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319" r:id="rId2"/>
    <p:sldId id="377" r:id="rId3"/>
    <p:sldId id="258" r:id="rId4"/>
    <p:sldId id="262" r:id="rId5"/>
    <p:sldId id="263" r:id="rId6"/>
    <p:sldId id="328" r:id="rId7"/>
    <p:sldId id="332" r:id="rId8"/>
    <p:sldId id="339" r:id="rId9"/>
    <p:sldId id="342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8" r:id="rId26"/>
    <p:sldId id="369" r:id="rId27"/>
    <p:sldId id="370" r:id="rId28"/>
    <p:sldId id="373" r:id="rId29"/>
    <p:sldId id="374" r:id="rId30"/>
    <p:sldId id="375" r:id="rId31"/>
    <p:sldId id="371" r:id="rId32"/>
    <p:sldId id="343" r:id="rId33"/>
    <p:sldId id="344" r:id="rId34"/>
  </p:sldIdLst>
  <p:sldSz cx="9907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CARVAJAL" initials="MC" lastIdx="17" clrIdx="0">
    <p:extLst/>
  </p:cmAuthor>
  <p:cmAuthor id="2" name="Selda BIYIKLI" initials="S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AB5"/>
    <a:srgbClr val="2775B3"/>
    <a:srgbClr val="E5E5E5"/>
    <a:srgbClr val="000000"/>
    <a:srgbClr val="EBEBEB"/>
    <a:srgbClr val="E1E1E1"/>
    <a:srgbClr val="969696"/>
    <a:srgbClr val="57AA44"/>
    <a:srgbClr val="DADBDD"/>
    <a:srgbClr val="D2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/>
    <p:restoredTop sz="94444" autoAdjust="0"/>
  </p:normalViewPr>
  <p:slideViewPr>
    <p:cSldViewPr snapToGrid="0" snapToObjects="1">
      <p:cViewPr varScale="1">
        <p:scale>
          <a:sx n="93" d="100"/>
          <a:sy n="93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7736E-DCE7-7C44-8FEC-F70A13082813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6ED95-2262-1248-A458-8716B9391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66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6ED95-2262-1248-A458-8716B9391B0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20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20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1222375"/>
            <a:ext cx="4764088" cy="3298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CSM: RISK ASSESSMENT = System definition +Risk analysis</a:t>
            </a:r>
          </a:p>
          <a:p>
            <a:r>
              <a:rPr lang="en-US" dirty="0"/>
              <a:t>adequate hazard identification for the change, adequate selection of the risk acceptance principles for the identified hazards + Risk evaluation + Safety requirements </a:t>
            </a:r>
          </a:p>
          <a:p>
            <a:r>
              <a:rPr lang="en-US" dirty="0"/>
              <a:t>adequate specification of safety measures and subsequent safety requirements in relation with the selected risk acceptance principles</a:t>
            </a:r>
          </a:p>
          <a:p>
            <a:endParaRPr lang="en-US" dirty="0"/>
          </a:p>
          <a:p>
            <a:r>
              <a:rPr lang="en-US" dirty="0"/>
              <a:t>ICE:</a:t>
            </a:r>
          </a:p>
          <a:p>
            <a:endParaRPr lang="en-US" dirty="0"/>
          </a:p>
          <a:p>
            <a:r>
              <a:rPr lang="en-US" dirty="0"/>
              <a:t>ICP:</a:t>
            </a:r>
          </a:p>
          <a:p>
            <a:endParaRPr lang="en-US" dirty="0"/>
          </a:p>
          <a:p>
            <a:r>
              <a:rPr lang="en-US" dirty="0" err="1"/>
              <a:t>NoBo</a:t>
            </a:r>
            <a:r>
              <a:rPr lang="en-US" dirty="0"/>
              <a:t>: According to the Interoperability Directive, the </a:t>
            </a:r>
            <a:r>
              <a:rPr lang="en-US" dirty="0" err="1"/>
              <a:t>NoBo</a:t>
            </a:r>
            <a:r>
              <a:rPr lang="en-US" dirty="0"/>
              <a:t> verifies that a subsystem meets the essential requirements by checking:</a:t>
            </a:r>
          </a:p>
          <a:p>
            <a:r>
              <a:rPr lang="en-US" dirty="0"/>
              <a:t>The conformity of the subsystem with TSI requirements applicable to it.</a:t>
            </a:r>
          </a:p>
          <a:p>
            <a:r>
              <a:rPr lang="en-US" dirty="0"/>
              <a:t>The interfaces and integration of the subsystem with respect to other TSI compliant subsystems.</a:t>
            </a:r>
          </a:p>
          <a:p>
            <a:endParaRPr lang="en-US" dirty="0"/>
          </a:p>
          <a:p>
            <a:r>
              <a:rPr lang="en-US" dirty="0" err="1"/>
              <a:t>DeBo</a:t>
            </a:r>
            <a:r>
              <a:rPr lang="en-US" dirty="0"/>
              <a:t>: According to the Interoperability Directive, a Designated Body must verify that the essential requirements are met for a subsystem,  in the following cases:</a:t>
            </a:r>
          </a:p>
          <a:p>
            <a:r>
              <a:rPr lang="en-US" dirty="0"/>
              <a:t>Where no relevant TSI requirement exist (e.g. open points or CR rolling stock or line not totally TSI compliant)</a:t>
            </a:r>
          </a:p>
          <a:p>
            <a:r>
              <a:rPr lang="en-US" dirty="0"/>
              <a:t>Derogations from the TSIs</a:t>
            </a:r>
          </a:p>
          <a:p>
            <a:r>
              <a:rPr lang="en-US" dirty="0"/>
              <a:t>Specific cases</a:t>
            </a:r>
          </a:p>
          <a:p>
            <a:r>
              <a:rPr lang="en-US" dirty="0"/>
              <a:t>Open points </a:t>
            </a:r>
          </a:p>
          <a:p>
            <a:r>
              <a:rPr lang="en-US" dirty="0"/>
              <a:t>Then the Designated Body (which may also be a Notified Body)  checks:</a:t>
            </a:r>
          </a:p>
          <a:p>
            <a:r>
              <a:rPr lang="en-US" dirty="0"/>
              <a:t>The conformity of the subsystem with national technical rules</a:t>
            </a:r>
          </a:p>
          <a:p>
            <a:r>
              <a:rPr lang="en-US" dirty="0"/>
              <a:t>The interfaces and integration of the subsystem with respect to existing systems not covered by TSIs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1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1222375"/>
            <a:ext cx="4764088" cy="3298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07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1222375"/>
            <a:ext cx="4764088" cy="3298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57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1222375"/>
            <a:ext cx="4764088" cy="3298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24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069" y="1122363"/>
            <a:ext cx="8421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449" y="3602038"/>
            <a:ext cx="74306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39561" y="620688"/>
            <a:ext cx="1208778" cy="276994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Verdana" pitchFamily="34" charset="0"/>
              </a:rPr>
              <a:t>CERTIFER</a:t>
            </a:r>
          </a:p>
        </p:txBody>
      </p:sp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-39561" y="396975"/>
            <a:ext cx="9748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</a:t>
            </a:r>
            <a:fld id="{CB878AFA-31D8-41D6-91F5-42A0E54EA5C5}" type="slidenum">
              <a:rPr lang="en-GB" sz="12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 eaLnBrk="1" hangingPunct="1">
                <a:defRPr/>
              </a:pPr>
              <a:t>‹#›</a:t>
            </a:fld>
            <a:endParaRPr lang="en-GB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4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1" y="4406906"/>
            <a:ext cx="84214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1" y="2906713"/>
            <a:ext cx="84214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79" y="6356356"/>
            <a:ext cx="231177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5093" y="6356356"/>
            <a:ext cx="313740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00438" y="6356356"/>
            <a:ext cx="2311771" cy="365125"/>
          </a:xfrm>
          <a:prstGeom prst="rect">
            <a:avLst/>
          </a:prstGeom>
        </p:spPr>
        <p:txBody>
          <a:bodyPr/>
          <a:lstStyle/>
          <a:p>
            <a:fld id="{B0652271-0F01-4141-9060-C6281474C0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85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147" y="365127"/>
            <a:ext cx="85452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147" y="1825625"/>
            <a:ext cx="8545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839" y="6584026"/>
            <a:ext cx="9437090" cy="252000"/>
          </a:xfrm>
          <a:prstGeom prst="rect">
            <a:avLst/>
          </a:prstGeom>
          <a:solidFill>
            <a:srgbClr val="DA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6938" indent="0">
              <a:tabLst/>
            </a:pPr>
            <a:r>
              <a:rPr lang="fr-FR" sz="800" b="1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Experts in </a:t>
            </a:r>
            <a:r>
              <a:rPr lang="fr-FR" sz="800" b="1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Railway</a:t>
            </a:r>
            <a:r>
              <a:rPr lang="fr-FR" sz="800" b="1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Certification </a:t>
            </a:r>
          </a:p>
        </p:txBody>
      </p:sp>
      <p:pic>
        <p:nvPicPr>
          <p:cNvPr id="8" name="Resim 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308" y="6028757"/>
            <a:ext cx="1097280" cy="8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907712" y="6626794"/>
            <a:ext cx="0" cy="1688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6"/>
          <p:cNvSpPr txBox="1">
            <a:spLocks noChangeArrowheads="1"/>
          </p:cNvSpPr>
          <p:nvPr userDrawn="1"/>
        </p:nvSpPr>
        <p:spPr bwMode="auto">
          <a:xfrm>
            <a:off x="9630634" y="6696017"/>
            <a:ext cx="217685" cy="10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322D76E-1159-8548-83E4-F7E8F97064BE}" type="slidenum">
              <a:rPr lang="fr-FR" altLang="x-none" sz="700" smtClean="0">
                <a:solidFill>
                  <a:srgbClr val="808080"/>
                </a:solidFill>
                <a:latin typeface="Arial" charset="0"/>
              </a:rPr>
              <a:pPr algn="r" eaLnBrk="1" hangingPunct="1"/>
              <a:t>‹#›</a:t>
            </a:fld>
            <a:endParaRPr lang="fr-FR" altLang="x-none" sz="700" dirty="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87" y="6587593"/>
            <a:ext cx="654481" cy="2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12" Type="http://schemas.openxmlformats.org/officeDocument/2006/relationships/image" Target="../media/image17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11" Type="http://schemas.openxmlformats.org/officeDocument/2006/relationships/image" Target="../media/image16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8.tiff"/><Relationship Id="rId26" Type="http://schemas.openxmlformats.org/officeDocument/2006/relationships/image" Target="../media/image76.tiff"/><Relationship Id="rId39" Type="http://schemas.openxmlformats.org/officeDocument/2006/relationships/image" Target="../media/image89.jpeg"/><Relationship Id="rId21" Type="http://schemas.openxmlformats.org/officeDocument/2006/relationships/image" Target="../media/image71.jpeg"/><Relationship Id="rId34" Type="http://schemas.openxmlformats.org/officeDocument/2006/relationships/image" Target="../media/image84.tiff"/><Relationship Id="rId42" Type="http://schemas.openxmlformats.org/officeDocument/2006/relationships/image" Target="../media/image92.png"/><Relationship Id="rId47" Type="http://schemas.openxmlformats.org/officeDocument/2006/relationships/image" Target="../media/image97.tiff"/><Relationship Id="rId50" Type="http://schemas.openxmlformats.org/officeDocument/2006/relationships/image" Target="../media/image100.tiff"/><Relationship Id="rId55" Type="http://schemas.openxmlformats.org/officeDocument/2006/relationships/image" Target="../media/image105.tiff"/><Relationship Id="rId63" Type="http://schemas.openxmlformats.org/officeDocument/2006/relationships/image" Target="../media/image113.tiff"/><Relationship Id="rId7" Type="http://schemas.openxmlformats.org/officeDocument/2006/relationships/image" Target="../media/image58.png"/><Relationship Id="rId2" Type="http://schemas.openxmlformats.org/officeDocument/2006/relationships/image" Target="../media/image53.tiff"/><Relationship Id="rId16" Type="http://schemas.openxmlformats.org/officeDocument/2006/relationships/image" Target="../media/image66.tiff"/><Relationship Id="rId20" Type="http://schemas.openxmlformats.org/officeDocument/2006/relationships/image" Target="../media/image70.tiff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54" Type="http://schemas.openxmlformats.org/officeDocument/2006/relationships/image" Target="../media/image104.png"/><Relationship Id="rId62" Type="http://schemas.openxmlformats.org/officeDocument/2006/relationships/image" Target="../media/image1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24" Type="http://schemas.openxmlformats.org/officeDocument/2006/relationships/image" Target="../media/image74.tiff"/><Relationship Id="rId32" Type="http://schemas.openxmlformats.org/officeDocument/2006/relationships/image" Target="../media/image82.tiff"/><Relationship Id="rId37" Type="http://schemas.openxmlformats.org/officeDocument/2006/relationships/image" Target="../media/image87.jpeg"/><Relationship Id="rId40" Type="http://schemas.openxmlformats.org/officeDocument/2006/relationships/image" Target="../media/image90.png"/><Relationship Id="rId45" Type="http://schemas.openxmlformats.org/officeDocument/2006/relationships/image" Target="../media/image95.tiff"/><Relationship Id="rId53" Type="http://schemas.openxmlformats.org/officeDocument/2006/relationships/image" Target="../media/image103.png"/><Relationship Id="rId58" Type="http://schemas.openxmlformats.org/officeDocument/2006/relationships/image" Target="../media/image108.tiff"/><Relationship Id="rId5" Type="http://schemas.openxmlformats.org/officeDocument/2006/relationships/image" Target="../media/image56.png"/><Relationship Id="rId15" Type="http://schemas.openxmlformats.org/officeDocument/2006/relationships/image" Target="../media/image34.tiff"/><Relationship Id="rId23" Type="http://schemas.openxmlformats.org/officeDocument/2006/relationships/image" Target="../media/image73.tiff"/><Relationship Id="rId28" Type="http://schemas.openxmlformats.org/officeDocument/2006/relationships/image" Target="../media/image78.tiff"/><Relationship Id="rId36" Type="http://schemas.openxmlformats.org/officeDocument/2006/relationships/image" Target="../media/image86.png"/><Relationship Id="rId49" Type="http://schemas.openxmlformats.org/officeDocument/2006/relationships/image" Target="../media/image99.tiff"/><Relationship Id="rId57" Type="http://schemas.openxmlformats.org/officeDocument/2006/relationships/image" Target="../media/image107.tiff"/><Relationship Id="rId61" Type="http://schemas.openxmlformats.org/officeDocument/2006/relationships/image" Target="../media/image111.tiff"/><Relationship Id="rId10" Type="http://schemas.openxmlformats.org/officeDocument/2006/relationships/image" Target="../media/image61.png"/><Relationship Id="rId19" Type="http://schemas.openxmlformats.org/officeDocument/2006/relationships/image" Target="../media/image69.tiff"/><Relationship Id="rId31" Type="http://schemas.openxmlformats.org/officeDocument/2006/relationships/image" Target="../media/image81.tiff"/><Relationship Id="rId44" Type="http://schemas.openxmlformats.org/officeDocument/2006/relationships/image" Target="../media/image94.png"/><Relationship Id="rId52" Type="http://schemas.openxmlformats.org/officeDocument/2006/relationships/image" Target="../media/image102.tiff"/><Relationship Id="rId60" Type="http://schemas.openxmlformats.org/officeDocument/2006/relationships/image" Target="../media/image110.tiff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jpeg"/><Relationship Id="rId22" Type="http://schemas.openxmlformats.org/officeDocument/2006/relationships/image" Target="../media/image72.png"/><Relationship Id="rId27" Type="http://schemas.openxmlformats.org/officeDocument/2006/relationships/image" Target="../media/image77.tiff"/><Relationship Id="rId30" Type="http://schemas.openxmlformats.org/officeDocument/2006/relationships/image" Target="../media/image80.jpeg"/><Relationship Id="rId35" Type="http://schemas.openxmlformats.org/officeDocument/2006/relationships/image" Target="../media/image85.tiff"/><Relationship Id="rId43" Type="http://schemas.openxmlformats.org/officeDocument/2006/relationships/image" Target="../media/image93.png"/><Relationship Id="rId48" Type="http://schemas.openxmlformats.org/officeDocument/2006/relationships/image" Target="../media/image98.tiff"/><Relationship Id="rId56" Type="http://schemas.openxmlformats.org/officeDocument/2006/relationships/image" Target="../media/image106.tiff"/><Relationship Id="rId64" Type="http://schemas.openxmlformats.org/officeDocument/2006/relationships/image" Target="../media/image114.tiff"/><Relationship Id="rId8" Type="http://schemas.openxmlformats.org/officeDocument/2006/relationships/image" Target="../media/image59.png"/><Relationship Id="rId51" Type="http://schemas.openxmlformats.org/officeDocument/2006/relationships/image" Target="../media/image101.tiff"/><Relationship Id="rId3" Type="http://schemas.openxmlformats.org/officeDocument/2006/relationships/image" Target="../media/image54.tiff"/><Relationship Id="rId12" Type="http://schemas.openxmlformats.org/officeDocument/2006/relationships/image" Target="../media/image63.png"/><Relationship Id="rId17" Type="http://schemas.openxmlformats.org/officeDocument/2006/relationships/image" Target="../media/image67.tiff"/><Relationship Id="rId25" Type="http://schemas.openxmlformats.org/officeDocument/2006/relationships/image" Target="../media/image75.tiff"/><Relationship Id="rId33" Type="http://schemas.openxmlformats.org/officeDocument/2006/relationships/image" Target="../media/image83.tiff"/><Relationship Id="rId38" Type="http://schemas.openxmlformats.org/officeDocument/2006/relationships/image" Target="../media/image88.png"/><Relationship Id="rId46" Type="http://schemas.openxmlformats.org/officeDocument/2006/relationships/image" Target="../media/image96.tiff"/><Relationship Id="rId59" Type="http://schemas.openxmlformats.org/officeDocument/2006/relationships/image" Target="../media/image109.tif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tiff"/><Relationship Id="rId13" Type="http://schemas.openxmlformats.org/officeDocument/2006/relationships/image" Target="../media/image125.tiff"/><Relationship Id="rId3" Type="http://schemas.openxmlformats.org/officeDocument/2006/relationships/image" Target="../media/image115.tiff"/><Relationship Id="rId7" Type="http://schemas.openxmlformats.org/officeDocument/2006/relationships/image" Target="../media/image119.tiff"/><Relationship Id="rId12" Type="http://schemas.openxmlformats.org/officeDocument/2006/relationships/image" Target="../media/image124.tiff"/><Relationship Id="rId2" Type="http://schemas.openxmlformats.org/officeDocument/2006/relationships/image" Target="../media/image34.tiff"/><Relationship Id="rId16" Type="http://schemas.openxmlformats.org/officeDocument/2006/relationships/image" Target="../media/image1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tiff"/><Relationship Id="rId11" Type="http://schemas.openxmlformats.org/officeDocument/2006/relationships/image" Target="../media/image123.tiff"/><Relationship Id="rId5" Type="http://schemas.openxmlformats.org/officeDocument/2006/relationships/image" Target="../media/image117.tiff"/><Relationship Id="rId15" Type="http://schemas.openxmlformats.org/officeDocument/2006/relationships/image" Target="../media/image127.tiff"/><Relationship Id="rId10" Type="http://schemas.openxmlformats.org/officeDocument/2006/relationships/image" Target="../media/image122.tiff"/><Relationship Id="rId4" Type="http://schemas.openxmlformats.org/officeDocument/2006/relationships/image" Target="../media/image116.tiff"/><Relationship Id="rId9" Type="http://schemas.openxmlformats.org/officeDocument/2006/relationships/image" Target="../media/image121.tiff"/><Relationship Id="rId14" Type="http://schemas.openxmlformats.org/officeDocument/2006/relationships/image" Target="../media/image12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9.tiff"/><Relationship Id="rId7" Type="http://schemas.openxmlformats.org/officeDocument/2006/relationships/image" Target="../media/image22.tiff"/><Relationship Id="rId12" Type="http://schemas.openxmlformats.org/officeDocument/2006/relationships/image" Target="../media/image27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11" Type="http://schemas.openxmlformats.org/officeDocument/2006/relationships/image" Target="../media/image26.tiff"/><Relationship Id="rId5" Type="http://schemas.openxmlformats.org/officeDocument/2006/relationships/image" Target="../media/image20.tiff"/><Relationship Id="rId10" Type="http://schemas.openxmlformats.org/officeDocument/2006/relationships/image" Target="../media/image25.tiff"/><Relationship Id="rId4" Type="http://schemas.openxmlformats.org/officeDocument/2006/relationships/image" Target="../media/image17.tiff"/><Relationship Id="rId9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17.tiff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Relationship Id="rId9" Type="http://schemas.openxmlformats.org/officeDocument/2006/relationships/image" Target="../media/image3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7" Type="http://schemas.openxmlformats.org/officeDocument/2006/relationships/image" Target="../media/image39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3" Type="http://schemas.openxmlformats.org/officeDocument/2006/relationships/image" Target="../media/image34.tiff"/><Relationship Id="rId7" Type="http://schemas.openxmlformats.org/officeDocument/2006/relationships/image" Target="../media/image44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7.jpeg"/><Relationship Id="rId7" Type="http://schemas.openxmlformats.org/officeDocument/2006/relationships/image" Target="../media/image50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iff"/><Relationship Id="rId5" Type="http://schemas.openxmlformats.org/officeDocument/2006/relationships/image" Target="../media/image48.tiff"/><Relationship Id="rId4" Type="http://schemas.openxmlformats.org/officeDocument/2006/relationships/image" Target="../media/image3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234" y="0"/>
            <a:ext cx="9899487" cy="6872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60" y="-8386"/>
            <a:ext cx="9155494" cy="68666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07"/>
            <a:ext cx="9897254" cy="6866620"/>
          </a:xfrm>
          <a:prstGeom prst="rect">
            <a:avLst/>
          </a:prstGeom>
        </p:spPr>
      </p:pic>
      <p:grpSp>
        <p:nvGrpSpPr>
          <p:cNvPr id="38" name="Group 9"/>
          <p:cNvGrpSpPr>
            <a:grpSpLocks/>
          </p:cNvGrpSpPr>
          <p:nvPr/>
        </p:nvGrpSpPr>
        <p:grpSpPr bwMode="hidden">
          <a:xfrm rot="16200000" flipH="1" flipV="1">
            <a:off x="-2520148" y="2509798"/>
            <a:ext cx="7108427" cy="2072061"/>
            <a:chOff x="-3699150" y="4352374"/>
            <a:chExt cx="13425909" cy="1892300"/>
          </a:xfrm>
          <a:solidFill>
            <a:srgbClr val="969696">
              <a:alpha val="72000"/>
            </a:srgbClr>
          </a:solidFill>
        </p:grpSpPr>
        <p:sp>
          <p:nvSpPr>
            <p:cNvPr id="42" name="Freeform 26"/>
            <p:cNvSpPr>
              <a:spLocks/>
            </p:cNvSpPr>
            <p:nvPr/>
          </p:nvSpPr>
          <p:spPr bwMode="hidden">
            <a:xfrm>
              <a:off x="6151313" y="4971372"/>
              <a:ext cx="3575446" cy="594101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solidFill>
              <a:srgbClr val="969696">
                <a:alpha val="5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57AA44"/>
                </a:solidFill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hidden">
            <a:xfrm>
              <a:off x="-3699150" y="4352374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969696">
                <a:alpha val="5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AA44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406" y="498805"/>
            <a:ext cx="2371798" cy="88942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rot="16200000">
            <a:off x="-2458410" y="3684558"/>
            <a:ext cx="5601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Experts in Railway Certification </a:t>
            </a:r>
            <a:endParaRPr lang="fr-FR" sz="800" b="1" i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2486" y="6127724"/>
            <a:ext cx="915102" cy="7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9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993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09632" y="5201389"/>
            <a:ext cx="8518068" cy="796447"/>
            <a:chOff x="467380" y="1844823"/>
            <a:chExt cx="8518068" cy="796447"/>
          </a:xfrm>
          <a:solidFill>
            <a:srgbClr val="0070C0"/>
          </a:solidFill>
        </p:grpSpPr>
        <p:sp>
          <p:nvSpPr>
            <p:cNvPr id="5" name="Rectangle 4"/>
            <p:cNvSpPr/>
            <p:nvPr/>
          </p:nvSpPr>
          <p:spPr>
            <a:xfrm>
              <a:off x="467380" y="2039575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e 5"/>
            <p:cNvGrpSpPr/>
            <p:nvPr/>
          </p:nvGrpSpPr>
          <p:grpSpPr>
            <a:xfrm>
              <a:off x="1000677" y="1844823"/>
              <a:ext cx="7451472" cy="796447"/>
              <a:chOff x="440237" y="1678613"/>
              <a:chExt cx="4622800" cy="236160"/>
            </a:xfrm>
            <a:grpFill/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440237" y="1678613"/>
                <a:ext cx="4622800" cy="2361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451765" y="1695853"/>
                <a:ext cx="4599744" cy="213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Introduction to the types of missions</a:t>
                </a:r>
                <a:endParaRPr lang="fr-FR" dirty="0"/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506608" y="979852"/>
            <a:ext cx="8518068" cy="796447"/>
            <a:chOff x="467380" y="3107171"/>
            <a:chExt cx="8518068" cy="796447"/>
          </a:xfrm>
          <a:solidFill>
            <a:srgbClr val="0070C0"/>
          </a:solidFill>
        </p:grpSpPr>
        <p:sp>
          <p:nvSpPr>
            <p:cNvPr id="7" name="Rectangle 6"/>
            <p:cNvSpPr/>
            <p:nvPr/>
          </p:nvSpPr>
          <p:spPr>
            <a:xfrm>
              <a:off x="467380" y="3292209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e 7"/>
            <p:cNvGrpSpPr/>
            <p:nvPr/>
          </p:nvGrpSpPr>
          <p:grpSpPr>
            <a:xfrm>
              <a:off x="1013167" y="3107171"/>
              <a:ext cx="7455399" cy="796447"/>
              <a:chOff x="391459" y="2044373"/>
              <a:chExt cx="4625236" cy="236160"/>
            </a:xfrm>
            <a:grpFill/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93895" y="2044373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391459" y="2055901"/>
                <a:ext cx="4599744" cy="213104"/>
              </a:xfrm>
              <a:prstGeom prst="rect">
                <a:avLst/>
              </a:prstGeom>
              <a:noFill/>
              <a:ln w="76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Independent Safety Assessment (ISA Mission)</a:t>
                </a:r>
              </a:p>
            </p:txBody>
          </p:sp>
        </p:grpSp>
      </p:grpSp>
      <p:grpSp>
        <p:nvGrpSpPr>
          <p:cNvPr id="18" name="Groupe 17"/>
          <p:cNvGrpSpPr/>
          <p:nvPr/>
        </p:nvGrpSpPr>
        <p:grpSpPr>
          <a:xfrm>
            <a:off x="509632" y="2653818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9" name="Rectangle 8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e 9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Impartiality and Independence</a:t>
                </a:r>
              </a:p>
            </p:txBody>
          </p:sp>
        </p:grpSp>
      </p:grpSp>
      <p:grpSp>
        <p:nvGrpSpPr>
          <p:cNvPr id="21" name="Groupe 20"/>
          <p:cNvGrpSpPr/>
          <p:nvPr/>
        </p:nvGrpSpPr>
        <p:grpSpPr>
          <a:xfrm>
            <a:off x="503539" y="3494727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2" name="Rectangle 2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3" name="Groupe 2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Structured development and Cross Acceptance </a:t>
                </a:r>
              </a:p>
            </p:txBody>
          </p:sp>
        </p:grpSp>
      </p:grpSp>
      <p:grpSp>
        <p:nvGrpSpPr>
          <p:cNvPr id="26" name="Groupe 25"/>
          <p:cNvGrpSpPr/>
          <p:nvPr/>
        </p:nvGrpSpPr>
        <p:grpSpPr>
          <a:xfrm>
            <a:off x="506608" y="1820761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7" name="Rectangle 26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8" name="Groupe 27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ISA process</a:t>
                </a:r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511898" y="4348058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32" name="Rectangle 3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3" name="Groupe 3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Responsibilities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75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818758" y="293815"/>
            <a:ext cx="4887565" cy="47089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92157" y="1360194"/>
            <a:ext cx="8518068" cy="796447"/>
            <a:chOff x="467380" y="1844823"/>
            <a:chExt cx="8518068" cy="796447"/>
          </a:xfrm>
          <a:solidFill>
            <a:srgbClr val="0070C0"/>
          </a:solidFill>
        </p:grpSpPr>
        <p:sp>
          <p:nvSpPr>
            <p:cNvPr id="5" name="Rectangle 4"/>
            <p:cNvSpPr/>
            <p:nvPr/>
          </p:nvSpPr>
          <p:spPr>
            <a:xfrm>
              <a:off x="467380" y="2039575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e 5"/>
            <p:cNvGrpSpPr/>
            <p:nvPr/>
          </p:nvGrpSpPr>
          <p:grpSpPr>
            <a:xfrm>
              <a:off x="1000677" y="1844823"/>
              <a:ext cx="7451472" cy="796447"/>
              <a:chOff x="440237" y="1678613"/>
              <a:chExt cx="4622800" cy="236160"/>
            </a:xfrm>
            <a:grpFill/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440237" y="1678613"/>
                <a:ext cx="4622800" cy="2361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451765" y="1695853"/>
                <a:ext cx="4599744" cy="213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Introduction to the types of missions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930" y="-27384"/>
            <a:ext cx="8915400" cy="11430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independent services</a:t>
            </a:r>
            <a:endParaRPr lang="fr-FR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094" y="1600206"/>
            <a:ext cx="8915400" cy="506915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ISA:</a:t>
            </a:r>
            <a:r>
              <a:rPr lang="en-US" dirty="0"/>
              <a:t> Assess whether the relevant risks have been reduced to an acceptable level, and whether strong enough evidences are provided to prove the system safety requirements</a:t>
            </a:r>
          </a:p>
          <a:p>
            <a:r>
              <a:rPr lang="en-US" dirty="0">
                <a:solidFill>
                  <a:srgbClr val="0070C0"/>
                </a:solidFill>
              </a:rPr>
              <a:t>ICP: </a:t>
            </a:r>
            <a:r>
              <a:rPr lang="en-US" dirty="0"/>
              <a:t>Independent Competent Person (ISA + Operation / Maintenance) </a:t>
            </a:r>
          </a:p>
          <a:p>
            <a:r>
              <a:rPr lang="en-US" dirty="0">
                <a:solidFill>
                  <a:srgbClr val="0070C0"/>
                </a:solidFill>
              </a:rPr>
              <a:t>ICE: </a:t>
            </a:r>
            <a:r>
              <a:rPr lang="en-US" dirty="0"/>
              <a:t>Independent Checking Engineer (Safety, RAM and technical issues)</a:t>
            </a:r>
          </a:p>
          <a:p>
            <a:r>
              <a:rPr lang="en-US" dirty="0">
                <a:solidFill>
                  <a:srgbClr val="0070C0"/>
                </a:solidFill>
              </a:rPr>
              <a:t>NoBo:</a:t>
            </a:r>
            <a:r>
              <a:rPr lang="en-US" dirty="0"/>
              <a:t> According to the Interoperability Directive, the NoBo verifies that a subsystem meets the essential requirements</a:t>
            </a:r>
          </a:p>
          <a:p>
            <a:r>
              <a:rPr lang="en-US" dirty="0">
                <a:solidFill>
                  <a:srgbClr val="0070C0"/>
                </a:solidFill>
              </a:rPr>
              <a:t>DeBo: </a:t>
            </a:r>
            <a:r>
              <a:rPr lang="en-US" dirty="0"/>
              <a:t>According to the Interoperability Directive, the DeBo verifies that a subsystem meets the national rules </a:t>
            </a:r>
          </a:p>
          <a:p>
            <a:r>
              <a:rPr lang="en-US" dirty="0">
                <a:solidFill>
                  <a:srgbClr val="0070C0"/>
                </a:solidFill>
              </a:rPr>
              <a:t>CSM:</a:t>
            </a:r>
            <a:r>
              <a:rPr lang="en-US" dirty="0"/>
              <a:t> Verify the compliance of System definition + Risk analysis + Risk evaluation + Safety requirements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8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071643" y="260648"/>
            <a:ext cx="4788000" cy="54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itchFamily="34" charset="0"/>
              </a:rPr>
              <a:t>Types of missions: Life cycle</a:t>
            </a:r>
            <a:endParaRPr lang="fr-FR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632239" y="1154179"/>
            <a:ext cx="4524353" cy="5514142"/>
            <a:chOff x="1784647" y="75098"/>
            <a:chExt cx="6166234" cy="6722165"/>
          </a:xfrm>
        </p:grpSpPr>
        <p:sp>
          <p:nvSpPr>
            <p:cNvPr id="98" name="Rectangle 97"/>
            <p:cNvSpPr/>
            <p:nvPr/>
          </p:nvSpPr>
          <p:spPr>
            <a:xfrm>
              <a:off x="3945088" y="75099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Concept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44888" y="529114"/>
              <a:ext cx="1800000" cy="540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definition</a:t>
              </a:r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application conditions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35541" y="1235129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Risk</a:t>
              </a:r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analysis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35541" y="1689143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</a:t>
              </a:r>
            </a:p>
            <a:p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requirements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945088" y="2287159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Apportionment</a:t>
              </a:r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of system 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requirements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44888" y="2885174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Design and implementation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944888" y="3473277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Manufacture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944888" y="3936917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Installation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944888" y="4389614"/>
              <a:ext cx="1800000" cy="756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validation (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including</a:t>
              </a:r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safety</a:t>
              </a:r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acceptance</a:t>
              </a:r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and 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commissioning</a:t>
              </a:r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944888" y="5313233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acceptance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944888" y="5794604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Operation</a:t>
              </a:r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and maintenance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44888" y="6365263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Decommissioning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disposal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069304" y="5794603"/>
              <a:ext cx="1800000" cy="43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Modification </a:t>
              </a:r>
            </a:p>
            <a:p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</a:t>
              </a:r>
              <a:r>
                <a:rPr lang="fr-FR" sz="800" dirty="0" err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retrofit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84648" y="5794602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8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Performance monitoring</a:t>
              </a:r>
            </a:p>
          </p:txBody>
        </p:sp>
        <p:cxnSp>
          <p:nvCxnSpPr>
            <p:cNvPr id="112" name="Connecteur droit avec flèche 111"/>
            <p:cNvCxnSpPr>
              <a:stCxn id="98" idx="2"/>
              <a:endCxn id="99" idx="0"/>
            </p:cNvCxnSpPr>
            <p:nvPr/>
          </p:nvCxnSpPr>
          <p:spPr>
            <a:xfrm flipH="1">
              <a:off x="4844888" y="363099"/>
              <a:ext cx="200" cy="16601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avec flèche 112"/>
            <p:cNvCxnSpPr>
              <a:stCxn id="99" idx="2"/>
              <a:endCxn id="100" idx="0"/>
            </p:cNvCxnSpPr>
            <p:nvPr/>
          </p:nvCxnSpPr>
          <p:spPr>
            <a:xfrm flipH="1">
              <a:off x="4835541" y="1069114"/>
              <a:ext cx="9347" cy="16601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>
              <a:stCxn id="100" idx="2"/>
              <a:endCxn id="101" idx="0"/>
            </p:cNvCxnSpPr>
            <p:nvPr/>
          </p:nvCxnSpPr>
          <p:spPr>
            <a:xfrm>
              <a:off x="4835541" y="1523129"/>
              <a:ext cx="0" cy="16601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14"/>
            <p:cNvCxnSpPr>
              <a:stCxn id="101" idx="2"/>
              <a:endCxn id="102" idx="0"/>
            </p:cNvCxnSpPr>
            <p:nvPr/>
          </p:nvCxnSpPr>
          <p:spPr>
            <a:xfrm>
              <a:off x="4835541" y="2121143"/>
              <a:ext cx="9547" cy="1660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/>
            <p:cNvCxnSpPr>
              <a:stCxn id="102" idx="2"/>
              <a:endCxn id="103" idx="0"/>
            </p:cNvCxnSpPr>
            <p:nvPr/>
          </p:nvCxnSpPr>
          <p:spPr>
            <a:xfrm flipH="1">
              <a:off x="4844888" y="2719159"/>
              <a:ext cx="200" cy="16601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>
              <a:stCxn id="103" idx="2"/>
              <a:endCxn id="104" idx="0"/>
            </p:cNvCxnSpPr>
            <p:nvPr/>
          </p:nvCxnSpPr>
          <p:spPr>
            <a:xfrm>
              <a:off x="4844888" y="3317174"/>
              <a:ext cx="0" cy="15610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>
              <a:stCxn id="104" idx="2"/>
              <a:endCxn id="105" idx="0"/>
            </p:cNvCxnSpPr>
            <p:nvPr/>
          </p:nvCxnSpPr>
          <p:spPr>
            <a:xfrm>
              <a:off x="4844888" y="3761277"/>
              <a:ext cx="0" cy="17564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avec flèche 118"/>
            <p:cNvCxnSpPr>
              <a:stCxn id="108" idx="2"/>
              <a:endCxn id="109" idx="0"/>
            </p:cNvCxnSpPr>
            <p:nvPr/>
          </p:nvCxnSpPr>
          <p:spPr>
            <a:xfrm>
              <a:off x="4844888" y="6226604"/>
              <a:ext cx="0" cy="13865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avec flèche 119"/>
            <p:cNvCxnSpPr>
              <a:stCxn id="107" idx="2"/>
              <a:endCxn id="108" idx="0"/>
            </p:cNvCxnSpPr>
            <p:nvPr/>
          </p:nvCxnSpPr>
          <p:spPr>
            <a:xfrm>
              <a:off x="4844888" y="5601233"/>
              <a:ext cx="0" cy="19337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>
              <a:stCxn id="106" idx="2"/>
              <a:endCxn id="107" idx="0"/>
            </p:cNvCxnSpPr>
            <p:nvPr/>
          </p:nvCxnSpPr>
          <p:spPr>
            <a:xfrm>
              <a:off x="4844888" y="5145614"/>
              <a:ext cx="0" cy="16761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>
              <a:stCxn id="105" idx="2"/>
              <a:endCxn id="106" idx="0"/>
            </p:cNvCxnSpPr>
            <p:nvPr/>
          </p:nvCxnSpPr>
          <p:spPr>
            <a:xfrm>
              <a:off x="4844888" y="4224917"/>
              <a:ext cx="0" cy="16469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>
              <a:stCxn id="108" idx="3"/>
              <a:endCxn id="110" idx="1"/>
            </p:cNvCxnSpPr>
            <p:nvPr/>
          </p:nvCxnSpPr>
          <p:spPr>
            <a:xfrm flipV="1">
              <a:off x="5744888" y="6010603"/>
              <a:ext cx="324416" cy="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>
              <a:stCxn id="108" idx="1"/>
              <a:endCxn id="111" idx="3"/>
            </p:cNvCxnSpPr>
            <p:nvPr/>
          </p:nvCxnSpPr>
          <p:spPr>
            <a:xfrm flipH="1" flipV="1">
              <a:off x="3584648" y="6010602"/>
              <a:ext cx="360240" cy="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ZoneTexte 124"/>
            <p:cNvSpPr txBox="1"/>
            <p:nvPr/>
          </p:nvSpPr>
          <p:spPr>
            <a:xfrm>
              <a:off x="5384887" y="6365262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</a:t>
              </a: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5384887" y="5794602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5384887" y="5313232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384887" y="4389612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09</a:t>
              </a:r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5384887" y="3936915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08</a:t>
              </a:r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5384887" y="3473276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07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5384887" y="2885172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06</a:t>
              </a:r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5385087" y="2287158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05</a:t>
              </a: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5375540" y="1689142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04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5375540" y="1235128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5384887" y="529113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5385087" y="75098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7509302" y="5794601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1784647" y="5794601"/>
              <a:ext cx="441579" cy="262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</a:p>
          </p:txBody>
        </p:sp>
      </p:grpSp>
      <p:sp>
        <p:nvSpPr>
          <p:cNvPr id="139" name="Forme en L 138"/>
          <p:cNvSpPr/>
          <p:nvPr/>
        </p:nvSpPr>
        <p:spPr>
          <a:xfrm>
            <a:off x="4017689" y="2135112"/>
            <a:ext cx="5256584" cy="3552114"/>
          </a:xfrm>
          <a:prstGeom prst="corner">
            <a:avLst>
              <a:gd name="adj1" fmla="val 3737"/>
              <a:gd name="adj2" fmla="val 296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en L 139"/>
          <p:cNvSpPr/>
          <p:nvPr/>
        </p:nvSpPr>
        <p:spPr>
          <a:xfrm rot="16200000" flipH="1">
            <a:off x="8482842" y="1812024"/>
            <a:ext cx="792000" cy="790863"/>
          </a:xfrm>
          <a:prstGeom prst="corner">
            <a:avLst>
              <a:gd name="adj1" fmla="val 13554"/>
              <a:gd name="adj2" fmla="val 116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1" name="Tableau 140"/>
          <p:cNvGraphicFramePr>
            <a:graphicFrameLocks noGrp="1"/>
          </p:cNvGraphicFramePr>
          <p:nvPr>
            <p:extLst/>
          </p:nvPr>
        </p:nvGraphicFramePr>
        <p:xfrm>
          <a:off x="4185337" y="1970530"/>
          <a:ext cx="4944947" cy="3398647"/>
        </p:xfrm>
        <a:graphic>
          <a:graphicData uri="http://schemas.openxmlformats.org/drawingml/2006/table">
            <a:tbl>
              <a:tblPr/>
              <a:tblGrid>
                <a:gridCol w="31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8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ISA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ICP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NoBo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DeBo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CSM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Concept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definition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Risk Analysis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requirements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Apportionment of system requirements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and Implementation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Manufacture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Installation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validation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acceptance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</a:t>
                      </a: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Maintenance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monitoring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 fontAlgn="b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Modification and </a:t>
                      </a:r>
                      <a:r>
                        <a:rPr lang="fr-F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retrofit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(X)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(X)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Decommissioning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2" name="ZoneTexte 141"/>
          <p:cNvSpPr txBox="1"/>
          <p:nvPr/>
        </p:nvSpPr>
        <p:spPr>
          <a:xfrm>
            <a:off x="5961905" y="602303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Always</a:t>
            </a:r>
          </a:p>
          <a:p>
            <a:r>
              <a:rPr lang="en-US" dirty="0"/>
              <a:t>(X): Sometimes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77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3878522" y="260648"/>
            <a:ext cx="5364000" cy="54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itchFamily="34" charset="0"/>
              </a:rPr>
              <a:t>Types of missions: Subsystems</a:t>
            </a:r>
            <a:endParaRPr lang="fr-FR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91515" y="5661252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Always</a:t>
            </a:r>
          </a:p>
          <a:p>
            <a:r>
              <a:rPr lang="en-US" dirty="0"/>
              <a:t>(X): Sometimes</a:t>
            </a:r>
            <a:endParaRPr lang="fr-FR" dirty="0"/>
          </a:p>
        </p:txBody>
      </p:sp>
      <p:sp>
        <p:nvSpPr>
          <p:cNvPr id="8" name="Forme en L 7"/>
          <p:cNvSpPr/>
          <p:nvPr/>
        </p:nvSpPr>
        <p:spPr>
          <a:xfrm>
            <a:off x="2565747" y="1484784"/>
            <a:ext cx="5112568" cy="3672408"/>
          </a:xfrm>
          <a:prstGeom prst="corner">
            <a:avLst>
              <a:gd name="adj1" fmla="val 5220"/>
              <a:gd name="adj2" fmla="val 38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en L 8"/>
          <p:cNvSpPr/>
          <p:nvPr/>
        </p:nvSpPr>
        <p:spPr>
          <a:xfrm rot="16200000" flipH="1">
            <a:off x="6898666" y="1485354"/>
            <a:ext cx="792000" cy="790863"/>
          </a:xfrm>
          <a:prstGeom prst="corner">
            <a:avLst>
              <a:gd name="adj1" fmla="val 13554"/>
              <a:gd name="adj2" fmla="val 116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2853778" y="1628800"/>
          <a:ext cx="4619390" cy="3228594"/>
        </p:xfrm>
        <a:graphic>
          <a:graphicData uri="http://schemas.openxmlformats.org/drawingml/2006/table">
            <a:tbl>
              <a:tblPr/>
              <a:tblGrid>
                <a:gridCol w="101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ISA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ICP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NoBo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DeBo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CSM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CCS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Infrastructure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Civil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Maintenance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Tunnel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Reduced mobility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Noise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Depots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11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993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98249" y="2185800"/>
            <a:ext cx="8518068" cy="796447"/>
            <a:chOff x="467380" y="3107171"/>
            <a:chExt cx="8518068" cy="796447"/>
          </a:xfrm>
          <a:solidFill>
            <a:srgbClr val="0070C0"/>
          </a:solidFill>
        </p:grpSpPr>
        <p:sp>
          <p:nvSpPr>
            <p:cNvPr id="7" name="Rectangle 6"/>
            <p:cNvSpPr/>
            <p:nvPr/>
          </p:nvSpPr>
          <p:spPr>
            <a:xfrm>
              <a:off x="467380" y="3292209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e 7"/>
            <p:cNvGrpSpPr/>
            <p:nvPr/>
          </p:nvGrpSpPr>
          <p:grpSpPr>
            <a:xfrm>
              <a:off x="1013167" y="3107171"/>
              <a:ext cx="7455399" cy="796447"/>
              <a:chOff x="391459" y="2044373"/>
              <a:chExt cx="4625236" cy="236160"/>
            </a:xfrm>
            <a:grpFill/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93895" y="2044373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391459" y="2055901"/>
                <a:ext cx="4599744" cy="213104"/>
              </a:xfrm>
              <a:prstGeom prst="rect">
                <a:avLst/>
              </a:prstGeom>
              <a:noFill/>
              <a:ln w="76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Independent Safety Assessment (ISA Mission)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10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993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 Mission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7318" y="971465"/>
            <a:ext cx="98402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Has to start at the beginning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Has to follow the process life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Should use different approaches, such as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Process</a:t>
            </a:r>
            <a:r>
              <a:rPr lang="fr-FR" sz="2400" dirty="0"/>
              <a:t> </a:t>
            </a:r>
            <a:r>
              <a:rPr lang="fr-FR" sz="2400" dirty="0" err="1"/>
              <a:t>Assessment</a:t>
            </a:r>
            <a:r>
              <a:rPr lang="fr-FR" sz="2400" dirty="0"/>
              <a:t> / Audits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Assessment</a:t>
            </a:r>
            <a:r>
              <a:rPr lang="fr-FR" sz="2400" dirty="0"/>
              <a:t> of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of V&amp;V Processes, Test and Site Inspections and Audits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of Safety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main objective is to gain confidence that the system (development) has established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correctness of the specification with respect to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That the realized function corresponds precisely to the one that has been specified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That all safety requirements that were exported to the maintenance and operation are implementable</a:t>
            </a:r>
          </a:p>
        </p:txBody>
      </p:sp>
    </p:spTree>
    <p:extLst>
      <p:ext uri="{BB962C8B-B14F-4D97-AF65-F5344CB8AC3E}">
        <p14:creationId xmlns:p14="http://schemas.microsoft.com/office/powerpoint/2010/main" val="179528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993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98249" y="3026709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7" name="Rectangle 26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8" name="Groupe 27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ISA process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979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873674" y="325954"/>
            <a:ext cx="5850000" cy="43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95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 Depths of Assessment</a:t>
            </a:r>
            <a:endParaRPr lang="fr-FR" sz="195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1307" y="1493776"/>
            <a:ext cx="6244797" cy="99912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14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Verification of the existence (or plans to create) of the documents/process foreseen by </a:t>
            </a:r>
            <a:r>
              <a:rPr lang="pt-BR" sz="1463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BR" sz="14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63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</a:t>
            </a:r>
            <a:r>
              <a:rPr lang="pt-BR" sz="14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“rules” (i.e. Standards)</a:t>
            </a:r>
            <a:endParaRPr lang="fr-FR" sz="1463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61306" y="2681483"/>
            <a:ext cx="6244798" cy="7974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14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Verify if the content of the documents are correct w.r.t. the parameters defined in these rules</a:t>
            </a:r>
            <a:endParaRPr lang="fr-FR" sz="1463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61306" y="3722943"/>
            <a:ext cx="6244798" cy="745869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1463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Verify if the techniques and tools defined by the rules to be used in each development phases were correctly applied</a:t>
            </a:r>
            <a:endParaRPr lang="fr-FR" sz="1463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61306" y="4869160"/>
            <a:ext cx="6244798" cy="93495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63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Verify if the technical characteristics of the application</a:t>
            </a:r>
          </a:p>
          <a:p>
            <a:pPr algn="ctr" eaLnBrk="1" hangingPunct="1">
              <a:defRPr/>
            </a:pPr>
            <a:r>
              <a:rPr lang="pt-BR" sz="1463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compliant with the requirements</a:t>
            </a:r>
            <a:endParaRPr lang="fr-FR" sz="1463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766915" y="1493776"/>
            <a:ext cx="341355" cy="2975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4" name="Flèche vers le bas 13"/>
          <p:cNvSpPr/>
          <p:nvPr/>
        </p:nvSpPr>
        <p:spPr>
          <a:xfrm>
            <a:off x="7753859" y="4869160"/>
            <a:ext cx="368461" cy="933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5" name="ZoneTexte 14"/>
          <p:cNvSpPr txBox="1"/>
          <p:nvPr/>
        </p:nvSpPr>
        <p:spPr>
          <a:xfrm>
            <a:off x="7194831" y="1835721"/>
            <a:ext cx="409792" cy="5321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63" dirty="0"/>
              <a:t>Light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94831" y="2667678"/>
            <a:ext cx="409792" cy="733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63" dirty="0"/>
              <a:t>Medium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194831" y="3899079"/>
            <a:ext cx="409792" cy="4385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63" dirty="0"/>
              <a:t>High</a:t>
            </a:r>
          </a:p>
        </p:txBody>
      </p:sp>
      <p:sp>
        <p:nvSpPr>
          <p:cNvPr id="18" name="ZoneTexte 17"/>
          <p:cNvSpPr txBox="1"/>
          <p:nvPr/>
        </p:nvSpPr>
        <p:spPr>
          <a:xfrm rot="5400000">
            <a:off x="7964117" y="2312756"/>
            <a:ext cx="1310295" cy="10219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63" dirty="0" err="1"/>
              <a:t>Process</a:t>
            </a:r>
            <a:r>
              <a:rPr lang="fr-FR" sz="1463" dirty="0"/>
              <a:t> </a:t>
            </a:r>
            <a:r>
              <a:rPr lang="fr-FR" sz="1463" dirty="0" err="1"/>
              <a:t>Assessment</a:t>
            </a:r>
            <a:endParaRPr lang="en-US" sz="1463" dirty="0"/>
          </a:p>
          <a:p>
            <a:endParaRPr lang="en-US" sz="1463" dirty="0"/>
          </a:p>
          <a:p>
            <a:r>
              <a:rPr lang="en-US" sz="1463" dirty="0"/>
              <a:t>Mainly for RAMS</a:t>
            </a:r>
            <a:endParaRPr lang="fr-FR" sz="1463" dirty="0"/>
          </a:p>
        </p:txBody>
      </p:sp>
      <p:sp>
        <p:nvSpPr>
          <p:cNvPr id="19" name="ZoneTexte 18"/>
          <p:cNvSpPr txBox="1"/>
          <p:nvPr/>
        </p:nvSpPr>
        <p:spPr>
          <a:xfrm rot="5400000">
            <a:off x="8263583" y="4776226"/>
            <a:ext cx="634917" cy="9706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63" dirty="0"/>
              <a:t>Product</a:t>
            </a:r>
          </a:p>
          <a:p>
            <a:r>
              <a:rPr lang="fr-FR" sz="1463" dirty="0" err="1"/>
              <a:t>assessment</a:t>
            </a:r>
            <a:endParaRPr lang="fr-FR" sz="1463" dirty="0"/>
          </a:p>
        </p:txBody>
      </p:sp>
    </p:spTree>
    <p:extLst>
      <p:ext uri="{BB962C8B-B14F-4D97-AF65-F5344CB8AC3E}">
        <p14:creationId xmlns:p14="http://schemas.microsoft.com/office/powerpoint/2010/main" val="34688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993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01273" y="3859766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9" name="Rectangle 8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e 9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Impartiality and Independence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9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818758" y="293815"/>
            <a:ext cx="4887565" cy="47089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RSSR 2017</a:t>
            </a:r>
            <a:endParaRPr lang="fr-FR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67408" y="1407756"/>
            <a:ext cx="7816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err="1"/>
              <a:t>Safety</a:t>
            </a:r>
            <a:r>
              <a:rPr lang="fr-FR" sz="4400" b="1" dirty="0"/>
              <a:t> Certification: </a:t>
            </a:r>
          </a:p>
          <a:p>
            <a:pPr algn="ctr"/>
            <a:r>
              <a:rPr lang="fr-FR" sz="3600" b="1" dirty="0" err="1"/>
              <a:t>considering</a:t>
            </a:r>
            <a:r>
              <a:rPr lang="fr-FR" sz="3600" b="1" dirty="0"/>
              <a:t> </a:t>
            </a:r>
            <a:r>
              <a:rPr lang="fr-FR" sz="3600" b="1" dirty="0" err="1"/>
              <a:t>processes</a:t>
            </a:r>
            <a:r>
              <a:rPr lang="fr-FR" sz="3600" b="1" dirty="0"/>
              <a:t> </a:t>
            </a:r>
            <a:r>
              <a:rPr lang="fr-FR" sz="3600" b="1" dirty="0" err="1"/>
              <a:t>around</a:t>
            </a:r>
            <a:r>
              <a:rPr lang="fr-FR" sz="3600" b="1" dirty="0"/>
              <a:t> the world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67263" y="4147931"/>
            <a:ext cx="3017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Aryldo G Russo Jr.</a:t>
            </a:r>
          </a:p>
          <a:p>
            <a:pPr algn="ctr"/>
            <a:r>
              <a:rPr lang="fr-FR" sz="2800" dirty="0" err="1"/>
              <a:t>CERTIFER’s</a:t>
            </a:r>
            <a:r>
              <a:rPr lang="fr-FR" sz="2800" dirty="0"/>
              <a:t> </a:t>
            </a:r>
            <a:r>
              <a:rPr lang="fr-FR" sz="2800" dirty="0" err="1"/>
              <a:t>Director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1373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028265" y="4221288"/>
            <a:ext cx="1800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070648" y="1982257"/>
            <a:ext cx="1800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1546" y="332656"/>
            <a:ext cx="6912768" cy="576064"/>
          </a:xfrm>
        </p:spPr>
        <p:txBody>
          <a:bodyPr>
            <a:no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Independence w.r.t. the CENELEC/</a:t>
            </a:r>
            <a:r>
              <a:rPr lang="en-US" altLang="en-US" sz="20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NoBo</a:t>
            </a:r>
            <a:endParaRPr lang="fr-FR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038554" y="1579306"/>
            <a:ext cx="3600000" cy="36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altLang="en-US" sz="1100" b="1" dirty="0">
                <a:latin typeface="Verdana" pitchFamily="34" charset="0"/>
                <a:ea typeface="Arial" pitchFamily="34" charset="0"/>
                <a:cs typeface="Arial" pitchFamily="34" charset="0"/>
              </a:rPr>
              <a:t>Contractor organization</a:t>
            </a:r>
            <a:endParaRPr lang="en-US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6070648" y="1550049"/>
            <a:ext cx="1800000" cy="36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</a:pPr>
            <a:r>
              <a:rPr lang="en-US" altLang="en-US" sz="1100" b="1" dirty="0">
                <a:latin typeface="Verdana" pitchFamily="34" charset="0"/>
                <a:ea typeface="Arial" pitchFamily="34" charset="0"/>
                <a:cs typeface="Arial" pitchFamily="34" charset="0"/>
              </a:rPr>
              <a:t>External company</a:t>
            </a:r>
            <a:endParaRPr lang="en-US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8554" y="4221288"/>
            <a:ext cx="3600000" cy="180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038554" y="1982257"/>
            <a:ext cx="3600000" cy="1800000"/>
            <a:chOff x="2037760" y="1982257"/>
            <a:chExt cx="3600000" cy="1800000"/>
          </a:xfrm>
        </p:grpSpPr>
        <p:sp>
          <p:nvSpPr>
            <p:cNvPr id="3" name="Rectangle 2"/>
            <p:cNvSpPr/>
            <p:nvPr/>
          </p:nvSpPr>
          <p:spPr>
            <a:xfrm>
              <a:off x="2037760" y="1982257"/>
              <a:ext cx="3600000" cy="180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2197906" y="2215505"/>
              <a:ext cx="3279708" cy="1333504"/>
              <a:chOff x="1565292" y="1231360"/>
              <a:chExt cx="3279708" cy="133350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" name="Rectangle 56"/>
              <p:cNvSpPr>
                <a:spLocks noChangeArrowheads="1"/>
              </p:cNvSpPr>
              <p:nvPr/>
            </p:nvSpPr>
            <p:spPr bwMode="auto">
              <a:xfrm>
                <a:off x="2000424" y="1231360"/>
                <a:ext cx="1260475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700" tIns="12700" rIns="12700" bIns="1270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altLang="en-US" sz="1100">
                    <a:solidFill>
                      <a:schemeClr val="tx1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rPr>
                  <a:t>Project Manager</a:t>
                </a:r>
                <a:endParaRPr lang="en-US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57"/>
              <p:cNvSpPr>
                <a:spLocks noChangeArrowheads="1"/>
              </p:cNvSpPr>
              <p:nvPr/>
            </p:nvSpPr>
            <p:spPr bwMode="auto">
              <a:xfrm>
                <a:off x="1565292" y="2204864"/>
                <a:ext cx="9001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700" tIns="12700" rIns="12700" bIns="1270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altLang="en-US" sz="1100" dirty="0">
                    <a:solidFill>
                      <a:schemeClr val="tx1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rPr>
                  <a:t>Design</a:t>
                </a:r>
                <a:endParaRPr lang="en-US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58"/>
              <p:cNvSpPr>
                <a:spLocks noChangeArrowheads="1"/>
              </p:cNvSpPr>
              <p:nvPr/>
            </p:nvSpPr>
            <p:spPr bwMode="auto">
              <a:xfrm>
                <a:off x="2755090" y="2204864"/>
                <a:ext cx="9001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700" tIns="12700" rIns="12700" bIns="1270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altLang="en-US" sz="1100">
                    <a:solidFill>
                      <a:schemeClr val="tx1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rPr>
                  <a:t>Verification</a:t>
                </a:r>
                <a:endParaRPr lang="en-US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59"/>
              <p:cNvSpPr>
                <a:spLocks noChangeArrowheads="1"/>
              </p:cNvSpPr>
              <p:nvPr/>
            </p:nvSpPr>
            <p:spPr bwMode="auto">
              <a:xfrm>
                <a:off x="3944888" y="2204864"/>
                <a:ext cx="9001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700" tIns="12700" rIns="12700" bIns="1270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altLang="en-US" sz="1100">
                    <a:solidFill>
                      <a:schemeClr val="tx1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rPr>
                  <a:t>Validation</a:t>
                </a:r>
                <a:endParaRPr lang="en-US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" name="Connecteur en angle 10"/>
            <p:cNvCxnSpPr>
              <a:stCxn id="6" idx="2"/>
              <a:endCxn id="7" idx="0"/>
            </p:cNvCxnSpPr>
            <p:nvPr/>
          </p:nvCxnSpPr>
          <p:spPr>
            <a:xfrm rot="5400000">
              <a:off x="2648867" y="2574600"/>
              <a:ext cx="613504" cy="615314"/>
            </a:xfrm>
            <a:prstGeom prst="bentConnector3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en angle 12"/>
            <p:cNvCxnSpPr>
              <a:stCxn id="6" idx="2"/>
              <a:endCxn id="8" idx="0"/>
            </p:cNvCxnSpPr>
            <p:nvPr/>
          </p:nvCxnSpPr>
          <p:spPr>
            <a:xfrm rot="16200000" flipH="1">
              <a:off x="3243766" y="2595017"/>
              <a:ext cx="613504" cy="574484"/>
            </a:xfrm>
            <a:prstGeom prst="bentConnector3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9" idx="0"/>
            </p:cNvCxnSpPr>
            <p:nvPr/>
          </p:nvCxnSpPr>
          <p:spPr>
            <a:xfrm flipV="1">
              <a:off x="5027558" y="2864548"/>
              <a:ext cx="0" cy="324465"/>
            </a:xfrm>
            <a:prstGeom prst="lin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4179972" y="5373340"/>
            <a:ext cx="1260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1200"/>
              </a:spcBef>
            </a:pPr>
            <a:r>
              <a:rPr lang="en-US" altLang="en-US" sz="1100" dirty="0">
                <a:solidFill>
                  <a:schemeClr val="tx1"/>
                </a:solidFill>
                <a:latin typeface="Verdana" pitchFamily="34" charset="0"/>
                <a:ea typeface="Arial" pitchFamily="34" charset="0"/>
                <a:cs typeface="Arial" pitchFamily="34" charset="0"/>
              </a:rPr>
              <a:t>Verification &amp; Validation</a:t>
            </a:r>
            <a:endParaRPr lang="en-US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2237142" y="4437236"/>
            <a:ext cx="3076693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  <a:spcAft>
                <a:spcPts val="1000"/>
              </a:spcAft>
            </a:pPr>
            <a:r>
              <a:rPr lang="en-US" altLang="en-US" sz="1100">
                <a:solidFill>
                  <a:schemeClr val="tx1"/>
                </a:solidFill>
                <a:latin typeface="Verdana" pitchFamily="34" charset="0"/>
                <a:ea typeface="Arial" pitchFamily="34" charset="0"/>
                <a:cs typeface="Arial" pitchFamily="34" charset="0"/>
              </a:rPr>
              <a:t>Project Manager</a:t>
            </a:r>
            <a:endParaRPr lang="en-US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2237376" y="5373340"/>
            <a:ext cx="1260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  <a:spcAft>
                <a:spcPts val="1000"/>
              </a:spcAft>
            </a:pPr>
            <a:r>
              <a:rPr lang="en-US" altLang="en-US" sz="1100">
                <a:solidFill>
                  <a:schemeClr val="tx1"/>
                </a:solidFill>
                <a:latin typeface="Verdana" pitchFamily="34" charset="0"/>
                <a:ea typeface="Arial" pitchFamily="34" charset="0"/>
                <a:cs typeface="Arial" pitchFamily="34" charset="0"/>
              </a:rPr>
              <a:t>Design</a:t>
            </a:r>
            <a:endParaRPr lang="en-US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2865562" y="4755761"/>
            <a:ext cx="0" cy="602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809970" y="4797236"/>
            <a:ext cx="2" cy="576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1"/>
          <p:cNvSpPr>
            <a:spLocks noChangeArrowheads="1"/>
          </p:cNvSpPr>
          <p:nvPr/>
        </p:nvSpPr>
        <p:spPr bwMode="auto">
          <a:xfrm>
            <a:off x="6521387" y="2231659"/>
            <a:ext cx="898525" cy="431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  <a:spcAft>
                <a:spcPts val="1000"/>
              </a:spcAft>
            </a:pPr>
            <a:r>
              <a:rPr lang="en-US" altLang="en-US" sz="1100" dirty="0">
                <a:solidFill>
                  <a:schemeClr val="tx1"/>
                </a:solidFill>
                <a:latin typeface="Verdana" pitchFamily="34" charset="0"/>
                <a:ea typeface="Arial" pitchFamily="34" charset="0"/>
                <a:cs typeface="Arial" pitchFamily="34" charset="0"/>
              </a:rPr>
              <a:t>Assessor</a:t>
            </a:r>
            <a:endParaRPr lang="en-US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1"/>
          <p:cNvSpPr>
            <a:spLocks noChangeArrowheads="1"/>
          </p:cNvSpPr>
          <p:nvPr/>
        </p:nvSpPr>
        <p:spPr bwMode="auto">
          <a:xfrm>
            <a:off x="6479005" y="4455388"/>
            <a:ext cx="898525" cy="431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  <a:spcAft>
                <a:spcPts val="1000"/>
              </a:spcAft>
            </a:pPr>
            <a:r>
              <a:rPr lang="en-US" altLang="en-US" sz="1100">
                <a:solidFill>
                  <a:schemeClr val="tx1"/>
                </a:solidFill>
                <a:latin typeface="Verdana" pitchFamily="34" charset="0"/>
                <a:ea typeface="Arial" pitchFamily="34" charset="0"/>
                <a:cs typeface="Arial" pitchFamily="34" charset="0"/>
              </a:rPr>
              <a:t>Assessor</a:t>
            </a:r>
            <a:endParaRPr lang="en-US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759" y="26666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SIL3/4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232759" y="49366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SIL1/2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48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3585642" y="296712"/>
            <a:ext cx="6048672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itchFamily="34" charset="0"/>
              </a:rPr>
              <a:t>Accreditation and Independence</a:t>
            </a:r>
            <a:endParaRPr lang="fr-FR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9298" y="14847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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guarantee the Independence/Impartiality, the ISA shall be accredited ISO17020 or ISO17065. This accreditation will confirm that the entity (ISA) will not:</a:t>
            </a:r>
          </a:p>
        </p:txBody>
      </p:sp>
      <p:sp>
        <p:nvSpPr>
          <p:cNvPr id="10" name="Rectangle 1026"/>
          <p:cNvSpPr>
            <a:spLocks noChangeArrowheads="1"/>
          </p:cNvSpPr>
          <p:nvPr/>
        </p:nvSpPr>
        <p:spPr bwMode="auto">
          <a:xfrm>
            <a:off x="807860" y="2408115"/>
            <a:ext cx="7581900" cy="255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defRPr/>
            </a:pPr>
            <a:endParaRPr lang="fr-BE" kern="0" dirty="0">
              <a:solidFill>
                <a:sysClr val="windowText" lastClr="000000"/>
              </a:solidFill>
            </a:endParaRPr>
          </a:p>
          <a:p>
            <a:pPr marL="358775" indent="-358775">
              <a:spcAft>
                <a:spcPct val="30000"/>
              </a:spcAft>
              <a:tabLst>
                <a:tab pos="358775" algn="l"/>
              </a:tabLst>
              <a:defRPr/>
            </a:pPr>
            <a:r>
              <a:rPr lang="fr-BE" b="1" kern="0" dirty="0">
                <a:solidFill>
                  <a:sysClr val="windowText" lastClr="000000"/>
                </a:solidFill>
              </a:rPr>
              <a:t>a)</a:t>
            </a:r>
            <a:r>
              <a:rPr lang="fr-BE" kern="0" dirty="0">
                <a:solidFill>
                  <a:srgbClr val="000080"/>
                </a:solidFill>
              </a:rPr>
              <a:t>	Be conceptor, manufacturer, installer, distributor or responsible for maintenance of the </a:t>
            </a:r>
            <a:r>
              <a:rPr lang="fr-BE" i="1" u="sng" kern="0" dirty="0">
                <a:solidFill>
                  <a:srgbClr val="C00000"/>
                </a:solidFill>
              </a:rPr>
              <a:t>CERTIFIED PRODUCT</a:t>
            </a:r>
            <a:endParaRPr lang="fr-FR" i="1" u="sng" kern="0" dirty="0">
              <a:solidFill>
                <a:srgbClr val="C00000"/>
              </a:solidFill>
            </a:endParaRPr>
          </a:p>
          <a:p>
            <a:pPr marL="358775" indent="-358775">
              <a:spcAft>
                <a:spcPct val="30000"/>
              </a:spcAft>
              <a:tabLst>
                <a:tab pos="358775" algn="l"/>
              </a:tabLst>
              <a:defRPr/>
            </a:pPr>
            <a:r>
              <a:rPr lang="fr-FR" b="1" kern="0" dirty="0">
                <a:solidFill>
                  <a:sysClr val="windowText" lastClr="000000"/>
                </a:solidFill>
              </a:rPr>
              <a:t>b)</a:t>
            </a:r>
            <a:r>
              <a:rPr lang="fr-FR" kern="0" dirty="0">
                <a:solidFill>
                  <a:srgbClr val="000080"/>
                </a:solidFill>
              </a:rPr>
              <a:t>	Be conceptor, user, operator, or responsible for maintenance of the </a:t>
            </a:r>
            <a:r>
              <a:rPr lang="fr-FR" i="1" u="sng" kern="0" dirty="0">
                <a:solidFill>
                  <a:srgbClr val="C00000"/>
                </a:solidFill>
              </a:rPr>
              <a:t>CERTIFIED PROCESS</a:t>
            </a:r>
            <a:r>
              <a:rPr lang="fr-FR" kern="0" dirty="0">
                <a:solidFill>
                  <a:srgbClr val="000080"/>
                </a:solidFill>
              </a:rPr>
              <a:t>,</a:t>
            </a:r>
          </a:p>
          <a:p>
            <a:pPr marL="358775" indent="-358775">
              <a:spcAft>
                <a:spcPct val="30000"/>
              </a:spcAft>
              <a:tabLst>
                <a:tab pos="358775" algn="l"/>
              </a:tabLst>
              <a:defRPr/>
            </a:pPr>
            <a:r>
              <a:rPr lang="fr-FR" b="1" kern="0" dirty="0">
                <a:solidFill>
                  <a:sysClr val="windowText" lastClr="000000"/>
                </a:solidFill>
              </a:rPr>
              <a:t>c)</a:t>
            </a:r>
            <a:r>
              <a:rPr lang="fr-FR" kern="0" dirty="0">
                <a:solidFill>
                  <a:srgbClr val="000080"/>
                </a:solidFill>
              </a:rPr>
              <a:t>	Be conceptor, user, supplier, or responsible for commercial services of the </a:t>
            </a:r>
            <a:r>
              <a:rPr lang="fr-FR" i="1" u="sng" kern="0" dirty="0">
                <a:solidFill>
                  <a:srgbClr val="C00000"/>
                </a:solidFill>
              </a:rPr>
              <a:t>CERTIFIED SERVICE</a:t>
            </a:r>
            <a:r>
              <a:rPr lang="fr-FR" kern="0" dirty="0">
                <a:solidFill>
                  <a:srgbClr val="000080"/>
                </a:solidFill>
              </a:rPr>
              <a:t>,</a:t>
            </a:r>
          </a:p>
          <a:p>
            <a:pPr marL="358775" indent="-358775">
              <a:spcAft>
                <a:spcPct val="30000"/>
              </a:spcAft>
              <a:tabLst>
                <a:tab pos="358775" algn="l"/>
              </a:tabLst>
              <a:defRPr/>
            </a:pPr>
            <a:r>
              <a:rPr lang="fr-FR" b="1" kern="0" dirty="0">
                <a:solidFill>
                  <a:sysClr val="windowText" lastClr="000000"/>
                </a:solidFill>
              </a:rPr>
              <a:t>d)</a:t>
            </a:r>
            <a:r>
              <a:rPr lang="fr-FR" kern="0" dirty="0">
                <a:solidFill>
                  <a:srgbClr val="000080"/>
                </a:solidFill>
              </a:rPr>
              <a:t>	</a:t>
            </a:r>
            <a:r>
              <a:rPr lang="fr-FR" i="1" u="sng" kern="0" dirty="0">
                <a:solidFill>
                  <a:srgbClr val="C00000"/>
                </a:solidFill>
              </a:rPr>
              <a:t>Propose or supply consultancy activities</a:t>
            </a:r>
          </a:p>
        </p:txBody>
      </p:sp>
    </p:spTree>
    <p:extLst>
      <p:ext uri="{BB962C8B-B14F-4D97-AF65-F5344CB8AC3E}">
        <p14:creationId xmlns:p14="http://schemas.microsoft.com/office/powerpoint/2010/main" val="110187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993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95180" y="4700675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2" name="Rectangle 2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3" name="Groupe 2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Structured Development and Cross Acceptance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56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017690" y="276597"/>
            <a:ext cx="433511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0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Structured</a:t>
            </a:r>
            <a:r>
              <a:rPr lang="fr-FR" alt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en-US" sz="20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fr-FR" alt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FR" alt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Cross Acceptance</a:t>
            </a:r>
            <a:endParaRPr lang="fr-FR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37370" y="1772817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Decrease the complexity of the systems;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Facilitate products integration;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Multiplicity of applications;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Avoid re-assessment.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318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010498" y="287028"/>
            <a:ext cx="8280000" cy="62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Structured Development and Cross Acceptance</a:t>
            </a:r>
          </a:p>
          <a:p>
            <a:pPr algn="l"/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and the impact on the certification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54210" y="1124744"/>
            <a:ext cx="4680000" cy="1518558"/>
            <a:chOff x="153416" y="1124744"/>
            <a:chExt cx="4680000" cy="1518558"/>
          </a:xfrm>
        </p:grpSpPr>
        <p:sp>
          <p:nvSpPr>
            <p:cNvPr id="12" name="Rectangle 11"/>
            <p:cNvSpPr/>
            <p:nvPr/>
          </p:nvSpPr>
          <p:spPr>
            <a:xfrm>
              <a:off x="153416" y="1566084"/>
              <a:ext cx="4680000" cy="1077218"/>
            </a:xfrm>
            <a:prstGeom prst="rect">
              <a:avLst/>
            </a:prstGeom>
            <a:ln w="19050">
              <a:solidFill>
                <a:schemeClr val="accent5"/>
              </a:solidFill>
              <a:prstDash val="dash"/>
            </a:ln>
          </p:spPr>
          <p:txBody>
            <a:bodyPr>
              <a:spAutoFit/>
            </a:bodyPr>
            <a:lstStyle/>
            <a:p>
              <a:pPr marL="144000" lvl="1" indent="-14400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Same product -&gt; multiple applications</a:t>
              </a:r>
            </a:p>
            <a:p>
              <a:pPr marL="144000" lvl="1" indent="-14400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One Generic Product Safety Case (GPSC) focused in the product safety (development)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3416" y="1124744"/>
              <a:ext cx="2028119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Generic Product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025802" y="1124744"/>
            <a:ext cx="4680000" cy="2464974"/>
            <a:chOff x="5025008" y="1412776"/>
            <a:chExt cx="4680000" cy="2464974"/>
          </a:xfrm>
        </p:grpSpPr>
        <p:sp>
          <p:nvSpPr>
            <p:cNvPr id="13" name="Rectangle 12"/>
            <p:cNvSpPr/>
            <p:nvPr/>
          </p:nvSpPr>
          <p:spPr>
            <a:xfrm>
              <a:off x="5025008" y="1815647"/>
              <a:ext cx="4680000" cy="2062103"/>
            </a:xfrm>
            <a:prstGeom prst="rect">
              <a:avLst/>
            </a:prstGeom>
            <a:ln w="19050">
              <a:solidFill>
                <a:schemeClr val="accent5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Generic product adapted (hardware and/or software) for a specific type of system (i.e. a generic vital computer used to be the onboard ATP)</a:t>
              </a: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 acceptance of the Generic Product SC</a:t>
              </a: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One Generic Application Safety Case (GASC) focused in the adaptation process (development)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5008" y="1412776"/>
              <a:ext cx="2422458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Generic Application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8416" y="3589720"/>
            <a:ext cx="9647388" cy="2740332"/>
            <a:chOff x="153416" y="2852936"/>
            <a:chExt cx="9647388" cy="2740332"/>
          </a:xfrm>
        </p:grpSpPr>
        <p:sp>
          <p:nvSpPr>
            <p:cNvPr id="15" name="Rectangle 14"/>
            <p:cNvSpPr/>
            <p:nvPr/>
          </p:nvSpPr>
          <p:spPr>
            <a:xfrm>
              <a:off x="153416" y="3284944"/>
              <a:ext cx="4775794" cy="2308324"/>
            </a:xfrm>
            <a:prstGeom prst="rect">
              <a:avLst/>
            </a:prstGeom>
            <a:ln w="19050">
              <a:solidFill>
                <a:schemeClr val="accent5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144000" lvl="1" indent="-14400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Generic application product adapted (usually software) for a specific project (i.e. onboard ATP product to be used in a Z type train for metro X) </a:t>
              </a:r>
            </a:p>
            <a:p>
              <a:pPr marL="144000" lvl="1" indent="-14400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 acceptance of the Generic Application Safety Case</a:t>
              </a:r>
            </a:p>
            <a:p>
              <a:pPr marL="144000" lvl="1" indent="-14400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Instantiation (Design) of the specific application based on the project topology and other specific parameters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3416" y="2852936"/>
              <a:ext cx="9647388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Specific Application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025802" y="4000998"/>
            <a:ext cx="4680000" cy="206210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prstDash val="dash"/>
          </a:ln>
        </p:spPr>
        <p:txBody>
          <a:bodyPr wrap="square">
            <a:spAutoFit/>
          </a:bodyPr>
          <a:lstStyle/>
          <a:p>
            <a:pPr marL="144000" lvl="1" indent="-1440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Dataprep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Safety Analysis focused in the application of generic process over an specific project.</a:t>
            </a:r>
          </a:p>
          <a:p>
            <a:pPr marL="144000" lvl="1" indent="-1440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Specific Application Safety Case (SASC) focused in the application of generic process and/or in the punctual development</a:t>
            </a:r>
          </a:p>
          <a:p>
            <a:pPr marL="144000" lvl="1" indent="-144000">
              <a:buFont typeface="Wingdings" panose="05000000000000000000" pitchFamily="2" charset="2"/>
              <a:buChar char="§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91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657650" y="267844"/>
            <a:ext cx="576064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of Cross Acceptance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190" y="4365106"/>
            <a:ext cx="4830837" cy="1872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01266" y="1304707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Criteria for ISA Acceptance</a:t>
            </a:r>
          </a:p>
          <a:p>
            <a:r>
              <a:rPr lang="en-US" dirty="0"/>
              <a:t>The minimum criteria of independence, competence and quality for the acceptance of the ISA results consist of the following three elements: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043026" y="2708921"/>
            <a:ext cx="6943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a. Acceptance of the ISA competency</a:t>
            </a:r>
          </a:p>
          <a:p>
            <a:r>
              <a:rPr lang="en-US" sz="2800" dirty="0"/>
              <a:t>b. Acceptance of the ISA entity</a:t>
            </a:r>
          </a:p>
          <a:p>
            <a:r>
              <a:rPr lang="en-US" sz="2800" dirty="0"/>
              <a:t>c. Acceptance of the safety assessment results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0054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993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03539" y="5554006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32" name="Rectangle 3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3" name="Groupe 3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Obligation or Not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2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657650" y="267844"/>
            <a:ext cx="576064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Obligation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229" y="1653990"/>
            <a:ext cx="96647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Obligation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When it’s based on a law or a determination of the Regulatory Agency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When it’s demanded by the Grant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When it’s a requirement from the customer specification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9478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657650" y="267844"/>
            <a:ext cx="576064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fr-FR" alt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FR" alt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not </a:t>
            </a:r>
            <a:r>
              <a:rPr lang="fr-FR" alt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applied</a:t>
            </a:r>
            <a:r>
              <a:rPr lang="fr-FR" alt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201" y="1575580"/>
            <a:ext cx="69432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applied at all – internally verified – safety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well specified – not fully applied, or wrongly applied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Applied to some subsystems – the sum of certified subsystems is not equal to a certified system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51129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993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03539" y="5554006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32" name="Rectangle 3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3" name="Groupe 3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Development tools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6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798" y="892058"/>
            <a:ext cx="5404922" cy="5152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2725726" y="1109597"/>
            <a:ext cx="7086808" cy="667696"/>
            <a:chOff x="3831006" y="2760351"/>
            <a:chExt cx="7086808" cy="667696"/>
          </a:xfrm>
        </p:grpSpPr>
        <p:sp>
          <p:nvSpPr>
            <p:cNvPr id="37" name="Rectangle 36"/>
            <p:cNvSpPr/>
            <p:nvPr/>
          </p:nvSpPr>
          <p:spPr>
            <a:xfrm>
              <a:off x="4172186" y="2775156"/>
              <a:ext cx="6745628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Provision of rail certification services is our core business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3831006" y="2760351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028" y="2846506"/>
              <a:ext cx="531833" cy="52614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831006" y="3583155"/>
            <a:ext cx="5981528" cy="667696"/>
            <a:chOff x="3831006" y="3583155"/>
            <a:chExt cx="5981528" cy="667696"/>
          </a:xfrm>
        </p:grpSpPr>
        <p:sp>
          <p:nvSpPr>
            <p:cNvPr id="38" name="Rectangle 37"/>
            <p:cNvSpPr/>
            <p:nvPr/>
          </p:nvSpPr>
          <p:spPr>
            <a:xfrm>
              <a:off x="4172186" y="3600374"/>
              <a:ext cx="5640348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20 years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of experience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831006" y="3583155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2049" y="3759521"/>
              <a:ext cx="451539" cy="35165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655363" y="5228762"/>
            <a:ext cx="7169564" cy="669792"/>
            <a:chOff x="2655363" y="5228762"/>
            <a:chExt cx="7169564" cy="669792"/>
          </a:xfrm>
        </p:grpSpPr>
        <p:sp>
          <p:nvSpPr>
            <p:cNvPr id="40" name="Rectangle 39"/>
            <p:cNvSpPr/>
            <p:nvPr/>
          </p:nvSpPr>
          <p:spPr>
            <a:xfrm>
              <a:off x="2996543" y="5250809"/>
              <a:ext cx="6828384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More than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400 assessors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 from whole railway sectors 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55363" y="5228762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9504" y="5356705"/>
              <a:ext cx="467545" cy="46609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333774" y="1937547"/>
            <a:ext cx="6478761" cy="667696"/>
            <a:chOff x="3333774" y="1937547"/>
            <a:chExt cx="6478761" cy="667696"/>
          </a:xfrm>
        </p:grpSpPr>
        <p:sp>
          <p:nvSpPr>
            <p:cNvPr id="31" name="Rectangle 30"/>
            <p:cNvSpPr/>
            <p:nvPr/>
          </p:nvSpPr>
          <p:spPr>
            <a:xfrm>
              <a:off x="3643739" y="1949938"/>
              <a:ext cx="6168796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Top 3 worldwide 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333774" y="1937547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0566" y="2087188"/>
              <a:ext cx="554112" cy="43786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302559" y="4405959"/>
            <a:ext cx="6522368" cy="667696"/>
            <a:chOff x="3302559" y="4405959"/>
            <a:chExt cx="6522368" cy="667696"/>
          </a:xfrm>
        </p:grpSpPr>
        <p:sp>
          <p:nvSpPr>
            <p:cNvPr id="39" name="Rectangle 38"/>
            <p:cNvSpPr/>
            <p:nvPr/>
          </p:nvSpPr>
          <p:spPr>
            <a:xfrm>
              <a:off x="3643739" y="4425592"/>
              <a:ext cx="6181188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National and international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recognitions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3302559" y="4405959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7289" y="4422003"/>
              <a:ext cx="647225" cy="65133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831006" y="2760034"/>
            <a:ext cx="5981528" cy="667696"/>
            <a:chOff x="2655363" y="1114743"/>
            <a:chExt cx="5981528" cy="667696"/>
          </a:xfrm>
        </p:grpSpPr>
        <p:sp>
          <p:nvSpPr>
            <p:cNvPr id="35" name="Rectangle 34"/>
            <p:cNvSpPr/>
            <p:nvPr/>
          </p:nvSpPr>
          <p:spPr>
            <a:xfrm>
              <a:off x="2996543" y="1124720"/>
              <a:ext cx="5640348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Leader in France, Belgium, Luxembourg &amp; Algeria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2655363" y="1114743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4276" y="1255669"/>
              <a:ext cx="234910" cy="18334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6734" y="1419318"/>
              <a:ext cx="206709" cy="2952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7591" y="1511374"/>
              <a:ext cx="224091" cy="22185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1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6199" y="1255669"/>
              <a:ext cx="284204" cy="278165"/>
            </a:xfrm>
            <a:prstGeom prst="rect">
              <a:avLst/>
            </a:prstGeom>
          </p:spPr>
        </p:pic>
      </p:grpSp>
      <p:grpSp>
        <p:nvGrpSpPr>
          <p:cNvPr id="138" name="Group 137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 rotWithShape="1">
            <a:blip r:embed="rId1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169" name="Rectangle 168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Our strengths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657650" y="267844"/>
            <a:ext cx="576064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fr-FR" alt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6992" y="1653990"/>
            <a:ext cx="74202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There is no free lunch – Who verify the verifier?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responsibility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T1, T3, T3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Certifiable or demonstrable?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0734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529858" y="296712"/>
            <a:ext cx="2088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4840" y="1630726"/>
            <a:ext cx="2433539" cy="104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 to structured development and life cycle harmonization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9419" y="3140969"/>
            <a:ext cx="1662639" cy="12242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 to decrease the time to validate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77331" y="948620"/>
            <a:ext cx="4585745" cy="5648732"/>
            <a:chOff x="3599150" y="1227667"/>
            <a:chExt cx="2707699" cy="4402666"/>
          </a:xfrm>
        </p:grpSpPr>
        <p:sp>
          <p:nvSpPr>
            <p:cNvPr id="6" name="Flèche en arc 5"/>
            <p:cNvSpPr/>
            <p:nvPr/>
          </p:nvSpPr>
          <p:spPr>
            <a:xfrm>
              <a:off x="4187728" y="1227667"/>
              <a:ext cx="2119121" cy="211944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e 7"/>
            <p:cNvSpPr/>
            <p:nvPr/>
          </p:nvSpPr>
          <p:spPr>
            <a:xfrm>
              <a:off x="3599150" y="2445444"/>
              <a:ext cx="2119121" cy="211944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c plein 9"/>
            <p:cNvSpPr/>
            <p:nvPr/>
          </p:nvSpPr>
          <p:spPr>
            <a:xfrm>
              <a:off x="4338554" y="3808950"/>
              <a:ext cx="1820653" cy="1821383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Rectangle 12"/>
          <p:cNvSpPr/>
          <p:nvPr/>
        </p:nvSpPr>
        <p:spPr>
          <a:xfrm>
            <a:off x="2638320" y="4888911"/>
            <a:ext cx="1944001" cy="108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 to responsibility allocation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5182688" y="1664923"/>
            <a:ext cx="4608512" cy="3816424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603320" y="3282594"/>
            <a:ext cx="1752765" cy="1082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fr-FR"/>
            </a:defPPr>
            <a:lvl1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algn="ctr"/>
            <a:r>
              <a:rPr lang="en-US" sz="2400" dirty="0"/>
              <a:t>Reduction of the Total Project costs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68947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194" y="3110747"/>
            <a:ext cx="815382" cy="3382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96" y="3734531"/>
            <a:ext cx="1216112" cy="507727"/>
          </a:xfrm>
          <a:prstGeom prst="rect">
            <a:avLst/>
          </a:prstGeom>
        </p:spPr>
      </p:pic>
      <p:pic>
        <p:nvPicPr>
          <p:cNvPr id="49" name="Picture 36" descr="Logo_RAT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53" y="2794675"/>
            <a:ext cx="640775" cy="6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4" descr="logoBouygu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677" y="5951255"/>
            <a:ext cx="699092" cy="35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8" descr="logo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389" y="4933796"/>
            <a:ext cx="1127720" cy="3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0" descr="logo_aeroport_paris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568" y="5399788"/>
            <a:ext cx="1133675" cy="5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4" descr="200px-Logo_STIF_200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45" y="3649002"/>
            <a:ext cx="653989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" descr="untitled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88" y="5160050"/>
            <a:ext cx="1086159" cy="6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13" y="3147067"/>
            <a:ext cx="686400" cy="4804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804" y="3350910"/>
            <a:ext cx="1259656" cy="402849"/>
          </a:xfrm>
          <a:prstGeom prst="rect">
            <a:avLst/>
          </a:prstGeom>
        </p:spPr>
      </p:pic>
      <p:pic>
        <p:nvPicPr>
          <p:cNvPr id="32" name="Resim 1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168" y="4775033"/>
            <a:ext cx="1166591" cy="38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0" descr="Résultat de recherche d'images pour &quot;metro istanbul logo&quot;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993" y="3674058"/>
            <a:ext cx="1226575" cy="31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2" descr="Image associée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132" y="5905046"/>
            <a:ext cx="691231" cy="4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They trust us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789" y="5790762"/>
            <a:ext cx="911571" cy="531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61" y="4425653"/>
            <a:ext cx="952986" cy="438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584" y="3711593"/>
            <a:ext cx="1019597" cy="40567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407" y="3303177"/>
            <a:ext cx="1011654" cy="412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008" y="2765276"/>
            <a:ext cx="829131" cy="575613"/>
          </a:xfrm>
          <a:prstGeom prst="rect">
            <a:avLst/>
          </a:prstGeom>
        </p:spPr>
      </p:pic>
      <p:pic>
        <p:nvPicPr>
          <p:cNvPr id="90" name="Imagem 22" descr="LOGO OFIACIAL DO VLT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404" y="4316991"/>
            <a:ext cx="732197" cy="460759"/>
          </a:xfrm>
          <a:prstGeom prst="rect">
            <a:avLst/>
          </a:prstGeom>
        </p:spPr>
      </p:pic>
      <p:pic>
        <p:nvPicPr>
          <p:cNvPr id="93" name="Imagem 24" descr="Metro_de_Santiago_Logo.svg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375" y="2848811"/>
            <a:ext cx="1286343" cy="291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618" y="4647453"/>
            <a:ext cx="1619970" cy="450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86" y="6042683"/>
            <a:ext cx="1457455" cy="336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791" y="5953696"/>
            <a:ext cx="1155124" cy="327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483" y="4484912"/>
            <a:ext cx="870923" cy="266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670" y="2427628"/>
            <a:ext cx="1077209" cy="562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15"/>
          <a:stretch/>
        </p:blipFill>
        <p:spPr>
          <a:xfrm>
            <a:off x="6657815" y="2693666"/>
            <a:ext cx="476939" cy="467977"/>
          </a:xfrm>
          <a:prstGeom prst="rect">
            <a:avLst/>
          </a:prstGeom>
        </p:spPr>
      </p:pic>
      <p:pic>
        <p:nvPicPr>
          <p:cNvPr id="32772" name="Picture 4" descr="Résultat de recherche d'images pour &quot;acarlar vagon&quot;">
            <a:extLst>
              <a:ext uri="{FF2B5EF4-FFF2-40B4-BE49-F238E27FC236}">
                <a16:creationId xmlns:a16="http://schemas.microsoft.com/office/drawing/2014/main" id="{803754AC-CFBD-45ED-8534-E1BCC745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141" y="4162260"/>
            <a:ext cx="1266944" cy="3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Image associée">
            <a:extLst>
              <a:ext uri="{FF2B5EF4-FFF2-40B4-BE49-F238E27FC236}">
                <a16:creationId xmlns:a16="http://schemas.microsoft.com/office/drawing/2014/main" id="{55D03536-C058-42AC-8ED9-85FE745AC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9375" y="3453661"/>
            <a:ext cx="1248701" cy="4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9978" y="5894790"/>
            <a:ext cx="1248870" cy="516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543" y="5114239"/>
            <a:ext cx="1217107" cy="137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245" y="4143059"/>
            <a:ext cx="1217107" cy="3336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23" y="5489757"/>
            <a:ext cx="501645" cy="4916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196" y="4225411"/>
            <a:ext cx="927160" cy="344229"/>
          </a:xfrm>
          <a:prstGeom prst="rect">
            <a:avLst/>
          </a:prstGeom>
        </p:spPr>
      </p:pic>
      <p:pic>
        <p:nvPicPr>
          <p:cNvPr id="113" name="Picture 12" descr="alstom_logo"/>
          <p:cNvPicPr>
            <a:picLocks noChangeAspect="1" noChangeArrowheads="1"/>
          </p:cNvPicPr>
          <p:nvPr/>
        </p:nvPicPr>
        <p:blipFill>
          <a:blip r:embed="rId3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654" y="777475"/>
            <a:ext cx="1779846" cy="3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5" descr="infrabel"/>
          <p:cNvPicPr>
            <a:picLocks noChangeAspect="1" noChangeArrowheads="1"/>
          </p:cNvPicPr>
          <p:nvPr/>
        </p:nvPicPr>
        <p:blipFill>
          <a:blip r:embed="rId3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417" y="1871954"/>
            <a:ext cx="1244331" cy="37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4" descr="744px-Siemens_logo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074" y="791977"/>
            <a:ext cx="1335575" cy="3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6" descr="BombardierLogo"/>
          <p:cNvPicPr>
            <a:picLocks noChangeAspect="1" noChangeArrowheads="1"/>
          </p:cNvPicPr>
          <p:nvPr/>
        </p:nvPicPr>
        <p:blipFill>
          <a:blip r:embed="rId3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223" y="844778"/>
            <a:ext cx="1558093" cy="2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8" descr="200px-CAF_Logo"/>
          <p:cNvPicPr>
            <a:picLocks noChangeAspect="1" noChangeArrowheads="1"/>
          </p:cNvPicPr>
          <p:nvPr/>
        </p:nvPicPr>
        <p:blipFill>
          <a:blip r:embed="rId4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890" y="747287"/>
            <a:ext cx="1005555" cy="4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52" descr="logo-eurotunnel"/>
          <p:cNvPicPr>
            <a:picLocks noChangeAspect="1" noChangeArrowheads="1"/>
          </p:cNvPicPr>
          <p:nvPr/>
        </p:nvPicPr>
        <p:blipFill>
          <a:blip r:embed="rId4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766" y="1912271"/>
            <a:ext cx="566837" cy="5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Image 2" descr="image007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558" y="2075875"/>
            <a:ext cx="1025328" cy="4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2" descr="Afficher l'image d'origine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043" y="1314743"/>
            <a:ext cx="1352344" cy="4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 2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82" y="1420022"/>
            <a:ext cx="1514785" cy="196247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97" y="2013858"/>
            <a:ext cx="484252" cy="504811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105" y="1336048"/>
            <a:ext cx="1477014" cy="36419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11" y="1414467"/>
            <a:ext cx="1619970" cy="207356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81" y="817850"/>
            <a:ext cx="1734856" cy="26612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85" y="1996171"/>
            <a:ext cx="915030" cy="49693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833" y="1847593"/>
            <a:ext cx="977566" cy="38450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017" y="715606"/>
            <a:ext cx="687025" cy="47061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890" y="1362223"/>
            <a:ext cx="1781967" cy="311844"/>
          </a:xfrm>
          <a:prstGeom prst="rect">
            <a:avLst/>
          </a:prstGeom>
        </p:spPr>
      </p:pic>
      <p:pic>
        <p:nvPicPr>
          <p:cNvPr id="130" name="Picture 2" descr="http://www.clearsy.com/wp-content/themes/clearsy.com/images/header-logclearsy.png">
            <a:extLst>
              <a:ext uri="{FF2B5EF4-FFF2-40B4-BE49-F238E27FC236}">
                <a16:creationId xmlns:a16="http://schemas.microsoft.com/office/drawing/2014/main" id="{F38C5613-1E95-4064-BEA2-783EE176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621" y="2011388"/>
            <a:ext cx="810335" cy="5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Imagem 23" descr="logo-metro-rio.png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612" y="2519571"/>
            <a:ext cx="1395232" cy="379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323" y="5523064"/>
            <a:ext cx="1174157" cy="247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435" y="3912330"/>
            <a:ext cx="963094" cy="404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953" y="5104161"/>
            <a:ext cx="746251" cy="685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590" y="4788036"/>
            <a:ext cx="610215" cy="523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578" y="2919298"/>
            <a:ext cx="687025" cy="3025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899" y="5427763"/>
            <a:ext cx="906442" cy="380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408" y="5357680"/>
            <a:ext cx="1022510" cy="2569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409" y="5255404"/>
            <a:ext cx="740933" cy="3748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974" y="1880718"/>
            <a:ext cx="1094874" cy="625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30" y="4702836"/>
            <a:ext cx="1173875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wipe/>
      </p:transition>
    </mc:Choice>
    <mc:Fallback xmlns="">
      <p:transition spd="slow" advClick="0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78" name="Rectangle 77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Your contacts 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13698" y="1051429"/>
            <a:ext cx="2487508" cy="551815"/>
          </a:xfrm>
          <a:prstGeom prst="roundRect">
            <a:avLst>
              <a:gd name="adj" fmla="val 50000"/>
            </a:avLst>
          </a:prstGeom>
          <a:solidFill>
            <a:srgbClr val="E5E5E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1113"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CERTIFER GROUP 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818868" y="1051429"/>
            <a:ext cx="7004094" cy="551815"/>
          </a:xfrm>
          <a:prstGeom prst="roundRect">
            <a:avLst>
              <a:gd name="adj" fmla="val 50000"/>
            </a:avLst>
          </a:prstGeom>
          <a:solidFill>
            <a:srgbClr val="E5E5E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1113"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Our Subsidiaries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88" y="2019327"/>
            <a:ext cx="285905" cy="285905"/>
          </a:xfrm>
          <a:prstGeom prst="rect">
            <a:avLst/>
          </a:prstGeom>
        </p:spPr>
      </p:pic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744841" y="2046863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900" b="1">
                <a:solidFill>
                  <a:srgbClr val="2B7AB5"/>
                </a:solidFill>
                <a:latin typeface="Arial" pitchFamily="34" charset="0"/>
              </a:rPr>
              <a:t>@CERTIFER</a:t>
            </a:r>
            <a:endParaRPr lang="fr-FR" sz="900" b="1" dirty="0">
              <a:solidFill>
                <a:srgbClr val="2B7AB5"/>
              </a:solidFill>
              <a:latin typeface="Arial" pitchFamily="34" charset="0"/>
            </a:endParaRPr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744841" y="2435768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900" b="1" dirty="0" err="1">
                <a:solidFill>
                  <a:srgbClr val="2B7AB5"/>
                </a:solidFill>
                <a:latin typeface="Arial" pitchFamily="34" charset="0"/>
              </a:rPr>
              <a:t>contact@certifer.eu</a:t>
            </a:r>
            <a:endParaRPr lang="fr-FR" sz="900" b="1" dirty="0">
              <a:solidFill>
                <a:srgbClr val="2B7AB5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07" y="2450925"/>
            <a:ext cx="273866" cy="200516"/>
          </a:xfrm>
          <a:prstGeom prst="rect">
            <a:avLst/>
          </a:prstGeom>
        </p:spPr>
      </p:pic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744841" y="2824673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 err="1"/>
              <a:t>www.certifer.eu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3" y="2815339"/>
            <a:ext cx="564504" cy="3179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710037" y="1336497"/>
            <a:ext cx="0" cy="4827560"/>
          </a:xfrm>
          <a:prstGeom prst="line">
            <a:avLst/>
          </a:prstGeom>
          <a:ln>
            <a:solidFill>
              <a:srgbClr val="2B7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3280425" y="2169386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9, Rue du Père </a:t>
            </a:r>
            <a:r>
              <a:rPr lang="fr-FR" dirty="0" err="1"/>
              <a:t>Brottier</a:t>
            </a:r>
            <a:br>
              <a:rPr lang="fr-FR" dirty="0"/>
            </a:br>
            <a:r>
              <a:rPr lang="fr-FR" dirty="0"/>
              <a:t>41000 Blois</a:t>
            </a:r>
            <a:br>
              <a:rPr lang="fr-FR" dirty="0"/>
            </a:br>
            <a:r>
              <a:rPr lang="fr-FR" dirty="0"/>
              <a:t>France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893" y="2169386"/>
            <a:ext cx="286151" cy="295284"/>
          </a:xfrm>
          <a:prstGeom prst="rect">
            <a:avLst/>
          </a:prstGeom>
        </p:spPr>
      </p:pic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280425" y="3722828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4/83 York St</a:t>
            </a:r>
            <a:br>
              <a:rPr lang="fr-FR" dirty="0"/>
            </a:br>
            <a:r>
              <a:rPr lang="fr-FR" dirty="0"/>
              <a:t>Sydney NSW 2000</a:t>
            </a:r>
            <a:br>
              <a:rPr lang="fr-FR" dirty="0"/>
            </a:br>
            <a:r>
              <a:rPr lang="fr-FR" dirty="0" err="1"/>
              <a:t>Australia</a:t>
            </a:r>
            <a:endParaRPr lang="fr-FR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893" y="3722828"/>
            <a:ext cx="286151" cy="295284"/>
          </a:xfrm>
          <a:prstGeom prst="rect">
            <a:avLst/>
          </a:prstGeom>
        </p:spPr>
      </p:pic>
      <p:sp>
        <p:nvSpPr>
          <p:cNvPr id="117" name="Text Box 14"/>
          <p:cNvSpPr txBox="1">
            <a:spLocks noChangeArrowheads="1"/>
          </p:cNvSpPr>
          <p:nvPr/>
        </p:nvSpPr>
        <p:spPr bwMode="auto">
          <a:xfrm>
            <a:off x="3280425" y="5238153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23 Rue </a:t>
            </a:r>
            <a:r>
              <a:rPr lang="fr-FR" dirty="0" err="1"/>
              <a:t>Hassiba</a:t>
            </a:r>
            <a:r>
              <a:rPr lang="fr-FR" dirty="0"/>
              <a:t> Ben Bouali Sidi M’</a:t>
            </a:r>
            <a:r>
              <a:rPr lang="fr-FR" dirty="0" err="1"/>
              <a:t>hamed</a:t>
            </a:r>
            <a:r>
              <a:rPr lang="fr-FR" dirty="0"/>
              <a:t> – 16014 Alger - Algérie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893" y="5238153"/>
            <a:ext cx="286151" cy="295284"/>
          </a:xfrm>
          <a:prstGeom prst="rect">
            <a:avLst/>
          </a:prstGeom>
        </p:spPr>
      </p:pic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5661489" y="2169386"/>
            <a:ext cx="1655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Via </a:t>
            </a:r>
            <a:r>
              <a:rPr lang="fr-FR" dirty="0" err="1"/>
              <a:t>Chiassatello</a:t>
            </a:r>
            <a:r>
              <a:rPr lang="fr-FR" dirty="0"/>
              <a:t> 57 - 56121 Pisa – </a:t>
            </a:r>
            <a:r>
              <a:rPr lang="fr-FR" dirty="0" err="1"/>
              <a:t>Italia</a:t>
            </a:r>
            <a:endParaRPr lang="fr-FR" dirty="0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126" y="2169386"/>
            <a:ext cx="286151" cy="295284"/>
          </a:xfrm>
          <a:prstGeom prst="rect">
            <a:avLst/>
          </a:prstGeom>
        </p:spPr>
      </p:pic>
      <p:sp>
        <p:nvSpPr>
          <p:cNvPr id="103" name="Text Box 14"/>
          <p:cNvSpPr txBox="1">
            <a:spLocks noChangeArrowheads="1"/>
          </p:cNvSpPr>
          <p:nvPr/>
        </p:nvSpPr>
        <p:spPr bwMode="auto">
          <a:xfrm>
            <a:off x="5661489" y="3722828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9</a:t>
            </a:r>
            <a:r>
              <a:rPr lang="fr-FR" baseline="30000" dirty="0"/>
              <a:t>th</a:t>
            </a:r>
            <a:r>
              <a:rPr lang="fr-FR" dirty="0"/>
              <a:t> </a:t>
            </a:r>
            <a:r>
              <a:rPr lang="fr-FR" dirty="0" err="1"/>
              <a:t>Floor</a:t>
            </a:r>
            <a:r>
              <a:rPr lang="fr-FR" dirty="0"/>
              <a:t> SUDICO Building</a:t>
            </a:r>
            <a:br>
              <a:rPr lang="fr-FR" dirty="0"/>
            </a:br>
            <a:r>
              <a:rPr lang="fr-FR" dirty="0"/>
              <a:t>Nam Tu </a:t>
            </a:r>
            <a:r>
              <a:rPr lang="fr-FR" dirty="0" err="1"/>
              <a:t>Liem</a:t>
            </a:r>
            <a:r>
              <a:rPr lang="fr-FR" dirty="0"/>
              <a:t> District – Hanoi - Vietnam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126" y="3722828"/>
            <a:ext cx="286151" cy="295284"/>
          </a:xfrm>
          <a:prstGeom prst="rect">
            <a:avLst/>
          </a:prstGeom>
        </p:spPr>
      </p:pic>
      <p:sp>
        <p:nvSpPr>
          <p:cNvPr id="121" name="Text Box 14"/>
          <p:cNvSpPr txBox="1">
            <a:spLocks noChangeArrowheads="1"/>
          </p:cNvSpPr>
          <p:nvPr/>
        </p:nvSpPr>
        <p:spPr bwMode="auto">
          <a:xfrm>
            <a:off x="5661489" y="5238153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Rue Joseph Stevens 7, Tour Sablon - 15</a:t>
            </a:r>
            <a:r>
              <a:rPr lang="fr-FR" baseline="30000" dirty="0"/>
              <a:t>ème </a:t>
            </a:r>
            <a:r>
              <a:rPr lang="fr-FR" dirty="0"/>
              <a:t>étage, 1000 Brussels, Belgique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126" y="5238153"/>
            <a:ext cx="286151" cy="295284"/>
          </a:xfrm>
          <a:prstGeom prst="rect">
            <a:avLst/>
          </a:prstGeom>
        </p:spPr>
      </p:pic>
      <p:sp>
        <p:nvSpPr>
          <p:cNvPr id="109" name="Text Box 14"/>
          <p:cNvSpPr txBox="1">
            <a:spLocks noChangeArrowheads="1"/>
          </p:cNvSpPr>
          <p:nvPr/>
        </p:nvSpPr>
        <p:spPr bwMode="auto">
          <a:xfrm>
            <a:off x="7941061" y="2169386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Av. </a:t>
            </a:r>
            <a:r>
              <a:rPr lang="fr-FR" dirty="0" err="1"/>
              <a:t>Rebouças</a:t>
            </a:r>
            <a:r>
              <a:rPr lang="fr-FR" dirty="0"/>
              <a:t>, 1169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Pinheiros</a:t>
            </a:r>
            <a:r>
              <a:rPr lang="fr-FR" dirty="0"/>
              <a:t> - São Paulo - SP, 05401-100 - Brasil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359" y="2169386"/>
            <a:ext cx="286151" cy="295284"/>
          </a:xfrm>
          <a:prstGeom prst="rect">
            <a:avLst/>
          </a:prstGeom>
        </p:spPr>
      </p:pic>
      <p:sp>
        <p:nvSpPr>
          <p:cNvPr id="113" name="Text Box 14"/>
          <p:cNvSpPr txBox="1">
            <a:spLocks noChangeArrowheads="1"/>
          </p:cNvSpPr>
          <p:nvPr/>
        </p:nvSpPr>
        <p:spPr bwMode="auto">
          <a:xfrm>
            <a:off x="7941061" y="3722828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Kızılırmak Mah. </a:t>
            </a:r>
            <a:r>
              <a:rPr lang="fr-FR" dirty="0" err="1"/>
              <a:t>Ufuk</a:t>
            </a:r>
            <a:r>
              <a:rPr lang="fr-FR" dirty="0"/>
              <a:t> </a:t>
            </a:r>
            <a:r>
              <a:rPr lang="fr-FR" dirty="0" err="1"/>
              <a:t>Üniv</a:t>
            </a:r>
            <a:r>
              <a:rPr lang="fr-FR" dirty="0"/>
              <a:t>. </a:t>
            </a:r>
            <a:r>
              <a:rPr lang="fr-FR" dirty="0" err="1"/>
              <a:t>Cad</a:t>
            </a:r>
            <a:r>
              <a:rPr lang="fr-FR" dirty="0"/>
              <a:t>. ARMA KULE No:11 </a:t>
            </a:r>
            <a:r>
              <a:rPr lang="fr-FR" dirty="0" err="1"/>
              <a:t>Çankaya</a:t>
            </a:r>
            <a:r>
              <a:rPr lang="fr-FR" dirty="0"/>
              <a:t> / Ankara - Türkiye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359" y="3722828"/>
            <a:ext cx="286151" cy="295284"/>
          </a:xfrm>
          <a:prstGeom prst="rect">
            <a:avLst/>
          </a:prstGeom>
        </p:spPr>
      </p:pic>
      <p:sp>
        <p:nvSpPr>
          <p:cNvPr id="126" name="Text Box 14"/>
          <p:cNvSpPr txBox="1">
            <a:spLocks noChangeArrowheads="1"/>
          </p:cNvSpPr>
          <p:nvPr/>
        </p:nvSpPr>
        <p:spPr bwMode="auto">
          <a:xfrm>
            <a:off x="7941061" y="5238153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Paseo de la </a:t>
            </a:r>
            <a:r>
              <a:rPr lang="fr-FR" dirty="0" err="1"/>
              <a:t>Castellana</a:t>
            </a:r>
            <a:r>
              <a:rPr lang="fr-FR" dirty="0"/>
              <a:t>, 141 - 5</a:t>
            </a:r>
            <a:r>
              <a:rPr lang="fr-FR" baseline="30000" dirty="0"/>
              <a:t>th</a:t>
            </a:r>
            <a:r>
              <a:rPr lang="fr-FR" dirty="0"/>
              <a:t> </a:t>
            </a:r>
            <a:r>
              <a:rPr lang="fr-FR" dirty="0" err="1"/>
              <a:t>floor</a:t>
            </a:r>
            <a:br>
              <a:rPr lang="fr-FR" dirty="0"/>
            </a:br>
            <a:r>
              <a:rPr lang="fr-FR" dirty="0"/>
              <a:t>28046 Madrid - Spain</a:t>
            </a: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359" y="5238153"/>
            <a:ext cx="286151" cy="295284"/>
          </a:xfrm>
          <a:prstGeom prst="rect">
            <a:avLst/>
          </a:prstGeom>
        </p:spPr>
      </p:pic>
      <p:sp>
        <p:nvSpPr>
          <p:cNvPr id="133" name="Rounded Rectangle 132"/>
          <p:cNvSpPr/>
          <p:nvPr/>
        </p:nvSpPr>
        <p:spPr>
          <a:xfrm>
            <a:off x="88970" y="3576596"/>
            <a:ext cx="2487508" cy="551815"/>
          </a:xfrm>
          <a:prstGeom prst="roundRect">
            <a:avLst>
              <a:gd name="adj" fmla="val 50000"/>
            </a:avLst>
          </a:prstGeom>
          <a:solidFill>
            <a:srgbClr val="E5E5E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1113"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Headquarters</a:t>
            </a:r>
          </a:p>
        </p:txBody>
      </p:sp>
      <p:sp>
        <p:nvSpPr>
          <p:cNvPr id="134" name="Text Box 14"/>
          <p:cNvSpPr txBox="1">
            <a:spLocks noChangeArrowheads="1"/>
          </p:cNvSpPr>
          <p:nvPr/>
        </p:nvSpPr>
        <p:spPr bwMode="auto">
          <a:xfrm>
            <a:off x="744841" y="4968890"/>
            <a:ext cx="16554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r-FR" dirty="0"/>
              <a:t>18 Rue Edmond </a:t>
            </a:r>
            <a:r>
              <a:rPr lang="fr-FR" dirty="0" err="1"/>
              <a:t>Membree</a:t>
            </a:r>
            <a:r>
              <a:rPr lang="fr-FR" dirty="0"/>
              <a:t> 59308 Valenciennes Cedex</a:t>
            </a:r>
            <a:br>
              <a:rPr lang="fr-FR" dirty="0"/>
            </a:br>
            <a:r>
              <a:rPr lang="fr-FR" dirty="0"/>
              <a:t>FRANCE</a:t>
            </a:r>
          </a:p>
        </p:txBody>
      </p:sp>
      <p:sp>
        <p:nvSpPr>
          <p:cNvPr id="135" name="Text Box 14"/>
          <p:cNvSpPr txBox="1">
            <a:spLocks noChangeArrowheads="1"/>
          </p:cNvSpPr>
          <p:nvPr/>
        </p:nvSpPr>
        <p:spPr bwMode="auto">
          <a:xfrm>
            <a:off x="744841" y="5419771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i-FI" dirty="0"/>
              <a:t>+ 33 3 27 28 35 00</a:t>
            </a:r>
            <a:endParaRPr lang="fr-FR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78" y="5419771"/>
            <a:ext cx="242182" cy="242182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94" y="4968890"/>
            <a:ext cx="286151" cy="29528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47" y="4275817"/>
            <a:ext cx="1697555" cy="64129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062" y="3305641"/>
            <a:ext cx="1143745" cy="42890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596" y="3305641"/>
            <a:ext cx="1143745" cy="428908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054" y="1766723"/>
            <a:ext cx="1145761" cy="42966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588" y="4813138"/>
            <a:ext cx="1145761" cy="42966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821" y="3305264"/>
            <a:ext cx="1145761" cy="429662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821" y="1766723"/>
            <a:ext cx="1145761" cy="42966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68" y="1786254"/>
            <a:ext cx="1041601" cy="390600"/>
          </a:xfrm>
          <a:prstGeom prst="rect">
            <a:avLst/>
          </a:prstGeom>
        </p:spPr>
      </p:pic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3368201" y="2683767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i-FI" dirty="0"/>
              <a:t>+ </a:t>
            </a:r>
            <a:r>
              <a:rPr lang="cs-CZ" dirty="0"/>
              <a:t>33 2 54 70 29 89 </a:t>
            </a:r>
            <a:endParaRPr lang="fr-FR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877" y="2683767"/>
            <a:ext cx="242182" cy="242182"/>
          </a:xfrm>
          <a:prstGeom prst="rect">
            <a:avLst/>
          </a:prstGeom>
        </p:spPr>
      </p:pic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3368201" y="4237209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i-FI" dirty="0"/>
              <a:t>+ </a:t>
            </a:r>
            <a:r>
              <a:rPr lang="de-DE" dirty="0"/>
              <a:t>61 401 344 189</a:t>
            </a:r>
            <a:endParaRPr lang="fr-FR" dirty="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877" y="4237209"/>
            <a:ext cx="242182" cy="242182"/>
          </a:xfrm>
          <a:prstGeom prst="rect">
            <a:avLst/>
          </a:prstGeom>
        </p:spPr>
      </p:pic>
      <p:sp>
        <p:nvSpPr>
          <p:cNvPr id="107" name="Text Box 14"/>
          <p:cNvSpPr txBox="1">
            <a:spLocks noChangeArrowheads="1"/>
          </p:cNvSpPr>
          <p:nvPr/>
        </p:nvSpPr>
        <p:spPr bwMode="auto">
          <a:xfrm>
            <a:off x="5661489" y="2683767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i-FI" dirty="0"/>
              <a:t>+ </a:t>
            </a:r>
            <a:r>
              <a:rPr lang="is-IS" dirty="0"/>
              <a:t>39 050 525226 </a:t>
            </a:r>
            <a:endParaRPr lang="fr-FR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110" y="2683767"/>
            <a:ext cx="242182" cy="242182"/>
          </a:xfrm>
          <a:prstGeom prst="rect">
            <a:avLst/>
          </a:prstGeom>
        </p:spPr>
      </p:pic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5661489" y="5752534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i-FI" dirty="0"/>
              <a:t>+ </a:t>
            </a:r>
            <a:r>
              <a:rPr lang="is-IS" dirty="0"/>
              <a:t>32 2 548 37 63</a:t>
            </a:r>
            <a:endParaRPr lang="fr-FR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110" y="5752534"/>
            <a:ext cx="242182" cy="242182"/>
          </a:xfrm>
          <a:prstGeom prst="rect">
            <a:avLst/>
          </a:prstGeom>
        </p:spPr>
      </p:pic>
      <p:sp>
        <p:nvSpPr>
          <p:cNvPr id="125" name="Text Box 14"/>
          <p:cNvSpPr txBox="1">
            <a:spLocks noChangeArrowheads="1"/>
          </p:cNvSpPr>
          <p:nvPr/>
        </p:nvSpPr>
        <p:spPr bwMode="auto">
          <a:xfrm>
            <a:off x="7941061" y="2683767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i-FI" dirty="0"/>
              <a:t>+ </a:t>
            </a:r>
            <a:r>
              <a:rPr lang="is-IS" dirty="0"/>
              <a:t>55 11 5085 5391</a:t>
            </a:r>
            <a:endParaRPr lang="fr-FR"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43" y="2683767"/>
            <a:ext cx="242182" cy="242182"/>
          </a:xfrm>
          <a:prstGeom prst="rect">
            <a:avLst/>
          </a:prstGeom>
        </p:spPr>
      </p:pic>
      <p:sp>
        <p:nvSpPr>
          <p:cNvPr id="131" name="Text Box 14"/>
          <p:cNvSpPr txBox="1">
            <a:spLocks noChangeArrowheads="1"/>
          </p:cNvSpPr>
          <p:nvPr/>
        </p:nvSpPr>
        <p:spPr bwMode="auto">
          <a:xfrm>
            <a:off x="7941061" y="4237209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i-FI" dirty="0"/>
              <a:t>+ 90 </a:t>
            </a:r>
            <a:r>
              <a:rPr lang="is-IS" dirty="0"/>
              <a:t>312 504 63 07</a:t>
            </a:r>
            <a:endParaRPr lang="fr-FR" dirty="0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43" y="4237209"/>
            <a:ext cx="242182" cy="242182"/>
          </a:xfrm>
          <a:prstGeom prst="rect">
            <a:avLst/>
          </a:prstGeom>
        </p:spPr>
      </p:pic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7941061" y="5752534"/>
            <a:ext cx="1479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900" b="1">
                <a:solidFill>
                  <a:srgbClr val="2B7AB5"/>
                </a:solidFill>
                <a:latin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fi-FI" dirty="0"/>
              <a:t>+ </a:t>
            </a:r>
            <a:r>
              <a:rPr lang="cs-CZ" dirty="0"/>
              <a:t>34 91 764 72 21</a:t>
            </a:r>
            <a:endParaRPr lang="fr-FR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43" y="5752534"/>
            <a:ext cx="242182" cy="24218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750" y="4787470"/>
            <a:ext cx="1472700" cy="55226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086" y="4791586"/>
            <a:ext cx="1472700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wipe/>
      </p:transition>
    </mc:Choice>
    <mc:Fallback xmlns="">
      <p:transition spd="slow" advClick="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"/>
          <p:cNvGrpSpPr>
            <a:grpSpLocks noChangeAspect="1"/>
          </p:cNvGrpSpPr>
          <p:nvPr/>
        </p:nvGrpSpPr>
        <p:grpSpPr>
          <a:xfrm>
            <a:off x="427038" y="978709"/>
            <a:ext cx="9053517" cy="5324850"/>
            <a:chOff x="8327908" y="1540073"/>
            <a:chExt cx="7933395" cy="42269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2" name="Freeform 1579"/>
            <p:cNvSpPr>
              <a:spLocks/>
            </p:cNvSpPr>
            <p:nvPr/>
          </p:nvSpPr>
          <p:spPr bwMode="auto">
            <a:xfrm>
              <a:off x="11905151" y="3136951"/>
              <a:ext cx="408746" cy="357404"/>
            </a:xfrm>
            <a:custGeom>
              <a:avLst/>
              <a:gdLst>
                <a:gd name="T0" fmla="*/ 241 w 286"/>
                <a:gd name="T1" fmla="*/ 207 h 250"/>
                <a:gd name="T2" fmla="*/ 228 w 286"/>
                <a:gd name="T3" fmla="*/ 207 h 250"/>
                <a:gd name="T4" fmla="*/ 219 w 286"/>
                <a:gd name="T5" fmla="*/ 216 h 250"/>
                <a:gd name="T6" fmla="*/ 186 w 286"/>
                <a:gd name="T7" fmla="*/ 216 h 250"/>
                <a:gd name="T8" fmla="*/ 164 w 286"/>
                <a:gd name="T9" fmla="*/ 228 h 250"/>
                <a:gd name="T10" fmla="*/ 143 w 286"/>
                <a:gd name="T11" fmla="*/ 216 h 250"/>
                <a:gd name="T12" fmla="*/ 119 w 286"/>
                <a:gd name="T13" fmla="*/ 216 h 250"/>
                <a:gd name="T14" fmla="*/ 97 w 286"/>
                <a:gd name="T15" fmla="*/ 207 h 250"/>
                <a:gd name="T16" fmla="*/ 76 w 286"/>
                <a:gd name="T17" fmla="*/ 207 h 250"/>
                <a:gd name="T18" fmla="*/ 67 w 286"/>
                <a:gd name="T19" fmla="*/ 228 h 250"/>
                <a:gd name="T20" fmla="*/ 67 w 286"/>
                <a:gd name="T21" fmla="*/ 250 h 250"/>
                <a:gd name="T22" fmla="*/ 55 w 286"/>
                <a:gd name="T23" fmla="*/ 228 h 250"/>
                <a:gd name="T24" fmla="*/ 43 w 286"/>
                <a:gd name="T25" fmla="*/ 238 h 250"/>
                <a:gd name="T26" fmla="*/ 33 w 286"/>
                <a:gd name="T27" fmla="*/ 228 h 250"/>
                <a:gd name="T28" fmla="*/ 21 w 286"/>
                <a:gd name="T29" fmla="*/ 228 h 250"/>
                <a:gd name="T30" fmla="*/ 0 w 286"/>
                <a:gd name="T31" fmla="*/ 195 h 250"/>
                <a:gd name="T32" fmla="*/ 0 w 286"/>
                <a:gd name="T33" fmla="*/ 174 h 250"/>
                <a:gd name="T34" fmla="*/ 67 w 286"/>
                <a:gd name="T35" fmla="*/ 161 h 250"/>
                <a:gd name="T36" fmla="*/ 76 w 286"/>
                <a:gd name="T37" fmla="*/ 152 h 250"/>
                <a:gd name="T38" fmla="*/ 76 w 286"/>
                <a:gd name="T39" fmla="*/ 97 h 250"/>
                <a:gd name="T40" fmla="*/ 97 w 286"/>
                <a:gd name="T41" fmla="*/ 85 h 250"/>
                <a:gd name="T42" fmla="*/ 210 w 286"/>
                <a:gd name="T43" fmla="*/ 0 h 250"/>
                <a:gd name="T44" fmla="*/ 250 w 286"/>
                <a:gd name="T45" fmla="*/ 0 h 250"/>
                <a:gd name="T46" fmla="*/ 262 w 286"/>
                <a:gd name="T47" fmla="*/ 12 h 250"/>
                <a:gd name="T48" fmla="*/ 262 w 286"/>
                <a:gd name="T49" fmla="*/ 43 h 250"/>
                <a:gd name="T50" fmla="*/ 274 w 286"/>
                <a:gd name="T51" fmla="*/ 67 h 250"/>
                <a:gd name="T52" fmla="*/ 286 w 286"/>
                <a:gd name="T53" fmla="*/ 67 h 250"/>
                <a:gd name="T54" fmla="*/ 274 w 286"/>
                <a:gd name="T55" fmla="*/ 131 h 250"/>
                <a:gd name="T56" fmla="*/ 241 w 286"/>
                <a:gd name="T57" fmla="*/ 195 h 250"/>
                <a:gd name="T58" fmla="*/ 241 w 286"/>
                <a:gd name="T59" fmla="*/ 207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6"/>
                <a:gd name="T91" fmla="*/ 0 h 250"/>
                <a:gd name="T92" fmla="*/ 286 w 286"/>
                <a:gd name="T93" fmla="*/ 250 h 2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6" h="250">
                  <a:moveTo>
                    <a:pt x="241" y="207"/>
                  </a:moveTo>
                  <a:lnTo>
                    <a:pt x="228" y="207"/>
                  </a:lnTo>
                  <a:lnTo>
                    <a:pt x="219" y="216"/>
                  </a:lnTo>
                  <a:lnTo>
                    <a:pt x="186" y="216"/>
                  </a:lnTo>
                  <a:lnTo>
                    <a:pt x="164" y="228"/>
                  </a:lnTo>
                  <a:lnTo>
                    <a:pt x="143" y="216"/>
                  </a:lnTo>
                  <a:lnTo>
                    <a:pt x="119" y="216"/>
                  </a:lnTo>
                  <a:lnTo>
                    <a:pt x="97" y="207"/>
                  </a:lnTo>
                  <a:lnTo>
                    <a:pt x="76" y="207"/>
                  </a:lnTo>
                  <a:lnTo>
                    <a:pt x="67" y="228"/>
                  </a:lnTo>
                  <a:lnTo>
                    <a:pt x="67" y="250"/>
                  </a:lnTo>
                  <a:lnTo>
                    <a:pt x="55" y="228"/>
                  </a:lnTo>
                  <a:lnTo>
                    <a:pt x="43" y="238"/>
                  </a:lnTo>
                  <a:lnTo>
                    <a:pt x="33" y="228"/>
                  </a:lnTo>
                  <a:lnTo>
                    <a:pt x="21" y="228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67" y="161"/>
                  </a:lnTo>
                  <a:lnTo>
                    <a:pt x="76" y="152"/>
                  </a:lnTo>
                  <a:lnTo>
                    <a:pt x="76" y="97"/>
                  </a:lnTo>
                  <a:lnTo>
                    <a:pt x="97" y="85"/>
                  </a:lnTo>
                  <a:lnTo>
                    <a:pt x="210" y="0"/>
                  </a:lnTo>
                  <a:lnTo>
                    <a:pt x="250" y="0"/>
                  </a:lnTo>
                  <a:lnTo>
                    <a:pt x="262" y="12"/>
                  </a:lnTo>
                  <a:lnTo>
                    <a:pt x="262" y="43"/>
                  </a:lnTo>
                  <a:lnTo>
                    <a:pt x="274" y="67"/>
                  </a:lnTo>
                  <a:lnTo>
                    <a:pt x="286" y="67"/>
                  </a:lnTo>
                  <a:lnTo>
                    <a:pt x="274" y="131"/>
                  </a:lnTo>
                  <a:lnTo>
                    <a:pt x="241" y="195"/>
                  </a:lnTo>
                  <a:lnTo>
                    <a:pt x="241" y="20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3" name="Freeform 1580"/>
            <p:cNvSpPr>
              <a:spLocks/>
            </p:cNvSpPr>
            <p:nvPr/>
          </p:nvSpPr>
          <p:spPr bwMode="auto">
            <a:xfrm>
              <a:off x="11966606" y="3432881"/>
              <a:ext cx="295840" cy="274486"/>
            </a:xfrm>
            <a:custGeom>
              <a:avLst/>
              <a:gdLst>
                <a:gd name="T0" fmla="*/ 207 w 207"/>
                <a:gd name="T1" fmla="*/ 9 h 192"/>
                <a:gd name="T2" fmla="*/ 207 w 207"/>
                <a:gd name="T3" fmla="*/ 21 h 192"/>
                <a:gd name="T4" fmla="*/ 207 w 207"/>
                <a:gd name="T5" fmla="*/ 43 h 192"/>
                <a:gd name="T6" fmla="*/ 198 w 207"/>
                <a:gd name="T7" fmla="*/ 52 h 192"/>
                <a:gd name="T8" fmla="*/ 185 w 207"/>
                <a:gd name="T9" fmla="*/ 97 h 192"/>
                <a:gd name="T10" fmla="*/ 176 w 207"/>
                <a:gd name="T11" fmla="*/ 107 h 192"/>
                <a:gd name="T12" fmla="*/ 167 w 207"/>
                <a:gd name="T13" fmla="*/ 140 h 192"/>
                <a:gd name="T14" fmla="*/ 155 w 207"/>
                <a:gd name="T15" fmla="*/ 152 h 192"/>
                <a:gd name="T16" fmla="*/ 143 w 207"/>
                <a:gd name="T17" fmla="*/ 140 h 192"/>
                <a:gd name="T18" fmla="*/ 131 w 207"/>
                <a:gd name="T19" fmla="*/ 140 h 192"/>
                <a:gd name="T20" fmla="*/ 109 w 207"/>
                <a:gd name="T21" fmla="*/ 183 h 192"/>
                <a:gd name="T22" fmla="*/ 54 w 207"/>
                <a:gd name="T23" fmla="*/ 192 h 192"/>
                <a:gd name="T24" fmla="*/ 54 w 207"/>
                <a:gd name="T25" fmla="*/ 183 h 192"/>
                <a:gd name="T26" fmla="*/ 45 w 207"/>
                <a:gd name="T27" fmla="*/ 161 h 192"/>
                <a:gd name="T28" fmla="*/ 24 w 207"/>
                <a:gd name="T29" fmla="*/ 152 h 192"/>
                <a:gd name="T30" fmla="*/ 0 w 207"/>
                <a:gd name="T31" fmla="*/ 152 h 192"/>
                <a:gd name="T32" fmla="*/ 0 w 207"/>
                <a:gd name="T33" fmla="*/ 107 h 192"/>
                <a:gd name="T34" fmla="*/ 24 w 207"/>
                <a:gd name="T35" fmla="*/ 64 h 192"/>
                <a:gd name="T36" fmla="*/ 24 w 207"/>
                <a:gd name="T37" fmla="*/ 43 h 192"/>
                <a:gd name="T38" fmla="*/ 24 w 207"/>
                <a:gd name="T39" fmla="*/ 21 h 192"/>
                <a:gd name="T40" fmla="*/ 33 w 207"/>
                <a:gd name="T41" fmla="*/ 0 h 192"/>
                <a:gd name="T42" fmla="*/ 54 w 207"/>
                <a:gd name="T43" fmla="*/ 0 h 192"/>
                <a:gd name="T44" fmla="*/ 76 w 207"/>
                <a:gd name="T45" fmla="*/ 9 h 192"/>
                <a:gd name="T46" fmla="*/ 100 w 207"/>
                <a:gd name="T47" fmla="*/ 9 h 192"/>
                <a:gd name="T48" fmla="*/ 121 w 207"/>
                <a:gd name="T49" fmla="*/ 21 h 192"/>
                <a:gd name="T50" fmla="*/ 143 w 207"/>
                <a:gd name="T51" fmla="*/ 9 h 192"/>
                <a:gd name="T52" fmla="*/ 176 w 207"/>
                <a:gd name="T53" fmla="*/ 9 h 192"/>
                <a:gd name="T54" fmla="*/ 185 w 207"/>
                <a:gd name="T55" fmla="*/ 0 h 192"/>
                <a:gd name="T56" fmla="*/ 198 w 207"/>
                <a:gd name="T57" fmla="*/ 0 h 192"/>
                <a:gd name="T58" fmla="*/ 207 w 207"/>
                <a:gd name="T59" fmla="*/ 9 h 1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7"/>
                <a:gd name="T91" fmla="*/ 0 h 192"/>
                <a:gd name="T92" fmla="*/ 207 w 207"/>
                <a:gd name="T93" fmla="*/ 192 h 1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7" h="192">
                  <a:moveTo>
                    <a:pt x="207" y="9"/>
                  </a:moveTo>
                  <a:lnTo>
                    <a:pt x="207" y="21"/>
                  </a:lnTo>
                  <a:lnTo>
                    <a:pt x="207" y="43"/>
                  </a:lnTo>
                  <a:lnTo>
                    <a:pt x="198" y="52"/>
                  </a:lnTo>
                  <a:lnTo>
                    <a:pt x="185" y="97"/>
                  </a:lnTo>
                  <a:lnTo>
                    <a:pt x="176" y="107"/>
                  </a:lnTo>
                  <a:lnTo>
                    <a:pt x="167" y="140"/>
                  </a:lnTo>
                  <a:lnTo>
                    <a:pt x="155" y="152"/>
                  </a:lnTo>
                  <a:lnTo>
                    <a:pt x="143" y="140"/>
                  </a:lnTo>
                  <a:lnTo>
                    <a:pt x="131" y="140"/>
                  </a:lnTo>
                  <a:lnTo>
                    <a:pt x="109" y="183"/>
                  </a:lnTo>
                  <a:lnTo>
                    <a:pt x="54" y="192"/>
                  </a:lnTo>
                  <a:lnTo>
                    <a:pt x="54" y="183"/>
                  </a:lnTo>
                  <a:lnTo>
                    <a:pt x="45" y="161"/>
                  </a:lnTo>
                  <a:lnTo>
                    <a:pt x="24" y="152"/>
                  </a:lnTo>
                  <a:lnTo>
                    <a:pt x="0" y="152"/>
                  </a:lnTo>
                  <a:lnTo>
                    <a:pt x="0" y="107"/>
                  </a:lnTo>
                  <a:lnTo>
                    <a:pt x="24" y="64"/>
                  </a:lnTo>
                  <a:lnTo>
                    <a:pt x="24" y="43"/>
                  </a:lnTo>
                  <a:lnTo>
                    <a:pt x="24" y="21"/>
                  </a:lnTo>
                  <a:lnTo>
                    <a:pt x="33" y="0"/>
                  </a:lnTo>
                  <a:lnTo>
                    <a:pt x="54" y="0"/>
                  </a:lnTo>
                  <a:lnTo>
                    <a:pt x="76" y="9"/>
                  </a:lnTo>
                  <a:lnTo>
                    <a:pt x="100" y="9"/>
                  </a:lnTo>
                  <a:lnTo>
                    <a:pt x="121" y="21"/>
                  </a:lnTo>
                  <a:lnTo>
                    <a:pt x="143" y="9"/>
                  </a:lnTo>
                  <a:lnTo>
                    <a:pt x="176" y="9"/>
                  </a:lnTo>
                  <a:lnTo>
                    <a:pt x="185" y="0"/>
                  </a:lnTo>
                  <a:lnTo>
                    <a:pt x="198" y="0"/>
                  </a:lnTo>
                  <a:lnTo>
                    <a:pt x="207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4" name="Freeform 1581"/>
            <p:cNvSpPr>
              <a:spLocks/>
            </p:cNvSpPr>
            <p:nvPr/>
          </p:nvSpPr>
          <p:spPr bwMode="auto">
            <a:xfrm>
              <a:off x="12279597" y="3507222"/>
              <a:ext cx="343004" cy="234457"/>
            </a:xfrm>
            <a:custGeom>
              <a:avLst/>
              <a:gdLst>
                <a:gd name="T0" fmla="*/ 0 w 240"/>
                <a:gd name="T1" fmla="*/ 131 h 164"/>
                <a:gd name="T2" fmla="*/ 24 w 240"/>
                <a:gd name="T3" fmla="*/ 164 h 164"/>
                <a:gd name="T4" fmla="*/ 33 w 240"/>
                <a:gd name="T5" fmla="*/ 155 h 164"/>
                <a:gd name="T6" fmla="*/ 42 w 240"/>
                <a:gd name="T7" fmla="*/ 155 h 164"/>
                <a:gd name="T8" fmla="*/ 55 w 240"/>
                <a:gd name="T9" fmla="*/ 155 h 164"/>
                <a:gd name="T10" fmla="*/ 79 w 240"/>
                <a:gd name="T11" fmla="*/ 155 h 164"/>
                <a:gd name="T12" fmla="*/ 88 w 240"/>
                <a:gd name="T13" fmla="*/ 119 h 164"/>
                <a:gd name="T14" fmla="*/ 100 w 240"/>
                <a:gd name="T15" fmla="*/ 119 h 164"/>
                <a:gd name="T16" fmla="*/ 109 w 240"/>
                <a:gd name="T17" fmla="*/ 131 h 164"/>
                <a:gd name="T18" fmla="*/ 143 w 240"/>
                <a:gd name="T19" fmla="*/ 140 h 164"/>
                <a:gd name="T20" fmla="*/ 155 w 240"/>
                <a:gd name="T21" fmla="*/ 131 h 164"/>
                <a:gd name="T22" fmla="*/ 240 w 240"/>
                <a:gd name="T23" fmla="*/ 119 h 164"/>
                <a:gd name="T24" fmla="*/ 186 w 240"/>
                <a:gd name="T25" fmla="*/ 55 h 164"/>
                <a:gd name="T26" fmla="*/ 164 w 240"/>
                <a:gd name="T27" fmla="*/ 45 h 164"/>
                <a:gd name="T28" fmla="*/ 164 w 240"/>
                <a:gd name="T29" fmla="*/ 24 h 164"/>
                <a:gd name="T30" fmla="*/ 143 w 240"/>
                <a:gd name="T31" fmla="*/ 0 h 164"/>
                <a:gd name="T32" fmla="*/ 131 w 240"/>
                <a:gd name="T33" fmla="*/ 12 h 164"/>
                <a:gd name="T34" fmla="*/ 109 w 240"/>
                <a:gd name="T35" fmla="*/ 33 h 164"/>
                <a:gd name="T36" fmla="*/ 79 w 240"/>
                <a:gd name="T37" fmla="*/ 45 h 164"/>
                <a:gd name="T38" fmla="*/ 79 w 240"/>
                <a:gd name="T39" fmla="*/ 55 h 164"/>
                <a:gd name="T40" fmla="*/ 64 w 240"/>
                <a:gd name="T41" fmla="*/ 67 h 164"/>
                <a:gd name="T42" fmla="*/ 12 w 240"/>
                <a:gd name="T43" fmla="*/ 76 h 164"/>
                <a:gd name="T44" fmla="*/ 0 w 240"/>
                <a:gd name="T45" fmla="*/ 109 h 164"/>
                <a:gd name="T46" fmla="*/ 0 w 240"/>
                <a:gd name="T47" fmla="*/ 131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0"/>
                <a:gd name="T73" fmla="*/ 0 h 164"/>
                <a:gd name="T74" fmla="*/ 240 w 240"/>
                <a:gd name="T75" fmla="*/ 164 h 1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0" h="164">
                  <a:moveTo>
                    <a:pt x="0" y="131"/>
                  </a:moveTo>
                  <a:lnTo>
                    <a:pt x="24" y="164"/>
                  </a:lnTo>
                  <a:lnTo>
                    <a:pt x="33" y="155"/>
                  </a:lnTo>
                  <a:lnTo>
                    <a:pt x="42" y="155"/>
                  </a:lnTo>
                  <a:lnTo>
                    <a:pt x="55" y="155"/>
                  </a:lnTo>
                  <a:lnTo>
                    <a:pt x="79" y="155"/>
                  </a:lnTo>
                  <a:lnTo>
                    <a:pt x="88" y="119"/>
                  </a:lnTo>
                  <a:lnTo>
                    <a:pt x="100" y="119"/>
                  </a:lnTo>
                  <a:lnTo>
                    <a:pt x="109" y="131"/>
                  </a:lnTo>
                  <a:lnTo>
                    <a:pt x="143" y="140"/>
                  </a:lnTo>
                  <a:lnTo>
                    <a:pt x="155" y="131"/>
                  </a:lnTo>
                  <a:lnTo>
                    <a:pt x="240" y="119"/>
                  </a:lnTo>
                  <a:lnTo>
                    <a:pt x="186" y="55"/>
                  </a:lnTo>
                  <a:lnTo>
                    <a:pt x="164" y="45"/>
                  </a:lnTo>
                  <a:lnTo>
                    <a:pt x="164" y="24"/>
                  </a:lnTo>
                  <a:lnTo>
                    <a:pt x="143" y="0"/>
                  </a:lnTo>
                  <a:lnTo>
                    <a:pt x="131" y="12"/>
                  </a:lnTo>
                  <a:lnTo>
                    <a:pt x="109" y="33"/>
                  </a:lnTo>
                  <a:lnTo>
                    <a:pt x="79" y="45"/>
                  </a:lnTo>
                  <a:lnTo>
                    <a:pt x="79" y="55"/>
                  </a:lnTo>
                  <a:lnTo>
                    <a:pt x="64" y="67"/>
                  </a:lnTo>
                  <a:lnTo>
                    <a:pt x="12" y="76"/>
                  </a:lnTo>
                  <a:lnTo>
                    <a:pt x="0" y="109"/>
                  </a:lnTo>
                  <a:lnTo>
                    <a:pt x="0" y="13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5" name="Freeform 1582"/>
            <p:cNvSpPr>
              <a:spLocks/>
            </p:cNvSpPr>
            <p:nvPr/>
          </p:nvSpPr>
          <p:spPr bwMode="auto">
            <a:xfrm>
              <a:off x="12218142" y="3677344"/>
              <a:ext cx="500213" cy="543253"/>
            </a:xfrm>
            <a:custGeom>
              <a:avLst/>
              <a:gdLst>
                <a:gd name="T0" fmla="*/ 198 w 350"/>
                <a:gd name="T1" fmla="*/ 12 h 380"/>
                <a:gd name="T2" fmla="*/ 283 w 350"/>
                <a:gd name="T3" fmla="*/ 0 h 380"/>
                <a:gd name="T4" fmla="*/ 296 w 350"/>
                <a:gd name="T5" fmla="*/ 12 h 380"/>
                <a:gd name="T6" fmla="*/ 320 w 350"/>
                <a:gd name="T7" fmla="*/ 12 h 380"/>
                <a:gd name="T8" fmla="*/ 338 w 350"/>
                <a:gd name="T9" fmla="*/ 36 h 380"/>
                <a:gd name="T10" fmla="*/ 338 w 350"/>
                <a:gd name="T11" fmla="*/ 54 h 380"/>
                <a:gd name="T12" fmla="*/ 350 w 350"/>
                <a:gd name="T13" fmla="*/ 67 h 380"/>
                <a:gd name="T14" fmla="*/ 338 w 350"/>
                <a:gd name="T15" fmla="*/ 76 h 380"/>
                <a:gd name="T16" fmla="*/ 329 w 350"/>
                <a:gd name="T17" fmla="*/ 97 h 380"/>
                <a:gd name="T18" fmla="*/ 320 w 350"/>
                <a:gd name="T19" fmla="*/ 130 h 380"/>
                <a:gd name="T20" fmla="*/ 305 w 350"/>
                <a:gd name="T21" fmla="*/ 152 h 380"/>
                <a:gd name="T22" fmla="*/ 305 w 350"/>
                <a:gd name="T23" fmla="*/ 164 h 380"/>
                <a:gd name="T24" fmla="*/ 320 w 350"/>
                <a:gd name="T25" fmla="*/ 173 h 380"/>
                <a:gd name="T26" fmla="*/ 320 w 350"/>
                <a:gd name="T27" fmla="*/ 197 h 380"/>
                <a:gd name="T28" fmla="*/ 320 w 350"/>
                <a:gd name="T29" fmla="*/ 237 h 380"/>
                <a:gd name="T30" fmla="*/ 338 w 350"/>
                <a:gd name="T31" fmla="*/ 274 h 380"/>
                <a:gd name="T32" fmla="*/ 329 w 350"/>
                <a:gd name="T33" fmla="*/ 274 h 380"/>
                <a:gd name="T34" fmla="*/ 305 w 350"/>
                <a:gd name="T35" fmla="*/ 283 h 380"/>
                <a:gd name="T36" fmla="*/ 305 w 350"/>
                <a:gd name="T37" fmla="*/ 295 h 380"/>
                <a:gd name="T38" fmla="*/ 296 w 350"/>
                <a:gd name="T39" fmla="*/ 347 h 380"/>
                <a:gd name="T40" fmla="*/ 305 w 350"/>
                <a:gd name="T41" fmla="*/ 359 h 380"/>
                <a:gd name="T42" fmla="*/ 320 w 350"/>
                <a:gd name="T43" fmla="*/ 359 h 380"/>
                <a:gd name="T44" fmla="*/ 320 w 350"/>
                <a:gd name="T45" fmla="*/ 380 h 380"/>
                <a:gd name="T46" fmla="*/ 296 w 350"/>
                <a:gd name="T47" fmla="*/ 368 h 380"/>
                <a:gd name="T48" fmla="*/ 262 w 350"/>
                <a:gd name="T49" fmla="*/ 347 h 380"/>
                <a:gd name="T50" fmla="*/ 253 w 350"/>
                <a:gd name="T51" fmla="*/ 347 h 380"/>
                <a:gd name="T52" fmla="*/ 219 w 350"/>
                <a:gd name="T53" fmla="*/ 328 h 380"/>
                <a:gd name="T54" fmla="*/ 174 w 350"/>
                <a:gd name="T55" fmla="*/ 338 h 380"/>
                <a:gd name="T56" fmla="*/ 186 w 350"/>
                <a:gd name="T57" fmla="*/ 328 h 380"/>
                <a:gd name="T58" fmla="*/ 174 w 350"/>
                <a:gd name="T59" fmla="*/ 304 h 380"/>
                <a:gd name="T60" fmla="*/ 174 w 350"/>
                <a:gd name="T61" fmla="*/ 261 h 380"/>
                <a:gd name="T62" fmla="*/ 152 w 350"/>
                <a:gd name="T63" fmla="*/ 252 h 380"/>
                <a:gd name="T64" fmla="*/ 131 w 350"/>
                <a:gd name="T65" fmla="*/ 252 h 380"/>
                <a:gd name="T66" fmla="*/ 131 w 350"/>
                <a:gd name="T67" fmla="*/ 274 h 380"/>
                <a:gd name="T68" fmla="*/ 98 w 350"/>
                <a:gd name="T69" fmla="*/ 274 h 380"/>
                <a:gd name="T70" fmla="*/ 85 w 350"/>
                <a:gd name="T71" fmla="*/ 261 h 380"/>
                <a:gd name="T72" fmla="*/ 76 w 350"/>
                <a:gd name="T73" fmla="*/ 228 h 380"/>
                <a:gd name="T74" fmla="*/ 67 w 350"/>
                <a:gd name="T75" fmla="*/ 228 h 380"/>
                <a:gd name="T76" fmla="*/ 22 w 350"/>
                <a:gd name="T77" fmla="*/ 228 h 380"/>
                <a:gd name="T78" fmla="*/ 0 w 350"/>
                <a:gd name="T79" fmla="*/ 237 h 380"/>
                <a:gd name="T80" fmla="*/ 0 w 350"/>
                <a:gd name="T81" fmla="*/ 228 h 380"/>
                <a:gd name="T82" fmla="*/ 0 w 350"/>
                <a:gd name="T83" fmla="*/ 207 h 380"/>
                <a:gd name="T84" fmla="*/ 9 w 350"/>
                <a:gd name="T85" fmla="*/ 207 h 380"/>
                <a:gd name="T86" fmla="*/ 22 w 350"/>
                <a:gd name="T87" fmla="*/ 207 h 380"/>
                <a:gd name="T88" fmla="*/ 31 w 350"/>
                <a:gd name="T89" fmla="*/ 197 h 380"/>
                <a:gd name="T90" fmla="*/ 43 w 350"/>
                <a:gd name="T91" fmla="*/ 207 h 380"/>
                <a:gd name="T92" fmla="*/ 67 w 350"/>
                <a:gd name="T93" fmla="*/ 185 h 380"/>
                <a:gd name="T94" fmla="*/ 76 w 350"/>
                <a:gd name="T95" fmla="*/ 152 h 380"/>
                <a:gd name="T96" fmla="*/ 98 w 350"/>
                <a:gd name="T97" fmla="*/ 121 h 380"/>
                <a:gd name="T98" fmla="*/ 107 w 350"/>
                <a:gd name="T99" fmla="*/ 67 h 380"/>
                <a:gd name="T100" fmla="*/ 122 w 350"/>
                <a:gd name="T101" fmla="*/ 36 h 380"/>
                <a:gd name="T102" fmla="*/ 131 w 350"/>
                <a:gd name="T103" fmla="*/ 0 h 380"/>
                <a:gd name="T104" fmla="*/ 143 w 350"/>
                <a:gd name="T105" fmla="*/ 0 h 380"/>
                <a:gd name="T106" fmla="*/ 152 w 350"/>
                <a:gd name="T107" fmla="*/ 12 h 380"/>
                <a:gd name="T108" fmla="*/ 186 w 350"/>
                <a:gd name="T109" fmla="*/ 21 h 380"/>
                <a:gd name="T110" fmla="*/ 198 w 350"/>
                <a:gd name="T111" fmla="*/ 12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0"/>
                <a:gd name="T169" fmla="*/ 0 h 380"/>
                <a:gd name="T170" fmla="*/ 350 w 350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0" h="380">
                  <a:moveTo>
                    <a:pt x="198" y="12"/>
                  </a:moveTo>
                  <a:lnTo>
                    <a:pt x="283" y="0"/>
                  </a:lnTo>
                  <a:lnTo>
                    <a:pt x="296" y="12"/>
                  </a:lnTo>
                  <a:lnTo>
                    <a:pt x="320" y="12"/>
                  </a:lnTo>
                  <a:lnTo>
                    <a:pt x="338" y="36"/>
                  </a:lnTo>
                  <a:lnTo>
                    <a:pt x="338" y="54"/>
                  </a:lnTo>
                  <a:lnTo>
                    <a:pt x="350" y="67"/>
                  </a:lnTo>
                  <a:lnTo>
                    <a:pt x="338" y="76"/>
                  </a:lnTo>
                  <a:lnTo>
                    <a:pt x="329" y="97"/>
                  </a:lnTo>
                  <a:lnTo>
                    <a:pt x="320" y="130"/>
                  </a:lnTo>
                  <a:lnTo>
                    <a:pt x="305" y="152"/>
                  </a:lnTo>
                  <a:lnTo>
                    <a:pt x="305" y="164"/>
                  </a:lnTo>
                  <a:lnTo>
                    <a:pt x="320" y="173"/>
                  </a:lnTo>
                  <a:lnTo>
                    <a:pt x="320" y="197"/>
                  </a:lnTo>
                  <a:lnTo>
                    <a:pt x="320" y="237"/>
                  </a:lnTo>
                  <a:lnTo>
                    <a:pt x="338" y="274"/>
                  </a:lnTo>
                  <a:lnTo>
                    <a:pt x="329" y="274"/>
                  </a:lnTo>
                  <a:lnTo>
                    <a:pt x="305" y="283"/>
                  </a:lnTo>
                  <a:lnTo>
                    <a:pt x="305" y="295"/>
                  </a:lnTo>
                  <a:lnTo>
                    <a:pt x="296" y="347"/>
                  </a:lnTo>
                  <a:lnTo>
                    <a:pt x="305" y="359"/>
                  </a:lnTo>
                  <a:lnTo>
                    <a:pt x="320" y="359"/>
                  </a:lnTo>
                  <a:lnTo>
                    <a:pt x="320" y="380"/>
                  </a:lnTo>
                  <a:lnTo>
                    <a:pt x="296" y="368"/>
                  </a:lnTo>
                  <a:lnTo>
                    <a:pt x="262" y="347"/>
                  </a:lnTo>
                  <a:lnTo>
                    <a:pt x="253" y="347"/>
                  </a:lnTo>
                  <a:lnTo>
                    <a:pt x="219" y="328"/>
                  </a:lnTo>
                  <a:lnTo>
                    <a:pt x="174" y="338"/>
                  </a:lnTo>
                  <a:lnTo>
                    <a:pt x="186" y="328"/>
                  </a:lnTo>
                  <a:lnTo>
                    <a:pt x="174" y="304"/>
                  </a:lnTo>
                  <a:lnTo>
                    <a:pt x="174" y="261"/>
                  </a:lnTo>
                  <a:lnTo>
                    <a:pt x="152" y="252"/>
                  </a:lnTo>
                  <a:lnTo>
                    <a:pt x="131" y="252"/>
                  </a:lnTo>
                  <a:lnTo>
                    <a:pt x="131" y="274"/>
                  </a:lnTo>
                  <a:lnTo>
                    <a:pt x="98" y="274"/>
                  </a:lnTo>
                  <a:lnTo>
                    <a:pt x="85" y="261"/>
                  </a:lnTo>
                  <a:lnTo>
                    <a:pt x="76" y="228"/>
                  </a:lnTo>
                  <a:lnTo>
                    <a:pt x="67" y="228"/>
                  </a:lnTo>
                  <a:lnTo>
                    <a:pt x="22" y="228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07"/>
                  </a:lnTo>
                  <a:lnTo>
                    <a:pt x="9" y="207"/>
                  </a:lnTo>
                  <a:lnTo>
                    <a:pt x="22" y="207"/>
                  </a:lnTo>
                  <a:lnTo>
                    <a:pt x="31" y="197"/>
                  </a:lnTo>
                  <a:lnTo>
                    <a:pt x="43" y="207"/>
                  </a:lnTo>
                  <a:lnTo>
                    <a:pt x="67" y="185"/>
                  </a:lnTo>
                  <a:lnTo>
                    <a:pt x="76" y="152"/>
                  </a:lnTo>
                  <a:lnTo>
                    <a:pt x="98" y="121"/>
                  </a:lnTo>
                  <a:lnTo>
                    <a:pt x="107" y="67"/>
                  </a:lnTo>
                  <a:lnTo>
                    <a:pt x="122" y="36"/>
                  </a:lnTo>
                  <a:lnTo>
                    <a:pt x="131" y="0"/>
                  </a:lnTo>
                  <a:lnTo>
                    <a:pt x="143" y="0"/>
                  </a:lnTo>
                  <a:lnTo>
                    <a:pt x="152" y="12"/>
                  </a:lnTo>
                  <a:lnTo>
                    <a:pt x="186" y="21"/>
                  </a:lnTo>
                  <a:lnTo>
                    <a:pt x="198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6" name="Freeform 1583"/>
            <p:cNvSpPr>
              <a:spLocks/>
            </p:cNvSpPr>
            <p:nvPr/>
          </p:nvSpPr>
          <p:spPr bwMode="auto">
            <a:xfrm>
              <a:off x="12123817" y="3445748"/>
              <a:ext cx="190081" cy="340248"/>
            </a:xfrm>
            <a:custGeom>
              <a:avLst/>
              <a:gdLst>
                <a:gd name="T0" fmla="*/ 94 w 134"/>
                <a:gd name="T1" fmla="*/ 0 h 238"/>
                <a:gd name="T2" fmla="*/ 106 w 134"/>
                <a:gd name="T3" fmla="*/ 12 h 238"/>
                <a:gd name="T4" fmla="*/ 106 w 134"/>
                <a:gd name="T5" fmla="*/ 43 h 238"/>
                <a:gd name="T6" fmla="*/ 118 w 134"/>
                <a:gd name="T7" fmla="*/ 67 h 238"/>
                <a:gd name="T8" fmla="*/ 94 w 134"/>
                <a:gd name="T9" fmla="*/ 67 h 238"/>
                <a:gd name="T10" fmla="*/ 94 w 134"/>
                <a:gd name="T11" fmla="*/ 76 h 238"/>
                <a:gd name="T12" fmla="*/ 106 w 134"/>
                <a:gd name="T13" fmla="*/ 88 h 238"/>
                <a:gd name="T14" fmla="*/ 118 w 134"/>
                <a:gd name="T15" fmla="*/ 119 h 238"/>
                <a:gd name="T16" fmla="*/ 106 w 134"/>
                <a:gd name="T17" fmla="*/ 152 h 238"/>
                <a:gd name="T18" fmla="*/ 106 w 134"/>
                <a:gd name="T19" fmla="*/ 174 h 238"/>
                <a:gd name="T20" fmla="*/ 130 w 134"/>
                <a:gd name="T21" fmla="*/ 207 h 238"/>
                <a:gd name="T22" fmla="*/ 130 w 134"/>
                <a:gd name="T23" fmla="*/ 238 h 238"/>
                <a:gd name="T24" fmla="*/ 85 w 134"/>
                <a:gd name="T25" fmla="*/ 229 h 238"/>
                <a:gd name="T26" fmla="*/ 46 w 134"/>
                <a:gd name="T27" fmla="*/ 229 h 238"/>
                <a:gd name="T28" fmla="*/ 22 w 134"/>
                <a:gd name="T29" fmla="*/ 229 h 238"/>
                <a:gd name="T30" fmla="*/ 22 w 134"/>
                <a:gd name="T31" fmla="*/ 207 h 238"/>
                <a:gd name="T32" fmla="*/ 12 w 134"/>
                <a:gd name="T33" fmla="*/ 183 h 238"/>
                <a:gd name="T34" fmla="*/ 0 w 134"/>
                <a:gd name="T35" fmla="*/ 183 h 238"/>
                <a:gd name="T36" fmla="*/ 0 w 134"/>
                <a:gd name="T37" fmla="*/ 174 h 238"/>
                <a:gd name="T38" fmla="*/ 22 w 134"/>
                <a:gd name="T39" fmla="*/ 131 h 238"/>
                <a:gd name="T40" fmla="*/ 34 w 134"/>
                <a:gd name="T41" fmla="*/ 131 h 238"/>
                <a:gd name="T42" fmla="*/ 46 w 134"/>
                <a:gd name="T43" fmla="*/ 143 h 238"/>
                <a:gd name="T44" fmla="*/ 58 w 134"/>
                <a:gd name="T45" fmla="*/ 131 h 238"/>
                <a:gd name="T46" fmla="*/ 67 w 134"/>
                <a:gd name="T47" fmla="*/ 98 h 238"/>
                <a:gd name="T48" fmla="*/ 72 w 134"/>
                <a:gd name="T49" fmla="*/ 88 h 238"/>
                <a:gd name="T50" fmla="*/ 85 w 134"/>
                <a:gd name="T51" fmla="*/ 43 h 238"/>
                <a:gd name="T52" fmla="*/ 94 w 134"/>
                <a:gd name="T53" fmla="*/ 34 h 238"/>
                <a:gd name="T54" fmla="*/ 94 w 134"/>
                <a:gd name="T55" fmla="*/ 12 h 238"/>
                <a:gd name="T56" fmla="*/ 94 w 134"/>
                <a:gd name="T57" fmla="*/ 0 h 2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238"/>
                <a:gd name="T89" fmla="*/ 134 w 134"/>
                <a:gd name="T90" fmla="*/ 238 h 2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238">
                  <a:moveTo>
                    <a:pt x="98" y="0"/>
                  </a:moveTo>
                  <a:lnTo>
                    <a:pt x="110" y="12"/>
                  </a:lnTo>
                  <a:lnTo>
                    <a:pt x="110" y="43"/>
                  </a:lnTo>
                  <a:lnTo>
                    <a:pt x="122" y="67"/>
                  </a:lnTo>
                  <a:lnTo>
                    <a:pt x="98" y="67"/>
                  </a:lnTo>
                  <a:lnTo>
                    <a:pt x="98" y="76"/>
                  </a:lnTo>
                  <a:lnTo>
                    <a:pt x="110" y="88"/>
                  </a:lnTo>
                  <a:lnTo>
                    <a:pt x="122" y="119"/>
                  </a:lnTo>
                  <a:lnTo>
                    <a:pt x="110" y="152"/>
                  </a:lnTo>
                  <a:lnTo>
                    <a:pt x="110" y="174"/>
                  </a:lnTo>
                  <a:lnTo>
                    <a:pt x="134" y="207"/>
                  </a:lnTo>
                  <a:lnTo>
                    <a:pt x="134" y="238"/>
                  </a:lnTo>
                  <a:lnTo>
                    <a:pt x="89" y="229"/>
                  </a:lnTo>
                  <a:lnTo>
                    <a:pt x="46" y="229"/>
                  </a:lnTo>
                  <a:lnTo>
                    <a:pt x="22" y="229"/>
                  </a:lnTo>
                  <a:lnTo>
                    <a:pt x="22" y="207"/>
                  </a:lnTo>
                  <a:lnTo>
                    <a:pt x="12" y="183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22" y="131"/>
                  </a:lnTo>
                  <a:lnTo>
                    <a:pt x="34" y="131"/>
                  </a:lnTo>
                  <a:lnTo>
                    <a:pt x="46" y="143"/>
                  </a:lnTo>
                  <a:lnTo>
                    <a:pt x="58" y="131"/>
                  </a:lnTo>
                  <a:lnTo>
                    <a:pt x="67" y="98"/>
                  </a:lnTo>
                  <a:lnTo>
                    <a:pt x="76" y="88"/>
                  </a:lnTo>
                  <a:lnTo>
                    <a:pt x="89" y="43"/>
                  </a:lnTo>
                  <a:lnTo>
                    <a:pt x="98" y="34"/>
                  </a:lnTo>
                  <a:lnTo>
                    <a:pt x="98" y="12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7" name="Freeform 1584"/>
            <p:cNvSpPr>
              <a:spLocks/>
            </p:cNvSpPr>
            <p:nvPr/>
          </p:nvSpPr>
          <p:spPr bwMode="auto">
            <a:xfrm>
              <a:off x="12249584" y="3154107"/>
              <a:ext cx="264398" cy="461766"/>
            </a:xfrm>
            <a:custGeom>
              <a:avLst/>
              <a:gdLst>
                <a:gd name="T0" fmla="*/ 21 w 185"/>
                <a:gd name="T1" fmla="*/ 31 h 323"/>
                <a:gd name="T2" fmla="*/ 21 w 185"/>
                <a:gd name="T3" fmla="*/ 0 h 323"/>
                <a:gd name="T4" fmla="*/ 54 w 185"/>
                <a:gd name="T5" fmla="*/ 0 h 323"/>
                <a:gd name="T6" fmla="*/ 185 w 185"/>
                <a:gd name="T7" fmla="*/ 73 h 323"/>
                <a:gd name="T8" fmla="*/ 185 w 185"/>
                <a:gd name="T9" fmla="*/ 140 h 323"/>
                <a:gd name="T10" fmla="*/ 185 w 185"/>
                <a:gd name="T11" fmla="*/ 149 h 323"/>
                <a:gd name="T12" fmla="*/ 176 w 185"/>
                <a:gd name="T13" fmla="*/ 149 h 323"/>
                <a:gd name="T14" fmla="*/ 152 w 185"/>
                <a:gd name="T15" fmla="*/ 204 h 323"/>
                <a:gd name="T16" fmla="*/ 176 w 185"/>
                <a:gd name="T17" fmla="*/ 238 h 323"/>
                <a:gd name="T18" fmla="*/ 164 w 185"/>
                <a:gd name="T19" fmla="*/ 247 h 323"/>
                <a:gd name="T20" fmla="*/ 152 w 185"/>
                <a:gd name="T21" fmla="*/ 259 h 323"/>
                <a:gd name="T22" fmla="*/ 130 w 185"/>
                <a:gd name="T23" fmla="*/ 280 h 323"/>
                <a:gd name="T24" fmla="*/ 100 w 185"/>
                <a:gd name="T25" fmla="*/ 292 h 323"/>
                <a:gd name="T26" fmla="*/ 100 w 185"/>
                <a:gd name="T27" fmla="*/ 302 h 323"/>
                <a:gd name="T28" fmla="*/ 85 w 185"/>
                <a:gd name="T29" fmla="*/ 314 h 323"/>
                <a:gd name="T30" fmla="*/ 33 w 185"/>
                <a:gd name="T31" fmla="*/ 323 h 323"/>
                <a:gd name="T32" fmla="*/ 21 w 185"/>
                <a:gd name="T33" fmla="*/ 292 h 323"/>
                <a:gd name="T34" fmla="*/ 9 w 185"/>
                <a:gd name="T35" fmla="*/ 280 h 323"/>
                <a:gd name="T36" fmla="*/ 9 w 185"/>
                <a:gd name="T37" fmla="*/ 271 h 323"/>
                <a:gd name="T38" fmla="*/ 33 w 185"/>
                <a:gd name="T39" fmla="*/ 271 h 323"/>
                <a:gd name="T40" fmla="*/ 21 w 185"/>
                <a:gd name="T41" fmla="*/ 247 h 323"/>
                <a:gd name="T42" fmla="*/ 21 w 185"/>
                <a:gd name="T43" fmla="*/ 216 h 323"/>
                <a:gd name="T44" fmla="*/ 9 w 185"/>
                <a:gd name="T45" fmla="*/ 204 h 323"/>
                <a:gd name="T46" fmla="*/ 0 w 185"/>
                <a:gd name="T47" fmla="*/ 195 h 323"/>
                <a:gd name="T48" fmla="*/ 0 w 185"/>
                <a:gd name="T49" fmla="*/ 183 h 323"/>
                <a:gd name="T50" fmla="*/ 33 w 185"/>
                <a:gd name="T51" fmla="*/ 119 h 323"/>
                <a:gd name="T52" fmla="*/ 45 w 185"/>
                <a:gd name="T53" fmla="*/ 55 h 323"/>
                <a:gd name="T54" fmla="*/ 33 w 185"/>
                <a:gd name="T55" fmla="*/ 55 h 323"/>
                <a:gd name="T56" fmla="*/ 21 w 185"/>
                <a:gd name="T57" fmla="*/ 31 h 3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323"/>
                <a:gd name="T89" fmla="*/ 185 w 185"/>
                <a:gd name="T90" fmla="*/ 323 h 3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323">
                  <a:moveTo>
                    <a:pt x="21" y="31"/>
                  </a:moveTo>
                  <a:lnTo>
                    <a:pt x="21" y="0"/>
                  </a:lnTo>
                  <a:lnTo>
                    <a:pt x="54" y="0"/>
                  </a:lnTo>
                  <a:lnTo>
                    <a:pt x="185" y="73"/>
                  </a:lnTo>
                  <a:lnTo>
                    <a:pt x="185" y="140"/>
                  </a:lnTo>
                  <a:lnTo>
                    <a:pt x="185" y="149"/>
                  </a:lnTo>
                  <a:lnTo>
                    <a:pt x="176" y="149"/>
                  </a:lnTo>
                  <a:lnTo>
                    <a:pt x="152" y="204"/>
                  </a:lnTo>
                  <a:lnTo>
                    <a:pt x="176" y="238"/>
                  </a:lnTo>
                  <a:lnTo>
                    <a:pt x="164" y="247"/>
                  </a:lnTo>
                  <a:lnTo>
                    <a:pt x="152" y="259"/>
                  </a:lnTo>
                  <a:lnTo>
                    <a:pt x="130" y="280"/>
                  </a:lnTo>
                  <a:lnTo>
                    <a:pt x="100" y="292"/>
                  </a:lnTo>
                  <a:lnTo>
                    <a:pt x="100" y="302"/>
                  </a:lnTo>
                  <a:lnTo>
                    <a:pt x="85" y="314"/>
                  </a:lnTo>
                  <a:lnTo>
                    <a:pt x="33" y="323"/>
                  </a:lnTo>
                  <a:lnTo>
                    <a:pt x="21" y="292"/>
                  </a:lnTo>
                  <a:lnTo>
                    <a:pt x="9" y="280"/>
                  </a:lnTo>
                  <a:lnTo>
                    <a:pt x="9" y="271"/>
                  </a:lnTo>
                  <a:lnTo>
                    <a:pt x="33" y="271"/>
                  </a:lnTo>
                  <a:lnTo>
                    <a:pt x="21" y="247"/>
                  </a:lnTo>
                  <a:lnTo>
                    <a:pt x="21" y="216"/>
                  </a:lnTo>
                  <a:lnTo>
                    <a:pt x="9" y="204"/>
                  </a:lnTo>
                  <a:lnTo>
                    <a:pt x="0" y="195"/>
                  </a:lnTo>
                  <a:lnTo>
                    <a:pt x="0" y="183"/>
                  </a:lnTo>
                  <a:lnTo>
                    <a:pt x="33" y="119"/>
                  </a:lnTo>
                  <a:lnTo>
                    <a:pt x="45" y="55"/>
                  </a:lnTo>
                  <a:lnTo>
                    <a:pt x="33" y="55"/>
                  </a:lnTo>
                  <a:lnTo>
                    <a:pt x="21" y="3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8" name="Freeform 1585"/>
            <p:cNvSpPr>
              <a:spLocks/>
            </p:cNvSpPr>
            <p:nvPr/>
          </p:nvSpPr>
          <p:spPr bwMode="auto">
            <a:xfrm>
              <a:off x="12513983" y="1661590"/>
              <a:ext cx="3191363" cy="966419"/>
            </a:xfrm>
            <a:custGeom>
              <a:avLst/>
              <a:gdLst>
                <a:gd name="T0" fmla="*/ 679 w 2233"/>
                <a:gd name="T1" fmla="*/ 88 h 676"/>
                <a:gd name="T2" fmla="*/ 719 w 2233"/>
                <a:gd name="T3" fmla="*/ 36 h 676"/>
                <a:gd name="T4" fmla="*/ 917 w 2233"/>
                <a:gd name="T5" fmla="*/ 12 h 676"/>
                <a:gd name="T6" fmla="*/ 1008 w 2233"/>
                <a:gd name="T7" fmla="*/ 55 h 676"/>
                <a:gd name="T8" fmla="*/ 1124 w 2233"/>
                <a:gd name="T9" fmla="*/ 67 h 676"/>
                <a:gd name="T10" fmla="*/ 1279 w 2233"/>
                <a:gd name="T11" fmla="*/ 88 h 676"/>
                <a:gd name="T12" fmla="*/ 1432 w 2233"/>
                <a:gd name="T13" fmla="*/ 100 h 676"/>
                <a:gd name="T14" fmla="*/ 1715 w 2233"/>
                <a:gd name="T15" fmla="*/ 122 h 676"/>
                <a:gd name="T16" fmla="*/ 1849 w 2233"/>
                <a:gd name="T17" fmla="*/ 131 h 676"/>
                <a:gd name="T18" fmla="*/ 2141 w 2233"/>
                <a:gd name="T19" fmla="*/ 177 h 676"/>
                <a:gd name="T20" fmla="*/ 2166 w 2233"/>
                <a:gd name="T21" fmla="*/ 207 h 676"/>
                <a:gd name="T22" fmla="*/ 2111 w 2233"/>
                <a:gd name="T23" fmla="*/ 219 h 676"/>
                <a:gd name="T24" fmla="*/ 2089 w 2233"/>
                <a:gd name="T25" fmla="*/ 292 h 676"/>
                <a:gd name="T26" fmla="*/ 2010 w 2233"/>
                <a:gd name="T27" fmla="*/ 304 h 676"/>
                <a:gd name="T28" fmla="*/ 2044 w 2233"/>
                <a:gd name="T29" fmla="*/ 359 h 676"/>
                <a:gd name="T30" fmla="*/ 2065 w 2233"/>
                <a:gd name="T31" fmla="*/ 435 h 676"/>
                <a:gd name="T32" fmla="*/ 1943 w 2233"/>
                <a:gd name="T33" fmla="*/ 347 h 676"/>
                <a:gd name="T34" fmla="*/ 1934 w 2233"/>
                <a:gd name="T35" fmla="*/ 253 h 676"/>
                <a:gd name="T36" fmla="*/ 1858 w 2233"/>
                <a:gd name="T37" fmla="*/ 304 h 676"/>
                <a:gd name="T38" fmla="*/ 1791 w 2233"/>
                <a:gd name="T39" fmla="*/ 317 h 676"/>
                <a:gd name="T40" fmla="*/ 1706 w 2233"/>
                <a:gd name="T41" fmla="*/ 423 h 676"/>
                <a:gd name="T42" fmla="*/ 1782 w 2233"/>
                <a:gd name="T43" fmla="*/ 435 h 676"/>
                <a:gd name="T44" fmla="*/ 1791 w 2233"/>
                <a:gd name="T45" fmla="*/ 639 h 676"/>
                <a:gd name="T46" fmla="*/ 1773 w 2233"/>
                <a:gd name="T47" fmla="*/ 600 h 676"/>
                <a:gd name="T48" fmla="*/ 1684 w 2233"/>
                <a:gd name="T49" fmla="*/ 524 h 676"/>
                <a:gd name="T50" fmla="*/ 1477 w 2233"/>
                <a:gd name="T51" fmla="*/ 435 h 676"/>
                <a:gd name="T52" fmla="*/ 1444 w 2233"/>
                <a:gd name="T53" fmla="*/ 499 h 676"/>
                <a:gd name="T54" fmla="*/ 1191 w 2233"/>
                <a:gd name="T55" fmla="*/ 469 h 676"/>
                <a:gd name="T56" fmla="*/ 1084 w 2233"/>
                <a:gd name="T57" fmla="*/ 490 h 676"/>
                <a:gd name="T58" fmla="*/ 963 w 2233"/>
                <a:gd name="T59" fmla="*/ 508 h 676"/>
                <a:gd name="T60" fmla="*/ 810 w 2233"/>
                <a:gd name="T61" fmla="*/ 435 h 676"/>
                <a:gd name="T62" fmla="*/ 710 w 2233"/>
                <a:gd name="T63" fmla="*/ 414 h 676"/>
                <a:gd name="T64" fmla="*/ 612 w 2233"/>
                <a:gd name="T65" fmla="*/ 405 h 676"/>
                <a:gd name="T66" fmla="*/ 536 w 2233"/>
                <a:gd name="T67" fmla="*/ 444 h 676"/>
                <a:gd name="T68" fmla="*/ 512 w 2233"/>
                <a:gd name="T69" fmla="*/ 478 h 676"/>
                <a:gd name="T70" fmla="*/ 417 w 2233"/>
                <a:gd name="T71" fmla="*/ 460 h 676"/>
                <a:gd name="T72" fmla="*/ 360 w 2233"/>
                <a:gd name="T73" fmla="*/ 499 h 676"/>
                <a:gd name="T74" fmla="*/ 381 w 2233"/>
                <a:gd name="T75" fmla="*/ 566 h 676"/>
                <a:gd name="T76" fmla="*/ 396 w 2233"/>
                <a:gd name="T77" fmla="*/ 664 h 676"/>
                <a:gd name="T78" fmla="*/ 296 w 2233"/>
                <a:gd name="T79" fmla="*/ 630 h 676"/>
                <a:gd name="T80" fmla="*/ 207 w 2233"/>
                <a:gd name="T81" fmla="*/ 566 h 676"/>
                <a:gd name="T82" fmla="*/ 229 w 2233"/>
                <a:gd name="T83" fmla="*/ 545 h 676"/>
                <a:gd name="T84" fmla="*/ 153 w 2233"/>
                <a:gd name="T85" fmla="*/ 490 h 676"/>
                <a:gd name="T86" fmla="*/ 76 w 2233"/>
                <a:gd name="T87" fmla="*/ 435 h 676"/>
                <a:gd name="T88" fmla="*/ 34 w 2233"/>
                <a:gd name="T89" fmla="*/ 368 h 676"/>
                <a:gd name="T90" fmla="*/ 34 w 2233"/>
                <a:gd name="T91" fmla="*/ 304 h 676"/>
                <a:gd name="T92" fmla="*/ 34 w 2233"/>
                <a:gd name="T93" fmla="*/ 207 h 676"/>
                <a:gd name="T94" fmla="*/ 12 w 2233"/>
                <a:gd name="T95" fmla="*/ 143 h 676"/>
                <a:gd name="T96" fmla="*/ 143 w 2233"/>
                <a:gd name="T97" fmla="*/ 186 h 676"/>
                <a:gd name="T98" fmla="*/ 143 w 2233"/>
                <a:gd name="T99" fmla="*/ 219 h 676"/>
                <a:gd name="T100" fmla="*/ 220 w 2233"/>
                <a:gd name="T101" fmla="*/ 186 h 676"/>
                <a:gd name="T102" fmla="*/ 253 w 2233"/>
                <a:gd name="T103" fmla="*/ 161 h 676"/>
                <a:gd name="T104" fmla="*/ 360 w 2233"/>
                <a:gd name="T105" fmla="*/ 152 h 676"/>
                <a:gd name="T106" fmla="*/ 436 w 2233"/>
                <a:gd name="T107" fmla="*/ 143 h 676"/>
                <a:gd name="T108" fmla="*/ 503 w 2233"/>
                <a:gd name="T109" fmla="*/ 113 h 676"/>
                <a:gd name="T110" fmla="*/ 558 w 2233"/>
                <a:gd name="T111" fmla="*/ 100 h 676"/>
                <a:gd name="T112" fmla="*/ 603 w 2233"/>
                <a:gd name="T113" fmla="*/ 186 h 676"/>
                <a:gd name="T114" fmla="*/ 591 w 2233"/>
                <a:gd name="T115" fmla="*/ 113 h 6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33"/>
                <a:gd name="T175" fmla="*/ 0 h 676"/>
                <a:gd name="T176" fmla="*/ 2233 w 2233"/>
                <a:gd name="T177" fmla="*/ 676 h 6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33" h="676">
                  <a:moveTo>
                    <a:pt x="591" y="76"/>
                  </a:moveTo>
                  <a:lnTo>
                    <a:pt x="603" y="100"/>
                  </a:lnTo>
                  <a:lnTo>
                    <a:pt x="643" y="113"/>
                  </a:lnTo>
                  <a:lnTo>
                    <a:pt x="603" y="88"/>
                  </a:lnTo>
                  <a:lnTo>
                    <a:pt x="612" y="76"/>
                  </a:lnTo>
                  <a:lnTo>
                    <a:pt x="679" y="88"/>
                  </a:lnTo>
                  <a:lnTo>
                    <a:pt x="689" y="88"/>
                  </a:lnTo>
                  <a:lnTo>
                    <a:pt x="658" y="76"/>
                  </a:lnTo>
                  <a:lnTo>
                    <a:pt x="643" y="67"/>
                  </a:lnTo>
                  <a:lnTo>
                    <a:pt x="719" y="55"/>
                  </a:lnTo>
                  <a:lnTo>
                    <a:pt x="701" y="46"/>
                  </a:lnTo>
                  <a:lnTo>
                    <a:pt x="719" y="36"/>
                  </a:lnTo>
                  <a:lnTo>
                    <a:pt x="765" y="24"/>
                  </a:lnTo>
                  <a:lnTo>
                    <a:pt x="841" y="24"/>
                  </a:lnTo>
                  <a:lnTo>
                    <a:pt x="841" y="12"/>
                  </a:lnTo>
                  <a:lnTo>
                    <a:pt x="865" y="0"/>
                  </a:lnTo>
                  <a:lnTo>
                    <a:pt x="896" y="0"/>
                  </a:lnTo>
                  <a:lnTo>
                    <a:pt x="917" y="12"/>
                  </a:lnTo>
                  <a:lnTo>
                    <a:pt x="972" y="12"/>
                  </a:lnTo>
                  <a:lnTo>
                    <a:pt x="1017" y="24"/>
                  </a:lnTo>
                  <a:lnTo>
                    <a:pt x="1027" y="36"/>
                  </a:lnTo>
                  <a:lnTo>
                    <a:pt x="972" y="67"/>
                  </a:lnTo>
                  <a:lnTo>
                    <a:pt x="1017" y="67"/>
                  </a:lnTo>
                  <a:lnTo>
                    <a:pt x="1008" y="55"/>
                  </a:lnTo>
                  <a:lnTo>
                    <a:pt x="1048" y="55"/>
                  </a:lnTo>
                  <a:lnTo>
                    <a:pt x="1017" y="46"/>
                  </a:lnTo>
                  <a:lnTo>
                    <a:pt x="1039" y="46"/>
                  </a:lnTo>
                  <a:lnTo>
                    <a:pt x="1060" y="67"/>
                  </a:lnTo>
                  <a:lnTo>
                    <a:pt x="1115" y="67"/>
                  </a:lnTo>
                  <a:lnTo>
                    <a:pt x="1124" y="67"/>
                  </a:lnTo>
                  <a:lnTo>
                    <a:pt x="1148" y="67"/>
                  </a:lnTo>
                  <a:lnTo>
                    <a:pt x="1191" y="67"/>
                  </a:lnTo>
                  <a:lnTo>
                    <a:pt x="1170" y="55"/>
                  </a:lnTo>
                  <a:lnTo>
                    <a:pt x="1246" y="67"/>
                  </a:lnTo>
                  <a:lnTo>
                    <a:pt x="1279" y="76"/>
                  </a:lnTo>
                  <a:lnTo>
                    <a:pt x="1279" y="88"/>
                  </a:lnTo>
                  <a:lnTo>
                    <a:pt x="1334" y="113"/>
                  </a:lnTo>
                  <a:lnTo>
                    <a:pt x="1334" y="100"/>
                  </a:lnTo>
                  <a:lnTo>
                    <a:pt x="1322" y="88"/>
                  </a:lnTo>
                  <a:lnTo>
                    <a:pt x="1368" y="100"/>
                  </a:lnTo>
                  <a:lnTo>
                    <a:pt x="1377" y="88"/>
                  </a:lnTo>
                  <a:lnTo>
                    <a:pt x="1432" y="100"/>
                  </a:lnTo>
                  <a:lnTo>
                    <a:pt x="1413" y="88"/>
                  </a:lnTo>
                  <a:lnTo>
                    <a:pt x="1413" y="76"/>
                  </a:lnTo>
                  <a:lnTo>
                    <a:pt x="1544" y="88"/>
                  </a:lnTo>
                  <a:lnTo>
                    <a:pt x="1605" y="113"/>
                  </a:lnTo>
                  <a:lnTo>
                    <a:pt x="1684" y="113"/>
                  </a:lnTo>
                  <a:lnTo>
                    <a:pt x="1715" y="122"/>
                  </a:lnTo>
                  <a:lnTo>
                    <a:pt x="1751" y="131"/>
                  </a:lnTo>
                  <a:lnTo>
                    <a:pt x="1837" y="131"/>
                  </a:lnTo>
                  <a:lnTo>
                    <a:pt x="1837" y="122"/>
                  </a:lnTo>
                  <a:lnTo>
                    <a:pt x="1858" y="122"/>
                  </a:lnTo>
                  <a:lnTo>
                    <a:pt x="1858" y="131"/>
                  </a:lnTo>
                  <a:lnTo>
                    <a:pt x="1849" y="131"/>
                  </a:lnTo>
                  <a:lnTo>
                    <a:pt x="1879" y="143"/>
                  </a:lnTo>
                  <a:lnTo>
                    <a:pt x="1891" y="143"/>
                  </a:lnTo>
                  <a:lnTo>
                    <a:pt x="1858" y="122"/>
                  </a:lnTo>
                  <a:lnTo>
                    <a:pt x="1943" y="122"/>
                  </a:lnTo>
                  <a:lnTo>
                    <a:pt x="2010" y="143"/>
                  </a:lnTo>
                  <a:lnTo>
                    <a:pt x="2141" y="177"/>
                  </a:lnTo>
                  <a:lnTo>
                    <a:pt x="2175" y="177"/>
                  </a:lnTo>
                  <a:lnTo>
                    <a:pt x="2233" y="186"/>
                  </a:lnTo>
                  <a:lnTo>
                    <a:pt x="2233" y="198"/>
                  </a:lnTo>
                  <a:lnTo>
                    <a:pt x="2208" y="198"/>
                  </a:lnTo>
                  <a:lnTo>
                    <a:pt x="2233" y="219"/>
                  </a:lnTo>
                  <a:lnTo>
                    <a:pt x="2166" y="207"/>
                  </a:lnTo>
                  <a:lnTo>
                    <a:pt x="2120" y="198"/>
                  </a:lnTo>
                  <a:lnTo>
                    <a:pt x="2099" y="186"/>
                  </a:lnTo>
                  <a:lnTo>
                    <a:pt x="2089" y="198"/>
                  </a:lnTo>
                  <a:lnTo>
                    <a:pt x="2111" y="198"/>
                  </a:lnTo>
                  <a:lnTo>
                    <a:pt x="2111" y="207"/>
                  </a:lnTo>
                  <a:lnTo>
                    <a:pt x="2111" y="219"/>
                  </a:lnTo>
                  <a:lnTo>
                    <a:pt x="2089" y="219"/>
                  </a:lnTo>
                  <a:lnTo>
                    <a:pt x="2166" y="253"/>
                  </a:lnTo>
                  <a:lnTo>
                    <a:pt x="2166" y="262"/>
                  </a:lnTo>
                  <a:lnTo>
                    <a:pt x="2132" y="253"/>
                  </a:lnTo>
                  <a:lnTo>
                    <a:pt x="2120" y="262"/>
                  </a:lnTo>
                  <a:lnTo>
                    <a:pt x="2089" y="292"/>
                  </a:lnTo>
                  <a:lnTo>
                    <a:pt x="2099" y="304"/>
                  </a:lnTo>
                  <a:lnTo>
                    <a:pt x="2056" y="292"/>
                  </a:lnTo>
                  <a:lnTo>
                    <a:pt x="2044" y="292"/>
                  </a:lnTo>
                  <a:lnTo>
                    <a:pt x="2044" y="304"/>
                  </a:lnTo>
                  <a:lnTo>
                    <a:pt x="2022" y="292"/>
                  </a:lnTo>
                  <a:lnTo>
                    <a:pt x="2010" y="304"/>
                  </a:lnTo>
                  <a:lnTo>
                    <a:pt x="2001" y="304"/>
                  </a:lnTo>
                  <a:lnTo>
                    <a:pt x="2010" y="317"/>
                  </a:lnTo>
                  <a:lnTo>
                    <a:pt x="2010" y="338"/>
                  </a:lnTo>
                  <a:lnTo>
                    <a:pt x="2022" y="347"/>
                  </a:lnTo>
                  <a:lnTo>
                    <a:pt x="2035" y="347"/>
                  </a:lnTo>
                  <a:lnTo>
                    <a:pt x="2044" y="359"/>
                  </a:lnTo>
                  <a:lnTo>
                    <a:pt x="2065" y="368"/>
                  </a:lnTo>
                  <a:lnTo>
                    <a:pt x="2056" y="384"/>
                  </a:lnTo>
                  <a:lnTo>
                    <a:pt x="2077" y="405"/>
                  </a:lnTo>
                  <a:lnTo>
                    <a:pt x="2056" y="414"/>
                  </a:lnTo>
                  <a:lnTo>
                    <a:pt x="2077" y="435"/>
                  </a:lnTo>
                  <a:lnTo>
                    <a:pt x="2065" y="435"/>
                  </a:lnTo>
                  <a:lnTo>
                    <a:pt x="2065" y="469"/>
                  </a:lnTo>
                  <a:lnTo>
                    <a:pt x="2065" y="478"/>
                  </a:lnTo>
                  <a:lnTo>
                    <a:pt x="1968" y="393"/>
                  </a:lnTo>
                  <a:lnTo>
                    <a:pt x="1943" y="359"/>
                  </a:lnTo>
                  <a:lnTo>
                    <a:pt x="1958" y="359"/>
                  </a:lnTo>
                  <a:lnTo>
                    <a:pt x="1943" y="347"/>
                  </a:lnTo>
                  <a:lnTo>
                    <a:pt x="1958" y="338"/>
                  </a:lnTo>
                  <a:lnTo>
                    <a:pt x="1968" y="292"/>
                  </a:lnTo>
                  <a:lnTo>
                    <a:pt x="1980" y="283"/>
                  </a:lnTo>
                  <a:lnTo>
                    <a:pt x="1958" y="262"/>
                  </a:lnTo>
                  <a:lnTo>
                    <a:pt x="1958" y="253"/>
                  </a:lnTo>
                  <a:lnTo>
                    <a:pt x="1934" y="253"/>
                  </a:lnTo>
                  <a:lnTo>
                    <a:pt x="1943" y="274"/>
                  </a:lnTo>
                  <a:lnTo>
                    <a:pt x="1934" y="292"/>
                  </a:lnTo>
                  <a:lnTo>
                    <a:pt x="1913" y="283"/>
                  </a:lnTo>
                  <a:lnTo>
                    <a:pt x="1913" y="274"/>
                  </a:lnTo>
                  <a:lnTo>
                    <a:pt x="1867" y="274"/>
                  </a:lnTo>
                  <a:lnTo>
                    <a:pt x="1858" y="304"/>
                  </a:lnTo>
                  <a:lnTo>
                    <a:pt x="1867" y="317"/>
                  </a:lnTo>
                  <a:lnTo>
                    <a:pt x="1891" y="317"/>
                  </a:lnTo>
                  <a:lnTo>
                    <a:pt x="1837" y="329"/>
                  </a:lnTo>
                  <a:lnTo>
                    <a:pt x="1827" y="304"/>
                  </a:lnTo>
                  <a:lnTo>
                    <a:pt x="1791" y="304"/>
                  </a:lnTo>
                  <a:lnTo>
                    <a:pt x="1791" y="317"/>
                  </a:lnTo>
                  <a:lnTo>
                    <a:pt x="1715" y="317"/>
                  </a:lnTo>
                  <a:lnTo>
                    <a:pt x="1697" y="317"/>
                  </a:lnTo>
                  <a:lnTo>
                    <a:pt x="1684" y="384"/>
                  </a:lnTo>
                  <a:lnTo>
                    <a:pt x="1660" y="405"/>
                  </a:lnTo>
                  <a:lnTo>
                    <a:pt x="1697" y="405"/>
                  </a:lnTo>
                  <a:lnTo>
                    <a:pt x="1706" y="423"/>
                  </a:lnTo>
                  <a:lnTo>
                    <a:pt x="1706" y="414"/>
                  </a:lnTo>
                  <a:lnTo>
                    <a:pt x="1715" y="414"/>
                  </a:lnTo>
                  <a:lnTo>
                    <a:pt x="1715" y="423"/>
                  </a:lnTo>
                  <a:lnTo>
                    <a:pt x="1727" y="423"/>
                  </a:lnTo>
                  <a:lnTo>
                    <a:pt x="1736" y="414"/>
                  </a:lnTo>
                  <a:lnTo>
                    <a:pt x="1782" y="435"/>
                  </a:lnTo>
                  <a:lnTo>
                    <a:pt x="1803" y="478"/>
                  </a:lnTo>
                  <a:lnTo>
                    <a:pt x="1837" y="524"/>
                  </a:lnTo>
                  <a:lnTo>
                    <a:pt x="1837" y="584"/>
                  </a:lnTo>
                  <a:lnTo>
                    <a:pt x="1812" y="609"/>
                  </a:lnTo>
                  <a:lnTo>
                    <a:pt x="1812" y="630"/>
                  </a:lnTo>
                  <a:lnTo>
                    <a:pt x="1791" y="639"/>
                  </a:lnTo>
                  <a:lnTo>
                    <a:pt x="1773" y="630"/>
                  </a:lnTo>
                  <a:lnTo>
                    <a:pt x="1760" y="639"/>
                  </a:lnTo>
                  <a:lnTo>
                    <a:pt x="1760" y="630"/>
                  </a:lnTo>
                  <a:lnTo>
                    <a:pt x="1736" y="600"/>
                  </a:lnTo>
                  <a:lnTo>
                    <a:pt x="1751" y="584"/>
                  </a:lnTo>
                  <a:lnTo>
                    <a:pt x="1773" y="600"/>
                  </a:lnTo>
                  <a:lnTo>
                    <a:pt x="1760" y="554"/>
                  </a:lnTo>
                  <a:lnTo>
                    <a:pt x="1760" y="545"/>
                  </a:lnTo>
                  <a:lnTo>
                    <a:pt x="1751" y="524"/>
                  </a:lnTo>
                  <a:lnTo>
                    <a:pt x="1715" y="545"/>
                  </a:lnTo>
                  <a:lnTo>
                    <a:pt x="1706" y="545"/>
                  </a:lnTo>
                  <a:lnTo>
                    <a:pt x="1684" y="524"/>
                  </a:lnTo>
                  <a:lnTo>
                    <a:pt x="1651" y="508"/>
                  </a:lnTo>
                  <a:lnTo>
                    <a:pt x="1620" y="499"/>
                  </a:lnTo>
                  <a:lnTo>
                    <a:pt x="1596" y="478"/>
                  </a:lnTo>
                  <a:lnTo>
                    <a:pt x="1553" y="435"/>
                  </a:lnTo>
                  <a:lnTo>
                    <a:pt x="1508" y="423"/>
                  </a:lnTo>
                  <a:lnTo>
                    <a:pt x="1477" y="435"/>
                  </a:lnTo>
                  <a:lnTo>
                    <a:pt x="1465" y="444"/>
                  </a:lnTo>
                  <a:lnTo>
                    <a:pt x="1489" y="460"/>
                  </a:lnTo>
                  <a:lnTo>
                    <a:pt x="1477" y="469"/>
                  </a:lnTo>
                  <a:lnTo>
                    <a:pt x="1489" y="490"/>
                  </a:lnTo>
                  <a:lnTo>
                    <a:pt x="1465" y="499"/>
                  </a:lnTo>
                  <a:lnTo>
                    <a:pt x="1444" y="499"/>
                  </a:lnTo>
                  <a:lnTo>
                    <a:pt x="1413" y="490"/>
                  </a:lnTo>
                  <a:lnTo>
                    <a:pt x="1389" y="499"/>
                  </a:lnTo>
                  <a:lnTo>
                    <a:pt x="1346" y="508"/>
                  </a:lnTo>
                  <a:lnTo>
                    <a:pt x="1267" y="490"/>
                  </a:lnTo>
                  <a:lnTo>
                    <a:pt x="1225" y="490"/>
                  </a:lnTo>
                  <a:lnTo>
                    <a:pt x="1191" y="469"/>
                  </a:lnTo>
                  <a:lnTo>
                    <a:pt x="1148" y="460"/>
                  </a:lnTo>
                  <a:lnTo>
                    <a:pt x="1139" y="469"/>
                  </a:lnTo>
                  <a:lnTo>
                    <a:pt x="1148" y="478"/>
                  </a:lnTo>
                  <a:lnTo>
                    <a:pt x="1148" y="499"/>
                  </a:lnTo>
                  <a:lnTo>
                    <a:pt x="1103" y="499"/>
                  </a:lnTo>
                  <a:lnTo>
                    <a:pt x="1084" y="490"/>
                  </a:lnTo>
                  <a:lnTo>
                    <a:pt x="1048" y="478"/>
                  </a:lnTo>
                  <a:lnTo>
                    <a:pt x="993" y="508"/>
                  </a:lnTo>
                  <a:lnTo>
                    <a:pt x="984" y="524"/>
                  </a:lnTo>
                  <a:lnTo>
                    <a:pt x="984" y="508"/>
                  </a:lnTo>
                  <a:lnTo>
                    <a:pt x="972" y="499"/>
                  </a:lnTo>
                  <a:lnTo>
                    <a:pt x="963" y="508"/>
                  </a:lnTo>
                  <a:lnTo>
                    <a:pt x="950" y="499"/>
                  </a:lnTo>
                  <a:lnTo>
                    <a:pt x="908" y="478"/>
                  </a:lnTo>
                  <a:lnTo>
                    <a:pt x="874" y="478"/>
                  </a:lnTo>
                  <a:lnTo>
                    <a:pt x="865" y="469"/>
                  </a:lnTo>
                  <a:lnTo>
                    <a:pt x="853" y="478"/>
                  </a:lnTo>
                  <a:lnTo>
                    <a:pt x="810" y="435"/>
                  </a:lnTo>
                  <a:lnTo>
                    <a:pt x="777" y="414"/>
                  </a:lnTo>
                  <a:lnTo>
                    <a:pt x="765" y="414"/>
                  </a:lnTo>
                  <a:lnTo>
                    <a:pt x="743" y="423"/>
                  </a:lnTo>
                  <a:lnTo>
                    <a:pt x="734" y="423"/>
                  </a:lnTo>
                  <a:lnTo>
                    <a:pt x="734" y="414"/>
                  </a:lnTo>
                  <a:lnTo>
                    <a:pt x="710" y="414"/>
                  </a:lnTo>
                  <a:lnTo>
                    <a:pt x="689" y="414"/>
                  </a:lnTo>
                  <a:lnTo>
                    <a:pt x="689" y="405"/>
                  </a:lnTo>
                  <a:lnTo>
                    <a:pt x="679" y="393"/>
                  </a:lnTo>
                  <a:lnTo>
                    <a:pt x="643" y="393"/>
                  </a:lnTo>
                  <a:lnTo>
                    <a:pt x="643" y="405"/>
                  </a:lnTo>
                  <a:lnTo>
                    <a:pt x="612" y="405"/>
                  </a:lnTo>
                  <a:lnTo>
                    <a:pt x="558" y="414"/>
                  </a:lnTo>
                  <a:lnTo>
                    <a:pt x="536" y="414"/>
                  </a:lnTo>
                  <a:lnTo>
                    <a:pt x="536" y="423"/>
                  </a:lnTo>
                  <a:lnTo>
                    <a:pt x="548" y="423"/>
                  </a:lnTo>
                  <a:lnTo>
                    <a:pt x="548" y="435"/>
                  </a:lnTo>
                  <a:lnTo>
                    <a:pt x="536" y="444"/>
                  </a:lnTo>
                  <a:lnTo>
                    <a:pt x="548" y="444"/>
                  </a:lnTo>
                  <a:lnTo>
                    <a:pt x="536" y="460"/>
                  </a:lnTo>
                  <a:lnTo>
                    <a:pt x="567" y="469"/>
                  </a:lnTo>
                  <a:lnTo>
                    <a:pt x="558" y="478"/>
                  </a:lnTo>
                  <a:lnTo>
                    <a:pt x="536" y="478"/>
                  </a:lnTo>
                  <a:lnTo>
                    <a:pt x="512" y="478"/>
                  </a:lnTo>
                  <a:lnTo>
                    <a:pt x="491" y="478"/>
                  </a:lnTo>
                  <a:lnTo>
                    <a:pt x="472" y="478"/>
                  </a:lnTo>
                  <a:lnTo>
                    <a:pt x="460" y="478"/>
                  </a:lnTo>
                  <a:lnTo>
                    <a:pt x="460" y="490"/>
                  </a:lnTo>
                  <a:lnTo>
                    <a:pt x="436" y="469"/>
                  </a:lnTo>
                  <a:lnTo>
                    <a:pt x="417" y="460"/>
                  </a:lnTo>
                  <a:lnTo>
                    <a:pt x="405" y="469"/>
                  </a:lnTo>
                  <a:lnTo>
                    <a:pt x="396" y="469"/>
                  </a:lnTo>
                  <a:lnTo>
                    <a:pt x="372" y="478"/>
                  </a:lnTo>
                  <a:lnTo>
                    <a:pt x="360" y="478"/>
                  </a:lnTo>
                  <a:lnTo>
                    <a:pt x="372" y="499"/>
                  </a:lnTo>
                  <a:lnTo>
                    <a:pt x="360" y="499"/>
                  </a:lnTo>
                  <a:lnTo>
                    <a:pt x="351" y="490"/>
                  </a:lnTo>
                  <a:lnTo>
                    <a:pt x="341" y="524"/>
                  </a:lnTo>
                  <a:lnTo>
                    <a:pt x="351" y="533"/>
                  </a:lnTo>
                  <a:lnTo>
                    <a:pt x="351" y="545"/>
                  </a:lnTo>
                  <a:lnTo>
                    <a:pt x="372" y="545"/>
                  </a:lnTo>
                  <a:lnTo>
                    <a:pt x="381" y="566"/>
                  </a:lnTo>
                  <a:lnTo>
                    <a:pt x="372" y="575"/>
                  </a:lnTo>
                  <a:lnTo>
                    <a:pt x="360" y="575"/>
                  </a:lnTo>
                  <a:lnTo>
                    <a:pt x="351" y="600"/>
                  </a:lnTo>
                  <a:lnTo>
                    <a:pt x="372" y="621"/>
                  </a:lnTo>
                  <a:lnTo>
                    <a:pt x="372" y="639"/>
                  </a:lnTo>
                  <a:lnTo>
                    <a:pt x="396" y="664"/>
                  </a:lnTo>
                  <a:lnTo>
                    <a:pt x="381" y="676"/>
                  </a:lnTo>
                  <a:lnTo>
                    <a:pt x="372" y="676"/>
                  </a:lnTo>
                  <a:lnTo>
                    <a:pt x="360" y="664"/>
                  </a:lnTo>
                  <a:lnTo>
                    <a:pt x="341" y="639"/>
                  </a:lnTo>
                  <a:lnTo>
                    <a:pt x="320" y="639"/>
                  </a:lnTo>
                  <a:lnTo>
                    <a:pt x="296" y="630"/>
                  </a:lnTo>
                  <a:lnTo>
                    <a:pt x="253" y="630"/>
                  </a:lnTo>
                  <a:lnTo>
                    <a:pt x="198" y="600"/>
                  </a:lnTo>
                  <a:lnTo>
                    <a:pt x="189" y="600"/>
                  </a:lnTo>
                  <a:lnTo>
                    <a:pt x="189" y="584"/>
                  </a:lnTo>
                  <a:lnTo>
                    <a:pt x="198" y="584"/>
                  </a:lnTo>
                  <a:lnTo>
                    <a:pt x="207" y="566"/>
                  </a:lnTo>
                  <a:lnTo>
                    <a:pt x="198" y="566"/>
                  </a:lnTo>
                  <a:lnTo>
                    <a:pt x="229" y="554"/>
                  </a:lnTo>
                  <a:lnTo>
                    <a:pt x="207" y="554"/>
                  </a:lnTo>
                  <a:lnTo>
                    <a:pt x="207" y="545"/>
                  </a:lnTo>
                  <a:lnTo>
                    <a:pt x="220" y="533"/>
                  </a:lnTo>
                  <a:lnTo>
                    <a:pt x="229" y="545"/>
                  </a:lnTo>
                  <a:lnTo>
                    <a:pt x="229" y="524"/>
                  </a:lnTo>
                  <a:lnTo>
                    <a:pt x="229" y="508"/>
                  </a:lnTo>
                  <a:lnTo>
                    <a:pt x="229" y="499"/>
                  </a:lnTo>
                  <a:lnTo>
                    <a:pt x="198" y="499"/>
                  </a:lnTo>
                  <a:lnTo>
                    <a:pt x="189" y="490"/>
                  </a:lnTo>
                  <a:lnTo>
                    <a:pt x="153" y="490"/>
                  </a:lnTo>
                  <a:lnTo>
                    <a:pt x="143" y="469"/>
                  </a:lnTo>
                  <a:lnTo>
                    <a:pt x="131" y="469"/>
                  </a:lnTo>
                  <a:lnTo>
                    <a:pt x="131" y="460"/>
                  </a:lnTo>
                  <a:lnTo>
                    <a:pt x="122" y="444"/>
                  </a:lnTo>
                  <a:lnTo>
                    <a:pt x="89" y="460"/>
                  </a:lnTo>
                  <a:lnTo>
                    <a:pt x="76" y="435"/>
                  </a:lnTo>
                  <a:lnTo>
                    <a:pt x="98" y="435"/>
                  </a:lnTo>
                  <a:lnTo>
                    <a:pt x="98" y="423"/>
                  </a:lnTo>
                  <a:lnTo>
                    <a:pt x="89" y="423"/>
                  </a:lnTo>
                  <a:lnTo>
                    <a:pt x="76" y="405"/>
                  </a:lnTo>
                  <a:lnTo>
                    <a:pt x="67" y="384"/>
                  </a:lnTo>
                  <a:lnTo>
                    <a:pt x="34" y="368"/>
                  </a:lnTo>
                  <a:lnTo>
                    <a:pt x="12" y="347"/>
                  </a:lnTo>
                  <a:lnTo>
                    <a:pt x="12" y="338"/>
                  </a:lnTo>
                  <a:lnTo>
                    <a:pt x="0" y="329"/>
                  </a:lnTo>
                  <a:lnTo>
                    <a:pt x="12" y="317"/>
                  </a:lnTo>
                  <a:lnTo>
                    <a:pt x="22" y="317"/>
                  </a:lnTo>
                  <a:lnTo>
                    <a:pt x="34" y="304"/>
                  </a:lnTo>
                  <a:lnTo>
                    <a:pt x="22" y="292"/>
                  </a:lnTo>
                  <a:lnTo>
                    <a:pt x="12" y="292"/>
                  </a:lnTo>
                  <a:lnTo>
                    <a:pt x="55" y="253"/>
                  </a:lnTo>
                  <a:lnTo>
                    <a:pt x="46" y="228"/>
                  </a:lnTo>
                  <a:lnTo>
                    <a:pt x="46" y="219"/>
                  </a:lnTo>
                  <a:lnTo>
                    <a:pt x="34" y="207"/>
                  </a:lnTo>
                  <a:lnTo>
                    <a:pt x="34" y="198"/>
                  </a:lnTo>
                  <a:lnTo>
                    <a:pt x="22" y="177"/>
                  </a:lnTo>
                  <a:lnTo>
                    <a:pt x="22" y="161"/>
                  </a:lnTo>
                  <a:lnTo>
                    <a:pt x="0" y="152"/>
                  </a:lnTo>
                  <a:lnTo>
                    <a:pt x="0" y="143"/>
                  </a:lnTo>
                  <a:lnTo>
                    <a:pt x="12" y="143"/>
                  </a:lnTo>
                  <a:lnTo>
                    <a:pt x="34" y="131"/>
                  </a:lnTo>
                  <a:lnTo>
                    <a:pt x="55" y="122"/>
                  </a:lnTo>
                  <a:lnTo>
                    <a:pt x="113" y="143"/>
                  </a:lnTo>
                  <a:lnTo>
                    <a:pt x="174" y="161"/>
                  </a:lnTo>
                  <a:lnTo>
                    <a:pt x="189" y="177"/>
                  </a:lnTo>
                  <a:lnTo>
                    <a:pt x="143" y="186"/>
                  </a:lnTo>
                  <a:lnTo>
                    <a:pt x="55" y="177"/>
                  </a:lnTo>
                  <a:lnTo>
                    <a:pt x="98" y="198"/>
                  </a:lnTo>
                  <a:lnTo>
                    <a:pt x="98" y="219"/>
                  </a:lnTo>
                  <a:lnTo>
                    <a:pt x="131" y="228"/>
                  </a:lnTo>
                  <a:lnTo>
                    <a:pt x="153" y="228"/>
                  </a:lnTo>
                  <a:lnTo>
                    <a:pt x="143" y="219"/>
                  </a:lnTo>
                  <a:lnTo>
                    <a:pt x="122" y="207"/>
                  </a:lnTo>
                  <a:lnTo>
                    <a:pt x="131" y="207"/>
                  </a:lnTo>
                  <a:lnTo>
                    <a:pt x="189" y="219"/>
                  </a:lnTo>
                  <a:lnTo>
                    <a:pt x="165" y="198"/>
                  </a:lnTo>
                  <a:lnTo>
                    <a:pt x="198" y="186"/>
                  </a:lnTo>
                  <a:lnTo>
                    <a:pt x="220" y="186"/>
                  </a:lnTo>
                  <a:lnTo>
                    <a:pt x="229" y="186"/>
                  </a:lnTo>
                  <a:lnTo>
                    <a:pt x="220" y="177"/>
                  </a:lnTo>
                  <a:lnTo>
                    <a:pt x="220" y="152"/>
                  </a:lnTo>
                  <a:lnTo>
                    <a:pt x="198" y="143"/>
                  </a:lnTo>
                  <a:lnTo>
                    <a:pt x="241" y="152"/>
                  </a:lnTo>
                  <a:lnTo>
                    <a:pt x="253" y="161"/>
                  </a:lnTo>
                  <a:lnTo>
                    <a:pt x="229" y="161"/>
                  </a:lnTo>
                  <a:lnTo>
                    <a:pt x="265" y="177"/>
                  </a:lnTo>
                  <a:lnTo>
                    <a:pt x="274" y="177"/>
                  </a:lnTo>
                  <a:lnTo>
                    <a:pt x="274" y="161"/>
                  </a:lnTo>
                  <a:lnTo>
                    <a:pt x="341" y="143"/>
                  </a:lnTo>
                  <a:lnTo>
                    <a:pt x="360" y="152"/>
                  </a:lnTo>
                  <a:lnTo>
                    <a:pt x="360" y="143"/>
                  </a:lnTo>
                  <a:lnTo>
                    <a:pt x="405" y="143"/>
                  </a:lnTo>
                  <a:lnTo>
                    <a:pt x="417" y="152"/>
                  </a:lnTo>
                  <a:lnTo>
                    <a:pt x="427" y="152"/>
                  </a:lnTo>
                  <a:lnTo>
                    <a:pt x="417" y="143"/>
                  </a:lnTo>
                  <a:lnTo>
                    <a:pt x="436" y="143"/>
                  </a:lnTo>
                  <a:lnTo>
                    <a:pt x="396" y="122"/>
                  </a:lnTo>
                  <a:lnTo>
                    <a:pt x="396" y="113"/>
                  </a:lnTo>
                  <a:lnTo>
                    <a:pt x="536" y="152"/>
                  </a:lnTo>
                  <a:lnTo>
                    <a:pt x="548" y="143"/>
                  </a:lnTo>
                  <a:lnTo>
                    <a:pt x="503" y="131"/>
                  </a:lnTo>
                  <a:lnTo>
                    <a:pt x="503" y="113"/>
                  </a:lnTo>
                  <a:lnTo>
                    <a:pt x="491" y="100"/>
                  </a:lnTo>
                  <a:lnTo>
                    <a:pt x="512" y="67"/>
                  </a:lnTo>
                  <a:lnTo>
                    <a:pt x="527" y="67"/>
                  </a:lnTo>
                  <a:lnTo>
                    <a:pt x="536" y="67"/>
                  </a:lnTo>
                  <a:lnTo>
                    <a:pt x="558" y="76"/>
                  </a:lnTo>
                  <a:lnTo>
                    <a:pt x="558" y="100"/>
                  </a:lnTo>
                  <a:lnTo>
                    <a:pt x="567" y="100"/>
                  </a:lnTo>
                  <a:lnTo>
                    <a:pt x="591" y="143"/>
                  </a:lnTo>
                  <a:lnTo>
                    <a:pt x="603" y="143"/>
                  </a:lnTo>
                  <a:lnTo>
                    <a:pt x="603" y="161"/>
                  </a:lnTo>
                  <a:lnTo>
                    <a:pt x="579" y="177"/>
                  </a:lnTo>
                  <a:lnTo>
                    <a:pt x="603" y="186"/>
                  </a:lnTo>
                  <a:lnTo>
                    <a:pt x="625" y="177"/>
                  </a:lnTo>
                  <a:lnTo>
                    <a:pt x="634" y="161"/>
                  </a:lnTo>
                  <a:lnTo>
                    <a:pt x="612" y="143"/>
                  </a:lnTo>
                  <a:lnTo>
                    <a:pt x="603" y="143"/>
                  </a:lnTo>
                  <a:lnTo>
                    <a:pt x="591" y="131"/>
                  </a:lnTo>
                  <a:lnTo>
                    <a:pt x="591" y="113"/>
                  </a:lnTo>
                  <a:lnTo>
                    <a:pt x="567" y="100"/>
                  </a:lnTo>
                  <a:lnTo>
                    <a:pt x="591" y="7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9" name="Freeform 1586"/>
            <p:cNvSpPr>
              <a:spLocks/>
            </p:cNvSpPr>
            <p:nvPr/>
          </p:nvSpPr>
          <p:spPr bwMode="auto">
            <a:xfrm>
              <a:off x="12231005" y="3415725"/>
              <a:ext cx="65742" cy="47178"/>
            </a:xfrm>
            <a:custGeom>
              <a:avLst/>
              <a:gdLst>
                <a:gd name="T0" fmla="*/ 0 w 46"/>
                <a:gd name="T1" fmla="*/ 0 h 33"/>
                <a:gd name="T2" fmla="*/ 22 w 46"/>
                <a:gd name="T3" fmla="*/ 0 h 33"/>
                <a:gd name="T4" fmla="*/ 22 w 46"/>
                <a:gd name="T5" fmla="*/ 12 h 33"/>
                <a:gd name="T6" fmla="*/ 46 w 46"/>
                <a:gd name="T7" fmla="*/ 12 h 33"/>
                <a:gd name="T8" fmla="*/ 46 w 46"/>
                <a:gd name="T9" fmla="*/ 21 h 33"/>
                <a:gd name="T10" fmla="*/ 22 w 46"/>
                <a:gd name="T11" fmla="*/ 33 h 33"/>
                <a:gd name="T12" fmla="*/ 0 w 46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3"/>
                <a:gd name="T23" fmla="*/ 46 w 4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3">
                  <a:moveTo>
                    <a:pt x="0" y="0"/>
                  </a:moveTo>
                  <a:lnTo>
                    <a:pt x="22" y="0"/>
                  </a:lnTo>
                  <a:lnTo>
                    <a:pt x="22" y="12"/>
                  </a:lnTo>
                  <a:lnTo>
                    <a:pt x="46" y="12"/>
                  </a:lnTo>
                  <a:lnTo>
                    <a:pt x="46" y="21"/>
                  </a:lnTo>
                  <a:lnTo>
                    <a:pt x="22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0" name="Freeform 1587"/>
            <p:cNvSpPr>
              <a:spLocks/>
            </p:cNvSpPr>
            <p:nvPr/>
          </p:nvSpPr>
          <p:spPr bwMode="auto">
            <a:xfrm>
              <a:off x="12718355" y="3816017"/>
              <a:ext cx="78605" cy="95784"/>
            </a:xfrm>
            <a:custGeom>
              <a:avLst/>
              <a:gdLst>
                <a:gd name="T0" fmla="*/ 0 w 55"/>
                <a:gd name="T1" fmla="*/ 55 h 67"/>
                <a:gd name="T2" fmla="*/ 10 w 55"/>
                <a:gd name="T3" fmla="*/ 15 h 67"/>
                <a:gd name="T4" fmla="*/ 31 w 55"/>
                <a:gd name="T5" fmla="*/ 0 h 67"/>
                <a:gd name="T6" fmla="*/ 46 w 55"/>
                <a:gd name="T7" fmla="*/ 15 h 67"/>
                <a:gd name="T8" fmla="*/ 55 w 55"/>
                <a:gd name="T9" fmla="*/ 24 h 67"/>
                <a:gd name="T10" fmla="*/ 31 w 55"/>
                <a:gd name="T11" fmla="*/ 55 h 67"/>
                <a:gd name="T12" fmla="*/ 46 w 55"/>
                <a:gd name="T13" fmla="*/ 55 h 67"/>
                <a:gd name="T14" fmla="*/ 31 w 55"/>
                <a:gd name="T15" fmla="*/ 67 h 67"/>
                <a:gd name="T16" fmla="*/ 10 w 55"/>
                <a:gd name="T17" fmla="*/ 55 h 67"/>
                <a:gd name="T18" fmla="*/ 10 w 55"/>
                <a:gd name="T19" fmla="*/ 67 h 67"/>
                <a:gd name="T20" fmla="*/ 0 w 55"/>
                <a:gd name="T21" fmla="*/ 55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67"/>
                <a:gd name="T35" fmla="*/ 55 w 5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67">
                  <a:moveTo>
                    <a:pt x="0" y="55"/>
                  </a:moveTo>
                  <a:lnTo>
                    <a:pt x="10" y="15"/>
                  </a:lnTo>
                  <a:lnTo>
                    <a:pt x="31" y="0"/>
                  </a:lnTo>
                  <a:lnTo>
                    <a:pt x="46" y="15"/>
                  </a:lnTo>
                  <a:lnTo>
                    <a:pt x="55" y="24"/>
                  </a:lnTo>
                  <a:lnTo>
                    <a:pt x="31" y="55"/>
                  </a:lnTo>
                  <a:lnTo>
                    <a:pt x="46" y="55"/>
                  </a:lnTo>
                  <a:lnTo>
                    <a:pt x="31" y="67"/>
                  </a:lnTo>
                  <a:lnTo>
                    <a:pt x="10" y="55"/>
                  </a:lnTo>
                  <a:lnTo>
                    <a:pt x="10" y="6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1" name="Freeform 1588"/>
            <p:cNvSpPr>
              <a:spLocks/>
            </p:cNvSpPr>
            <p:nvPr/>
          </p:nvSpPr>
          <p:spPr bwMode="auto">
            <a:xfrm>
              <a:off x="12654043" y="3924669"/>
              <a:ext cx="47163" cy="157257"/>
            </a:xfrm>
            <a:custGeom>
              <a:avLst/>
              <a:gdLst>
                <a:gd name="T0" fmla="*/ 0 w 33"/>
                <a:gd name="T1" fmla="*/ 55 h 110"/>
                <a:gd name="T2" fmla="*/ 0 w 33"/>
                <a:gd name="T3" fmla="*/ 12 h 110"/>
                <a:gd name="T4" fmla="*/ 0 w 33"/>
                <a:gd name="T5" fmla="*/ 0 h 110"/>
                <a:gd name="T6" fmla="*/ 24 w 33"/>
                <a:gd name="T7" fmla="*/ 55 h 110"/>
                <a:gd name="T8" fmla="*/ 15 w 33"/>
                <a:gd name="T9" fmla="*/ 64 h 110"/>
                <a:gd name="T10" fmla="*/ 33 w 33"/>
                <a:gd name="T11" fmla="*/ 79 h 110"/>
                <a:gd name="T12" fmla="*/ 33 w 33"/>
                <a:gd name="T13" fmla="*/ 110 h 110"/>
                <a:gd name="T14" fmla="*/ 24 w 33"/>
                <a:gd name="T15" fmla="*/ 110 h 110"/>
                <a:gd name="T16" fmla="*/ 24 w 33"/>
                <a:gd name="T17" fmla="*/ 88 h 110"/>
                <a:gd name="T18" fmla="*/ 0 w 33"/>
                <a:gd name="T19" fmla="*/ 55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10"/>
                <a:gd name="T32" fmla="*/ 33 w 33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10">
                  <a:moveTo>
                    <a:pt x="0" y="55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4" y="55"/>
                  </a:lnTo>
                  <a:lnTo>
                    <a:pt x="15" y="64"/>
                  </a:lnTo>
                  <a:lnTo>
                    <a:pt x="33" y="79"/>
                  </a:lnTo>
                  <a:lnTo>
                    <a:pt x="33" y="110"/>
                  </a:lnTo>
                  <a:lnTo>
                    <a:pt x="24" y="110"/>
                  </a:lnTo>
                  <a:lnTo>
                    <a:pt x="24" y="88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2" name="Freeform 1589"/>
            <p:cNvSpPr>
              <a:spLocks/>
            </p:cNvSpPr>
            <p:nvPr/>
          </p:nvSpPr>
          <p:spPr bwMode="auto">
            <a:xfrm>
              <a:off x="12784099" y="4111948"/>
              <a:ext cx="27154" cy="142961"/>
            </a:xfrm>
            <a:custGeom>
              <a:avLst/>
              <a:gdLst>
                <a:gd name="T0" fmla="*/ 0 w 18"/>
                <a:gd name="T1" fmla="*/ 55 h 100"/>
                <a:gd name="T2" fmla="*/ 13 w 18"/>
                <a:gd name="T3" fmla="*/ 43 h 100"/>
                <a:gd name="T4" fmla="*/ 0 w 18"/>
                <a:gd name="T5" fmla="*/ 0 h 100"/>
                <a:gd name="T6" fmla="*/ 13 w 18"/>
                <a:gd name="T7" fmla="*/ 9 h 100"/>
                <a:gd name="T8" fmla="*/ 22 w 18"/>
                <a:gd name="T9" fmla="*/ 43 h 100"/>
                <a:gd name="T10" fmla="*/ 13 w 18"/>
                <a:gd name="T11" fmla="*/ 64 h 100"/>
                <a:gd name="T12" fmla="*/ 22 w 18"/>
                <a:gd name="T13" fmla="*/ 100 h 100"/>
                <a:gd name="T14" fmla="*/ 13 w 18"/>
                <a:gd name="T15" fmla="*/ 76 h 100"/>
                <a:gd name="T16" fmla="*/ 0 w 18"/>
                <a:gd name="T17" fmla="*/ 55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00"/>
                <a:gd name="T29" fmla="*/ 18 w 1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00">
                  <a:moveTo>
                    <a:pt x="0" y="55"/>
                  </a:moveTo>
                  <a:lnTo>
                    <a:pt x="9" y="43"/>
                  </a:lnTo>
                  <a:lnTo>
                    <a:pt x="0" y="0"/>
                  </a:lnTo>
                  <a:lnTo>
                    <a:pt x="9" y="9"/>
                  </a:lnTo>
                  <a:lnTo>
                    <a:pt x="18" y="43"/>
                  </a:lnTo>
                  <a:lnTo>
                    <a:pt x="9" y="64"/>
                  </a:lnTo>
                  <a:lnTo>
                    <a:pt x="18" y="100"/>
                  </a:lnTo>
                  <a:lnTo>
                    <a:pt x="9" y="7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3" name="Freeform 1590"/>
            <p:cNvSpPr>
              <a:spLocks/>
            </p:cNvSpPr>
            <p:nvPr/>
          </p:nvSpPr>
          <p:spPr bwMode="auto">
            <a:xfrm>
              <a:off x="9515558" y="1914631"/>
              <a:ext cx="157210" cy="42889"/>
            </a:xfrm>
            <a:custGeom>
              <a:avLst/>
              <a:gdLst>
                <a:gd name="T0" fmla="*/ 0 w 110"/>
                <a:gd name="T1" fmla="*/ 9 h 30"/>
                <a:gd name="T2" fmla="*/ 85 w 110"/>
                <a:gd name="T3" fmla="*/ 0 h 30"/>
                <a:gd name="T4" fmla="*/ 101 w 110"/>
                <a:gd name="T5" fmla="*/ 0 h 30"/>
                <a:gd name="T6" fmla="*/ 67 w 110"/>
                <a:gd name="T7" fmla="*/ 9 h 30"/>
                <a:gd name="T8" fmla="*/ 110 w 110"/>
                <a:gd name="T9" fmla="*/ 9 h 30"/>
                <a:gd name="T10" fmla="*/ 85 w 110"/>
                <a:gd name="T11" fmla="*/ 21 h 30"/>
                <a:gd name="T12" fmla="*/ 67 w 110"/>
                <a:gd name="T13" fmla="*/ 21 h 30"/>
                <a:gd name="T14" fmla="*/ 67 w 110"/>
                <a:gd name="T15" fmla="*/ 30 h 30"/>
                <a:gd name="T16" fmla="*/ 34 w 110"/>
                <a:gd name="T17" fmla="*/ 30 h 30"/>
                <a:gd name="T18" fmla="*/ 55 w 110"/>
                <a:gd name="T19" fmla="*/ 21 h 30"/>
                <a:gd name="T20" fmla="*/ 21 w 110"/>
                <a:gd name="T21" fmla="*/ 30 h 30"/>
                <a:gd name="T22" fmla="*/ 0 w 110"/>
                <a:gd name="T23" fmla="*/ 30 h 30"/>
                <a:gd name="T24" fmla="*/ 55 w 110"/>
                <a:gd name="T25" fmla="*/ 21 h 30"/>
                <a:gd name="T26" fmla="*/ 46 w 110"/>
                <a:gd name="T27" fmla="*/ 9 h 30"/>
                <a:gd name="T28" fmla="*/ 0 w 110"/>
                <a:gd name="T29" fmla="*/ 9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30"/>
                <a:gd name="T47" fmla="*/ 110 w 11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30">
                  <a:moveTo>
                    <a:pt x="0" y="9"/>
                  </a:moveTo>
                  <a:lnTo>
                    <a:pt x="85" y="0"/>
                  </a:lnTo>
                  <a:lnTo>
                    <a:pt x="101" y="0"/>
                  </a:lnTo>
                  <a:lnTo>
                    <a:pt x="67" y="9"/>
                  </a:lnTo>
                  <a:lnTo>
                    <a:pt x="110" y="9"/>
                  </a:lnTo>
                  <a:lnTo>
                    <a:pt x="85" y="21"/>
                  </a:lnTo>
                  <a:lnTo>
                    <a:pt x="67" y="21"/>
                  </a:lnTo>
                  <a:lnTo>
                    <a:pt x="67" y="30"/>
                  </a:lnTo>
                  <a:lnTo>
                    <a:pt x="34" y="30"/>
                  </a:lnTo>
                  <a:lnTo>
                    <a:pt x="55" y="21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55" y="21"/>
                  </a:lnTo>
                  <a:lnTo>
                    <a:pt x="46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4" name="Freeform 1591"/>
            <p:cNvSpPr>
              <a:spLocks/>
            </p:cNvSpPr>
            <p:nvPr/>
          </p:nvSpPr>
          <p:spPr bwMode="auto">
            <a:xfrm>
              <a:off x="9545571" y="2023283"/>
              <a:ext cx="174360" cy="42889"/>
            </a:xfrm>
            <a:custGeom>
              <a:avLst/>
              <a:gdLst>
                <a:gd name="T0" fmla="*/ 122 w 122"/>
                <a:gd name="T1" fmla="*/ 0 h 30"/>
                <a:gd name="T2" fmla="*/ 122 w 122"/>
                <a:gd name="T3" fmla="*/ 9 h 30"/>
                <a:gd name="T4" fmla="*/ 89 w 122"/>
                <a:gd name="T5" fmla="*/ 9 h 30"/>
                <a:gd name="T6" fmla="*/ 46 w 122"/>
                <a:gd name="T7" fmla="*/ 30 h 30"/>
                <a:gd name="T8" fmla="*/ 13 w 122"/>
                <a:gd name="T9" fmla="*/ 30 h 30"/>
                <a:gd name="T10" fmla="*/ 0 w 122"/>
                <a:gd name="T11" fmla="*/ 30 h 30"/>
                <a:gd name="T12" fmla="*/ 13 w 122"/>
                <a:gd name="T13" fmla="*/ 30 h 30"/>
                <a:gd name="T14" fmla="*/ 46 w 122"/>
                <a:gd name="T15" fmla="*/ 21 h 30"/>
                <a:gd name="T16" fmla="*/ 46 w 122"/>
                <a:gd name="T17" fmla="*/ 9 h 30"/>
                <a:gd name="T18" fmla="*/ 64 w 122"/>
                <a:gd name="T19" fmla="*/ 9 h 30"/>
                <a:gd name="T20" fmla="*/ 122 w 122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30"/>
                <a:gd name="T35" fmla="*/ 122 w 122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30">
                  <a:moveTo>
                    <a:pt x="122" y="0"/>
                  </a:moveTo>
                  <a:lnTo>
                    <a:pt x="122" y="9"/>
                  </a:lnTo>
                  <a:lnTo>
                    <a:pt x="89" y="9"/>
                  </a:lnTo>
                  <a:lnTo>
                    <a:pt x="46" y="30"/>
                  </a:lnTo>
                  <a:lnTo>
                    <a:pt x="13" y="30"/>
                  </a:lnTo>
                  <a:lnTo>
                    <a:pt x="0" y="30"/>
                  </a:lnTo>
                  <a:lnTo>
                    <a:pt x="13" y="30"/>
                  </a:lnTo>
                  <a:lnTo>
                    <a:pt x="46" y="21"/>
                  </a:lnTo>
                  <a:lnTo>
                    <a:pt x="46" y="9"/>
                  </a:lnTo>
                  <a:lnTo>
                    <a:pt x="64" y="9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5" name="Freeform 1592"/>
            <p:cNvSpPr>
              <a:spLocks/>
            </p:cNvSpPr>
            <p:nvPr/>
          </p:nvSpPr>
          <p:spPr bwMode="auto">
            <a:xfrm>
              <a:off x="9611313" y="2096193"/>
              <a:ext cx="91468" cy="35740"/>
            </a:xfrm>
            <a:custGeom>
              <a:avLst/>
              <a:gdLst>
                <a:gd name="T0" fmla="*/ 0 w 64"/>
                <a:gd name="T1" fmla="*/ 25 h 25"/>
                <a:gd name="T2" fmla="*/ 34 w 64"/>
                <a:gd name="T3" fmla="*/ 0 h 25"/>
                <a:gd name="T4" fmla="*/ 64 w 64"/>
                <a:gd name="T5" fmla="*/ 13 h 25"/>
                <a:gd name="T6" fmla="*/ 0 w 64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5"/>
                <a:gd name="T14" fmla="*/ 64 w 6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5">
                  <a:moveTo>
                    <a:pt x="0" y="25"/>
                  </a:moveTo>
                  <a:lnTo>
                    <a:pt x="34" y="0"/>
                  </a:lnTo>
                  <a:lnTo>
                    <a:pt x="64" y="1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6" name="Freeform 1593"/>
            <p:cNvSpPr>
              <a:spLocks/>
            </p:cNvSpPr>
            <p:nvPr/>
          </p:nvSpPr>
          <p:spPr bwMode="auto">
            <a:xfrm>
              <a:off x="9719931" y="2144800"/>
              <a:ext cx="62884" cy="42889"/>
            </a:xfrm>
            <a:custGeom>
              <a:avLst/>
              <a:gdLst>
                <a:gd name="T0" fmla="*/ 0 w 43"/>
                <a:gd name="T1" fmla="*/ 30 h 30"/>
                <a:gd name="T2" fmla="*/ 47 w 43"/>
                <a:gd name="T3" fmla="*/ 0 h 30"/>
                <a:gd name="T4" fmla="*/ 47 w 43"/>
                <a:gd name="T5" fmla="*/ 9 h 30"/>
                <a:gd name="T6" fmla="*/ 38 w 43"/>
                <a:gd name="T7" fmla="*/ 9 h 30"/>
                <a:gd name="T8" fmla="*/ 18 w 43"/>
                <a:gd name="T9" fmla="*/ 30 h 30"/>
                <a:gd name="T10" fmla="*/ 0 w 43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0"/>
                <a:gd name="T20" fmla="*/ 43 w 4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0">
                  <a:moveTo>
                    <a:pt x="0" y="30"/>
                  </a:moveTo>
                  <a:lnTo>
                    <a:pt x="43" y="0"/>
                  </a:lnTo>
                  <a:lnTo>
                    <a:pt x="43" y="9"/>
                  </a:lnTo>
                  <a:lnTo>
                    <a:pt x="34" y="9"/>
                  </a:lnTo>
                  <a:lnTo>
                    <a:pt x="18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7" name="Freeform 1594"/>
            <p:cNvSpPr>
              <a:spLocks/>
            </p:cNvSpPr>
            <p:nvPr/>
          </p:nvSpPr>
          <p:spPr bwMode="auto">
            <a:xfrm>
              <a:off x="9745656" y="2266317"/>
              <a:ext cx="37159" cy="95784"/>
            </a:xfrm>
            <a:custGeom>
              <a:avLst/>
              <a:gdLst>
                <a:gd name="T0" fmla="*/ 0 w 25"/>
                <a:gd name="T1" fmla="*/ 12 h 67"/>
                <a:gd name="T2" fmla="*/ 20 w 25"/>
                <a:gd name="T3" fmla="*/ 0 h 67"/>
                <a:gd name="T4" fmla="*/ 29 w 25"/>
                <a:gd name="T5" fmla="*/ 0 h 67"/>
                <a:gd name="T6" fmla="*/ 29 w 25"/>
                <a:gd name="T7" fmla="*/ 46 h 67"/>
                <a:gd name="T8" fmla="*/ 0 w 25"/>
                <a:gd name="T9" fmla="*/ 67 h 67"/>
                <a:gd name="T10" fmla="*/ 20 w 25"/>
                <a:gd name="T11" fmla="*/ 46 h 67"/>
                <a:gd name="T12" fmla="*/ 0 w 25"/>
                <a:gd name="T13" fmla="*/ 46 h 67"/>
                <a:gd name="T14" fmla="*/ 20 w 25"/>
                <a:gd name="T15" fmla="*/ 37 h 67"/>
                <a:gd name="T16" fmla="*/ 0 w 25"/>
                <a:gd name="T17" fmla="*/ 37 h 67"/>
                <a:gd name="T18" fmla="*/ 0 w 25"/>
                <a:gd name="T19" fmla="*/ 12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67"/>
                <a:gd name="T32" fmla="*/ 25 w 25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67">
                  <a:moveTo>
                    <a:pt x="0" y="12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5" y="46"/>
                  </a:lnTo>
                  <a:lnTo>
                    <a:pt x="0" y="67"/>
                  </a:lnTo>
                  <a:lnTo>
                    <a:pt x="16" y="46"/>
                  </a:lnTo>
                  <a:lnTo>
                    <a:pt x="0" y="46"/>
                  </a:lnTo>
                  <a:lnTo>
                    <a:pt x="16" y="37"/>
                  </a:lnTo>
                  <a:lnTo>
                    <a:pt x="0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8" name="Freeform 1595"/>
            <p:cNvSpPr>
              <a:spLocks/>
            </p:cNvSpPr>
            <p:nvPr/>
          </p:nvSpPr>
          <p:spPr bwMode="auto">
            <a:xfrm>
              <a:off x="10028635" y="2532225"/>
              <a:ext cx="114334" cy="30022"/>
            </a:xfrm>
            <a:custGeom>
              <a:avLst/>
              <a:gdLst>
                <a:gd name="T0" fmla="*/ 16 w 80"/>
                <a:gd name="T1" fmla="*/ 21 h 21"/>
                <a:gd name="T2" fmla="*/ 0 w 80"/>
                <a:gd name="T3" fmla="*/ 21 h 21"/>
                <a:gd name="T4" fmla="*/ 16 w 80"/>
                <a:gd name="T5" fmla="*/ 12 h 21"/>
                <a:gd name="T6" fmla="*/ 55 w 80"/>
                <a:gd name="T7" fmla="*/ 12 h 21"/>
                <a:gd name="T8" fmla="*/ 80 w 80"/>
                <a:gd name="T9" fmla="*/ 0 h 21"/>
                <a:gd name="T10" fmla="*/ 67 w 80"/>
                <a:gd name="T11" fmla="*/ 21 h 21"/>
                <a:gd name="T12" fmla="*/ 16 w 80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21"/>
                <a:gd name="T23" fmla="*/ 80 w 80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21">
                  <a:moveTo>
                    <a:pt x="16" y="21"/>
                  </a:moveTo>
                  <a:lnTo>
                    <a:pt x="0" y="21"/>
                  </a:lnTo>
                  <a:lnTo>
                    <a:pt x="16" y="12"/>
                  </a:lnTo>
                  <a:lnTo>
                    <a:pt x="55" y="12"/>
                  </a:lnTo>
                  <a:lnTo>
                    <a:pt x="80" y="0"/>
                  </a:lnTo>
                  <a:lnTo>
                    <a:pt x="67" y="21"/>
                  </a:lnTo>
                  <a:lnTo>
                    <a:pt x="16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9" name="Freeform 1596"/>
            <p:cNvSpPr>
              <a:spLocks/>
            </p:cNvSpPr>
            <p:nvPr/>
          </p:nvSpPr>
          <p:spPr bwMode="auto">
            <a:xfrm>
              <a:off x="9937167" y="2575112"/>
              <a:ext cx="127197" cy="35740"/>
            </a:xfrm>
            <a:custGeom>
              <a:avLst/>
              <a:gdLst>
                <a:gd name="T0" fmla="*/ 0 w 89"/>
                <a:gd name="T1" fmla="*/ 25 h 25"/>
                <a:gd name="T2" fmla="*/ 34 w 89"/>
                <a:gd name="T3" fmla="*/ 0 h 25"/>
                <a:gd name="T4" fmla="*/ 89 w 89"/>
                <a:gd name="T5" fmla="*/ 0 h 25"/>
                <a:gd name="T6" fmla="*/ 22 w 89"/>
                <a:gd name="T7" fmla="*/ 25 h 25"/>
                <a:gd name="T8" fmla="*/ 0 w 89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5"/>
                <a:gd name="T17" fmla="*/ 89 w 8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5">
                  <a:moveTo>
                    <a:pt x="0" y="25"/>
                  </a:moveTo>
                  <a:lnTo>
                    <a:pt x="34" y="0"/>
                  </a:lnTo>
                  <a:lnTo>
                    <a:pt x="89" y="0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0" name="Freeform 1597"/>
            <p:cNvSpPr>
              <a:spLocks/>
            </p:cNvSpPr>
            <p:nvPr/>
          </p:nvSpPr>
          <p:spPr bwMode="auto">
            <a:xfrm>
              <a:off x="9824262" y="2470751"/>
              <a:ext cx="240103" cy="140102"/>
            </a:xfrm>
            <a:custGeom>
              <a:avLst/>
              <a:gdLst>
                <a:gd name="T0" fmla="*/ 101 w 168"/>
                <a:gd name="T1" fmla="*/ 0 h 98"/>
                <a:gd name="T2" fmla="*/ 159 w 168"/>
                <a:gd name="T3" fmla="*/ 9 h 98"/>
                <a:gd name="T4" fmla="*/ 168 w 168"/>
                <a:gd name="T5" fmla="*/ 34 h 98"/>
                <a:gd name="T6" fmla="*/ 159 w 168"/>
                <a:gd name="T7" fmla="*/ 43 h 98"/>
                <a:gd name="T8" fmla="*/ 134 w 168"/>
                <a:gd name="T9" fmla="*/ 18 h 98"/>
                <a:gd name="T10" fmla="*/ 113 w 168"/>
                <a:gd name="T11" fmla="*/ 64 h 98"/>
                <a:gd name="T12" fmla="*/ 101 w 168"/>
                <a:gd name="T13" fmla="*/ 64 h 98"/>
                <a:gd name="T14" fmla="*/ 101 w 168"/>
                <a:gd name="T15" fmla="*/ 55 h 98"/>
                <a:gd name="T16" fmla="*/ 92 w 168"/>
                <a:gd name="T17" fmla="*/ 55 h 98"/>
                <a:gd name="T18" fmla="*/ 101 w 168"/>
                <a:gd name="T19" fmla="*/ 43 h 98"/>
                <a:gd name="T20" fmla="*/ 101 w 168"/>
                <a:gd name="T21" fmla="*/ 18 h 98"/>
                <a:gd name="T22" fmla="*/ 92 w 168"/>
                <a:gd name="T23" fmla="*/ 18 h 98"/>
                <a:gd name="T24" fmla="*/ 58 w 168"/>
                <a:gd name="T25" fmla="*/ 34 h 98"/>
                <a:gd name="T26" fmla="*/ 46 w 168"/>
                <a:gd name="T27" fmla="*/ 55 h 98"/>
                <a:gd name="T28" fmla="*/ 25 w 168"/>
                <a:gd name="T29" fmla="*/ 85 h 98"/>
                <a:gd name="T30" fmla="*/ 12 w 168"/>
                <a:gd name="T31" fmla="*/ 98 h 98"/>
                <a:gd name="T32" fmla="*/ 0 w 168"/>
                <a:gd name="T33" fmla="*/ 98 h 98"/>
                <a:gd name="T34" fmla="*/ 0 w 168"/>
                <a:gd name="T35" fmla="*/ 85 h 98"/>
                <a:gd name="T36" fmla="*/ 12 w 168"/>
                <a:gd name="T37" fmla="*/ 64 h 98"/>
                <a:gd name="T38" fmla="*/ 46 w 168"/>
                <a:gd name="T39" fmla="*/ 34 h 98"/>
                <a:gd name="T40" fmla="*/ 25 w 168"/>
                <a:gd name="T41" fmla="*/ 43 h 98"/>
                <a:gd name="T42" fmla="*/ 58 w 168"/>
                <a:gd name="T43" fmla="*/ 9 h 98"/>
                <a:gd name="T44" fmla="*/ 101 w 168"/>
                <a:gd name="T45" fmla="*/ 9 h 98"/>
                <a:gd name="T46" fmla="*/ 101 w 168"/>
                <a:gd name="T47" fmla="*/ 0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8"/>
                <a:gd name="T73" fmla="*/ 0 h 98"/>
                <a:gd name="T74" fmla="*/ 168 w 168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8" h="98">
                  <a:moveTo>
                    <a:pt x="101" y="0"/>
                  </a:moveTo>
                  <a:lnTo>
                    <a:pt x="159" y="9"/>
                  </a:lnTo>
                  <a:lnTo>
                    <a:pt x="168" y="34"/>
                  </a:lnTo>
                  <a:lnTo>
                    <a:pt x="159" y="43"/>
                  </a:lnTo>
                  <a:lnTo>
                    <a:pt x="134" y="18"/>
                  </a:lnTo>
                  <a:lnTo>
                    <a:pt x="113" y="64"/>
                  </a:lnTo>
                  <a:lnTo>
                    <a:pt x="101" y="64"/>
                  </a:lnTo>
                  <a:lnTo>
                    <a:pt x="101" y="55"/>
                  </a:lnTo>
                  <a:lnTo>
                    <a:pt x="92" y="55"/>
                  </a:lnTo>
                  <a:lnTo>
                    <a:pt x="101" y="43"/>
                  </a:lnTo>
                  <a:lnTo>
                    <a:pt x="101" y="18"/>
                  </a:lnTo>
                  <a:lnTo>
                    <a:pt x="92" y="18"/>
                  </a:lnTo>
                  <a:lnTo>
                    <a:pt x="58" y="34"/>
                  </a:lnTo>
                  <a:lnTo>
                    <a:pt x="46" y="55"/>
                  </a:lnTo>
                  <a:lnTo>
                    <a:pt x="25" y="85"/>
                  </a:lnTo>
                  <a:lnTo>
                    <a:pt x="12" y="98"/>
                  </a:lnTo>
                  <a:lnTo>
                    <a:pt x="0" y="98"/>
                  </a:lnTo>
                  <a:lnTo>
                    <a:pt x="0" y="85"/>
                  </a:lnTo>
                  <a:lnTo>
                    <a:pt x="12" y="64"/>
                  </a:lnTo>
                  <a:lnTo>
                    <a:pt x="46" y="34"/>
                  </a:lnTo>
                  <a:lnTo>
                    <a:pt x="25" y="43"/>
                  </a:lnTo>
                  <a:lnTo>
                    <a:pt x="58" y="9"/>
                  </a:lnTo>
                  <a:lnTo>
                    <a:pt x="101" y="9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1" name="Freeform 1598"/>
            <p:cNvSpPr>
              <a:spLocks/>
            </p:cNvSpPr>
            <p:nvPr/>
          </p:nvSpPr>
          <p:spPr bwMode="auto">
            <a:xfrm>
              <a:off x="9798537" y="2387834"/>
              <a:ext cx="188652" cy="82917"/>
            </a:xfrm>
            <a:custGeom>
              <a:avLst/>
              <a:gdLst>
                <a:gd name="T0" fmla="*/ 123 w 131"/>
                <a:gd name="T1" fmla="*/ 58 h 58"/>
                <a:gd name="T2" fmla="*/ 114 w 131"/>
                <a:gd name="T3" fmla="*/ 58 h 58"/>
                <a:gd name="T4" fmla="*/ 123 w 131"/>
                <a:gd name="T5" fmla="*/ 58 h 58"/>
                <a:gd name="T6" fmla="*/ 80 w 131"/>
                <a:gd name="T7" fmla="*/ 58 h 58"/>
                <a:gd name="T8" fmla="*/ 80 w 131"/>
                <a:gd name="T9" fmla="*/ 46 h 58"/>
                <a:gd name="T10" fmla="*/ 55 w 131"/>
                <a:gd name="T11" fmla="*/ 58 h 58"/>
                <a:gd name="T12" fmla="*/ 80 w 131"/>
                <a:gd name="T13" fmla="*/ 37 h 58"/>
                <a:gd name="T14" fmla="*/ 18 w 131"/>
                <a:gd name="T15" fmla="*/ 58 h 58"/>
                <a:gd name="T16" fmla="*/ 18 w 131"/>
                <a:gd name="T17" fmla="*/ 46 h 58"/>
                <a:gd name="T18" fmla="*/ 0 w 131"/>
                <a:gd name="T19" fmla="*/ 58 h 58"/>
                <a:gd name="T20" fmla="*/ 43 w 131"/>
                <a:gd name="T21" fmla="*/ 25 h 58"/>
                <a:gd name="T22" fmla="*/ 55 w 131"/>
                <a:gd name="T23" fmla="*/ 25 h 58"/>
                <a:gd name="T24" fmla="*/ 43 w 131"/>
                <a:gd name="T25" fmla="*/ 25 h 58"/>
                <a:gd name="T26" fmla="*/ 89 w 131"/>
                <a:gd name="T27" fmla="*/ 0 h 58"/>
                <a:gd name="T28" fmla="*/ 114 w 131"/>
                <a:gd name="T29" fmla="*/ 16 h 58"/>
                <a:gd name="T30" fmla="*/ 114 w 131"/>
                <a:gd name="T31" fmla="*/ 25 h 58"/>
                <a:gd name="T32" fmla="*/ 135 w 131"/>
                <a:gd name="T33" fmla="*/ 25 h 58"/>
                <a:gd name="T34" fmla="*/ 123 w 13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8"/>
                <a:gd name="T56" fmla="*/ 131 w 13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8">
                  <a:moveTo>
                    <a:pt x="119" y="58"/>
                  </a:moveTo>
                  <a:lnTo>
                    <a:pt x="110" y="58"/>
                  </a:lnTo>
                  <a:lnTo>
                    <a:pt x="119" y="58"/>
                  </a:lnTo>
                  <a:lnTo>
                    <a:pt x="76" y="58"/>
                  </a:lnTo>
                  <a:lnTo>
                    <a:pt x="76" y="46"/>
                  </a:lnTo>
                  <a:lnTo>
                    <a:pt x="55" y="58"/>
                  </a:lnTo>
                  <a:lnTo>
                    <a:pt x="76" y="37"/>
                  </a:lnTo>
                  <a:lnTo>
                    <a:pt x="18" y="58"/>
                  </a:lnTo>
                  <a:lnTo>
                    <a:pt x="18" y="46"/>
                  </a:lnTo>
                  <a:lnTo>
                    <a:pt x="0" y="58"/>
                  </a:lnTo>
                  <a:lnTo>
                    <a:pt x="43" y="25"/>
                  </a:lnTo>
                  <a:lnTo>
                    <a:pt x="55" y="25"/>
                  </a:lnTo>
                  <a:lnTo>
                    <a:pt x="43" y="25"/>
                  </a:lnTo>
                  <a:lnTo>
                    <a:pt x="85" y="0"/>
                  </a:lnTo>
                  <a:lnTo>
                    <a:pt x="110" y="16"/>
                  </a:lnTo>
                  <a:lnTo>
                    <a:pt x="110" y="25"/>
                  </a:lnTo>
                  <a:lnTo>
                    <a:pt x="131" y="25"/>
                  </a:lnTo>
                  <a:lnTo>
                    <a:pt x="119" y="5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2" name="Freeform 1599"/>
            <p:cNvSpPr>
              <a:spLocks/>
            </p:cNvSpPr>
            <p:nvPr/>
          </p:nvSpPr>
          <p:spPr bwMode="auto">
            <a:xfrm>
              <a:off x="9702782" y="2283473"/>
              <a:ext cx="30013" cy="78628"/>
            </a:xfrm>
            <a:custGeom>
              <a:avLst/>
              <a:gdLst>
                <a:gd name="T0" fmla="*/ 0 w 21"/>
                <a:gd name="T1" fmla="*/ 0 h 55"/>
                <a:gd name="T2" fmla="*/ 12 w 21"/>
                <a:gd name="T3" fmla="*/ 0 h 55"/>
                <a:gd name="T4" fmla="*/ 21 w 21"/>
                <a:gd name="T5" fmla="*/ 9 h 55"/>
                <a:gd name="T6" fmla="*/ 0 w 21"/>
                <a:gd name="T7" fmla="*/ 34 h 55"/>
                <a:gd name="T8" fmla="*/ 21 w 21"/>
                <a:gd name="T9" fmla="*/ 34 h 55"/>
                <a:gd name="T10" fmla="*/ 12 w 21"/>
                <a:gd name="T11" fmla="*/ 34 h 55"/>
                <a:gd name="T12" fmla="*/ 12 w 21"/>
                <a:gd name="T13" fmla="*/ 55 h 55"/>
                <a:gd name="T14" fmla="*/ 0 w 21"/>
                <a:gd name="T15" fmla="*/ 55 h 55"/>
                <a:gd name="T16" fmla="*/ 12 w 21"/>
                <a:gd name="T17" fmla="*/ 34 h 55"/>
                <a:gd name="T18" fmla="*/ 0 w 21"/>
                <a:gd name="T19" fmla="*/ 25 h 55"/>
                <a:gd name="T20" fmla="*/ 12 w 21"/>
                <a:gd name="T21" fmla="*/ 9 h 55"/>
                <a:gd name="T22" fmla="*/ 12 w 21"/>
                <a:gd name="T23" fmla="*/ 0 h 55"/>
                <a:gd name="T24" fmla="*/ 0 w 21"/>
                <a:gd name="T25" fmla="*/ 9 h 55"/>
                <a:gd name="T26" fmla="*/ 0 w 21"/>
                <a:gd name="T27" fmla="*/ 0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55"/>
                <a:gd name="T44" fmla="*/ 21 w 21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55">
                  <a:moveTo>
                    <a:pt x="0" y="0"/>
                  </a:moveTo>
                  <a:lnTo>
                    <a:pt x="12" y="0"/>
                  </a:lnTo>
                  <a:lnTo>
                    <a:pt x="21" y="9"/>
                  </a:lnTo>
                  <a:lnTo>
                    <a:pt x="0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12" y="55"/>
                  </a:lnTo>
                  <a:lnTo>
                    <a:pt x="0" y="55"/>
                  </a:lnTo>
                  <a:lnTo>
                    <a:pt x="12" y="34"/>
                  </a:lnTo>
                  <a:lnTo>
                    <a:pt x="0" y="25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3" name="Freeform 1600"/>
            <p:cNvSpPr>
              <a:spLocks/>
            </p:cNvSpPr>
            <p:nvPr/>
          </p:nvSpPr>
          <p:spPr bwMode="auto">
            <a:xfrm>
              <a:off x="13297175" y="2470751"/>
              <a:ext cx="78605" cy="78628"/>
            </a:xfrm>
            <a:custGeom>
              <a:avLst/>
              <a:gdLst>
                <a:gd name="T0" fmla="*/ 0 w 55"/>
                <a:gd name="T1" fmla="*/ 43 h 55"/>
                <a:gd name="T2" fmla="*/ 0 w 55"/>
                <a:gd name="T3" fmla="*/ 9 h 55"/>
                <a:gd name="T4" fmla="*/ 10 w 55"/>
                <a:gd name="T5" fmla="*/ 9 h 55"/>
                <a:gd name="T6" fmla="*/ 19 w 55"/>
                <a:gd name="T7" fmla="*/ 0 h 55"/>
                <a:gd name="T8" fmla="*/ 43 w 55"/>
                <a:gd name="T9" fmla="*/ 0 h 55"/>
                <a:gd name="T10" fmla="*/ 31 w 55"/>
                <a:gd name="T11" fmla="*/ 9 h 55"/>
                <a:gd name="T12" fmla="*/ 55 w 55"/>
                <a:gd name="T13" fmla="*/ 34 h 55"/>
                <a:gd name="T14" fmla="*/ 43 w 55"/>
                <a:gd name="T15" fmla="*/ 34 h 55"/>
                <a:gd name="T16" fmla="*/ 43 w 55"/>
                <a:gd name="T17" fmla="*/ 43 h 55"/>
                <a:gd name="T18" fmla="*/ 31 w 55"/>
                <a:gd name="T19" fmla="*/ 55 h 55"/>
                <a:gd name="T20" fmla="*/ 10 w 55"/>
                <a:gd name="T21" fmla="*/ 55 h 55"/>
                <a:gd name="T22" fmla="*/ 0 w 55"/>
                <a:gd name="T23" fmla="*/ 43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55"/>
                <a:gd name="T38" fmla="*/ 55 w 55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55">
                  <a:moveTo>
                    <a:pt x="0" y="43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9" y="0"/>
                  </a:lnTo>
                  <a:lnTo>
                    <a:pt x="43" y="0"/>
                  </a:lnTo>
                  <a:lnTo>
                    <a:pt x="31" y="9"/>
                  </a:lnTo>
                  <a:lnTo>
                    <a:pt x="55" y="34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31" y="55"/>
                  </a:lnTo>
                  <a:lnTo>
                    <a:pt x="10" y="55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4" name="Freeform 1601"/>
            <p:cNvSpPr>
              <a:spLocks/>
            </p:cNvSpPr>
            <p:nvPr/>
          </p:nvSpPr>
          <p:spPr bwMode="auto">
            <a:xfrm>
              <a:off x="13637320" y="2470751"/>
              <a:ext cx="125769" cy="48607"/>
            </a:xfrm>
            <a:custGeom>
              <a:avLst/>
              <a:gdLst>
                <a:gd name="T0" fmla="*/ 0 w 88"/>
                <a:gd name="T1" fmla="*/ 18 h 34"/>
                <a:gd name="T2" fmla="*/ 0 w 88"/>
                <a:gd name="T3" fmla="*/ 9 h 34"/>
                <a:gd name="T4" fmla="*/ 12 w 88"/>
                <a:gd name="T5" fmla="*/ 0 h 34"/>
                <a:gd name="T6" fmla="*/ 88 w 88"/>
                <a:gd name="T7" fmla="*/ 0 h 34"/>
                <a:gd name="T8" fmla="*/ 79 w 88"/>
                <a:gd name="T9" fmla="*/ 9 h 34"/>
                <a:gd name="T10" fmla="*/ 24 w 88"/>
                <a:gd name="T11" fmla="*/ 9 h 34"/>
                <a:gd name="T12" fmla="*/ 12 w 88"/>
                <a:gd name="T13" fmla="*/ 18 h 34"/>
                <a:gd name="T14" fmla="*/ 12 w 88"/>
                <a:gd name="T15" fmla="*/ 34 h 34"/>
                <a:gd name="T16" fmla="*/ 0 w 88"/>
                <a:gd name="T17" fmla="*/ 18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34"/>
                <a:gd name="T29" fmla="*/ 88 w 8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34">
                  <a:moveTo>
                    <a:pt x="0" y="18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88" y="0"/>
                  </a:lnTo>
                  <a:lnTo>
                    <a:pt x="79" y="9"/>
                  </a:lnTo>
                  <a:lnTo>
                    <a:pt x="24" y="9"/>
                  </a:lnTo>
                  <a:lnTo>
                    <a:pt x="12" y="18"/>
                  </a:lnTo>
                  <a:lnTo>
                    <a:pt x="12" y="3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5" name="Freeform 1602"/>
            <p:cNvSpPr>
              <a:spLocks/>
            </p:cNvSpPr>
            <p:nvPr/>
          </p:nvSpPr>
          <p:spPr bwMode="auto">
            <a:xfrm>
              <a:off x="14264731" y="2210562"/>
              <a:ext cx="77176" cy="121517"/>
            </a:xfrm>
            <a:custGeom>
              <a:avLst/>
              <a:gdLst>
                <a:gd name="T0" fmla="*/ 0 w 54"/>
                <a:gd name="T1" fmla="*/ 85 h 85"/>
                <a:gd name="T2" fmla="*/ 21 w 54"/>
                <a:gd name="T3" fmla="*/ 76 h 85"/>
                <a:gd name="T4" fmla="*/ 42 w 54"/>
                <a:gd name="T5" fmla="*/ 30 h 85"/>
                <a:gd name="T6" fmla="*/ 33 w 54"/>
                <a:gd name="T7" fmla="*/ 0 h 85"/>
                <a:gd name="T8" fmla="*/ 42 w 54"/>
                <a:gd name="T9" fmla="*/ 0 h 85"/>
                <a:gd name="T10" fmla="*/ 54 w 54"/>
                <a:gd name="T11" fmla="*/ 30 h 85"/>
                <a:gd name="T12" fmla="*/ 54 w 54"/>
                <a:gd name="T13" fmla="*/ 60 h 85"/>
                <a:gd name="T14" fmla="*/ 33 w 54"/>
                <a:gd name="T15" fmla="*/ 76 h 85"/>
                <a:gd name="T16" fmla="*/ 33 w 54"/>
                <a:gd name="T17" fmla="*/ 85 h 85"/>
                <a:gd name="T18" fmla="*/ 12 w 54"/>
                <a:gd name="T19" fmla="*/ 85 h 85"/>
                <a:gd name="T20" fmla="*/ 0 w 54"/>
                <a:gd name="T21" fmla="*/ 8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85"/>
                <a:gd name="T35" fmla="*/ 54 w 54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85">
                  <a:moveTo>
                    <a:pt x="0" y="85"/>
                  </a:moveTo>
                  <a:lnTo>
                    <a:pt x="21" y="76"/>
                  </a:lnTo>
                  <a:lnTo>
                    <a:pt x="42" y="3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4" y="30"/>
                  </a:lnTo>
                  <a:lnTo>
                    <a:pt x="54" y="60"/>
                  </a:lnTo>
                  <a:lnTo>
                    <a:pt x="33" y="76"/>
                  </a:lnTo>
                  <a:lnTo>
                    <a:pt x="33" y="85"/>
                  </a:lnTo>
                  <a:lnTo>
                    <a:pt x="12" y="85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6" name="Freeform 1603"/>
            <p:cNvSpPr>
              <a:spLocks/>
            </p:cNvSpPr>
            <p:nvPr/>
          </p:nvSpPr>
          <p:spPr bwMode="auto">
            <a:xfrm>
              <a:off x="12313897" y="2374967"/>
              <a:ext cx="121480" cy="65763"/>
            </a:xfrm>
            <a:custGeom>
              <a:avLst/>
              <a:gdLst>
                <a:gd name="T0" fmla="*/ 0 w 85"/>
                <a:gd name="T1" fmla="*/ 25 h 46"/>
                <a:gd name="T2" fmla="*/ 31 w 85"/>
                <a:gd name="T3" fmla="*/ 0 h 46"/>
                <a:gd name="T4" fmla="*/ 55 w 85"/>
                <a:gd name="T5" fmla="*/ 9 h 46"/>
                <a:gd name="T6" fmla="*/ 76 w 85"/>
                <a:gd name="T7" fmla="*/ 9 h 46"/>
                <a:gd name="T8" fmla="*/ 85 w 85"/>
                <a:gd name="T9" fmla="*/ 9 h 46"/>
                <a:gd name="T10" fmla="*/ 85 w 85"/>
                <a:gd name="T11" fmla="*/ 25 h 46"/>
                <a:gd name="T12" fmla="*/ 64 w 85"/>
                <a:gd name="T13" fmla="*/ 25 h 46"/>
                <a:gd name="T14" fmla="*/ 31 w 85"/>
                <a:gd name="T15" fmla="*/ 46 h 46"/>
                <a:gd name="T16" fmla="*/ 9 w 85"/>
                <a:gd name="T17" fmla="*/ 34 h 46"/>
                <a:gd name="T18" fmla="*/ 0 w 85"/>
                <a:gd name="T19" fmla="*/ 25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6"/>
                <a:gd name="T32" fmla="*/ 85 w 85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6">
                  <a:moveTo>
                    <a:pt x="0" y="25"/>
                  </a:moveTo>
                  <a:lnTo>
                    <a:pt x="31" y="0"/>
                  </a:lnTo>
                  <a:lnTo>
                    <a:pt x="55" y="9"/>
                  </a:lnTo>
                  <a:lnTo>
                    <a:pt x="76" y="9"/>
                  </a:lnTo>
                  <a:lnTo>
                    <a:pt x="85" y="9"/>
                  </a:lnTo>
                  <a:lnTo>
                    <a:pt x="85" y="25"/>
                  </a:lnTo>
                  <a:lnTo>
                    <a:pt x="64" y="25"/>
                  </a:lnTo>
                  <a:lnTo>
                    <a:pt x="31" y="46"/>
                  </a:lnTo>
                  <a:lnTo>
                    <a:pt x="9" y="34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7" name="Freeform 1604"/>
            <p:cNvSpPr>
              <a:spLocks/>
            </p:cNvSpPr>
            <p:nvPr/>
          </p:nvSpPr>
          <p:spPr bwMode="auto">
            <a:xfrm>
              <a:off x="12435378" y="2296338"/>
              <a:ext cx="405887" cy="235885"/>
            </a:xfrm>
            <a:custGeom>
              <a:avLst/>
              <a:gdLst>
                <a:gd name="T0" fmla="*/ 110 w 284"/>
                <a:gd name="T1" fmla="*/ 140 h 165"/>
                <a:gd name="T2" fmla="*/ 122 w 284"/>
                <a:gd name="T3" fmla="*/ 122 h 165"/>
                <a:gd name="T4" fmla="*/ 131 w 284"/>
                <a:gd name="T5" fmla="*/ 122 h 165"/>
                <a:gd name="T6" fmla="*/ 131 w 284"/>
                <a:gd name="T7" fmla="*/ 110 h 165"/>
                <a:gd name="T8" fmla="*/ 122 w 284"/>
                <a:gd name="T9" fmla="*/ 101 h 165"/>
                <a:gd name="T10" fmla="*/ 110 w 284"/>
                <a:gd name="T11" fmla="*/ 89 h 165"/>
                <a:gd name="T12" fmla="*/ 89 w 284"/>
                <a:gd name="T13" fmla="*/ 80 h 165"/>
                <a:gd name="T14" fmla="*/ 77 w 284"/>
                <a:gd name="T15" fmla="*/ 89 h 165"/>
                <a:gd name="T16" fmla="*/ 46 w 284"/>
                <a:gd name="T17" fmla="*/ 101 h 165"/>
                <a:gd name="T18" fmla="*/ 13 w 284"/>
                <a:gd name="T19" fmla="*/ 89 h 165"/>
                <a:gd name="T20" fmla="*/ 0 w 284"/>
                <a:gd name="T21" fmla="*/ 89 h 165"/>
                <a:gd name="T22" fmla="*/ 0 w 284"/>
                <a:gd name="T23" fmla="*/ 80 h 165"/>
                <a:gd name="T24" fmla="*/ 0 w 284"/>
                <a:gd name="T25" fmla="*/ 64 h 165"/>
                <a:gd name="T26" fmla="*/ 34 w 284"/>
                <a:gd name="T27" fmla="*/ 46 h 165"/>
                <a:gd name="T28" fmla="*/ 22 w 284"/>
                <a:gd name="T29" fmla="*/ 25 h 165"/>
                <a:gd name="T30" fmla="*/ 55 w 284"/>
                <a:gd name="T31" fmla="*/ 16 h 165"/>
                <a:gd name="T32" fmla="*/ 89 w 284"/>
                <a:gd name="T33" fmla="*/ 25 h 165"/>
                <a:gd name="T34" fmla="*/ 110 w 284"/>
                <a:gd name="T35" fmla="*/ 25 h 165"/>
                <a:gd name="T36" fmla="*/ 131 w 284"/>
                <a:gd name="T37" fmla="*/ 25 h 165"/>
                <a:gd name="T38" fmla="*/ 131 w 284"/>
                <a:gd name="T39" fmla="*/ 16 h 165"/>
                <a:gd name="T40" fmla="*/ 144 w 284"/>
                <a:gd name="T41" fmla="*/ 16 h 165"/>
                <a:gd name="T42" fmla="*/ 177 w 284"/>
                <a:gd name="T43" fmla="*/ 0 h 165"/>
                <a:gd name="T44" fmla="*/ 186 w 284"/>
                <a:gd name="T45" fmla="*/ 16 h 165"/>
                <a:gd name="T46" fmla="*/ 186 w 284"/>
                <a:gd name="T47" fmla="*/ 25 h 165"/>
                <a:gd name="T48" fmla="*/ 198 w 284"/>
                <a:gd name="T49" fmla="*/ 25 h 165"/>
                <a:gd name="T50" fmla="*/ 208 w 284"/>
                <a:gd name="T51" fmla="*/ 46 h 165"/>
                <a:gd name="T52" fmla="*/ 244 w 284"/>
                <a:gd name="T53" fmla="*/ 46 h 165"/>
                <a:gd name="T54" fmla="*/ 253 w 284"/>
                <a:gd name="T55" fmla="*/ 55 h 165"/>
                <a:gd name="T56" fmla="*/ 284 w 284"/>
                <a:gd name="T57" fmla="*/ 55 h 165"/>
                <a:gd name="T58" fmla="*/ 284 w 284"/>
                <a:gd name="T59" fmla="*/ 64 h 165"/>
                <a:gd name="T60" fmla="*/ 284 w 284"/>
                <a:gd name="T61" fmla="*/ 80 h 165"/>
                <a:gd name="T62" fmla="*/ 284 w 284"/>
                <a:gd name="T63" fmla="*/ 101 h 165"/>
                <a:gd name="T64" fmla="*/ 275 w 284"/>
                <a:gd name="T65" fmla="*/ 89 h 165"/>
                <a:gd name="T66" fmla="*/ 262 w 284"/>
                <a:gd name="T67" fmla="*/ 101 h 165"/>
                <a:gd name="T68" fmla="*/ 262 w 284"/>
                <a:gd name="T69" fmla="*/ 110 h 165"/>
                <a:gd name="T70" fmla="*/ 253 w 284"/>
                <a:gd name="T71" fmla="*/ 110 h 165"/>
                <a:gd name="T72" fmla="*/ 208 w 284"/>
                <a:gd name="T73" fmla="*/ 131 h 165"/>
                <a:gd name="T74" fmla="*/ 229 w 284"/>
                <a:gd name="T75" fmla="*/ 140 h 165"/>
                <a:gd name="T76" fmla="*/ 244 w 284"/>
                <a:gd name="T77" fmla="*/ 140 h 165"/>
                <a:gd name="T78" fmla="*/ 244 w 284"/>
                <a:gd name="T79" fmla="*/ 156 h 165"/>
                <a:gd name="T80" fmla="*/ 229 w 284"/>
                <a:gd name="T81" fmla="*/ 156 h 165"/>
                <a:gd name="T82" fmla="*/ 198 w 284"/>
                <a:gd name="T83" fmla="*/ 165 h 165"/>
                <a:gd name="T84" fmla="*/ 198 w 284"/>
                <a:gd name="T85" fmla="*/ 156 h 165"/>
                <a:gd name="T86" fmla="*/ 177 w 284"/>
                <a:gd name="T87" fmla="*/ 140 h 165"/>
                <a:gd name="T88" fmla="*/ 198 w 284"/>
                <a:gd name="T89" fmla="*/ 131 h 165"/>
                <a:gd name="T90" fmla="*/ 168 w 284"/>
                <a:gd name="T91" fmla="*/ 122 h 165"/>
                <a:gd name="T92" fmla="*/ 144 w 284"/>
                <a:gd name="T93" fmla="*/ 122 h 165"/>
                <a:gd name="T94" fmla="*/ 131 w 284"/>
                <a:gd name="T95" fmla="*/ 131 h 165"/>
                <a:gd name="T96" fmla="*/ 131 w 284"/>
                <a:gd name="T97" fmla="*/ 140 h 165"/>
                <a:gd name="T98" fmla="*/ 110 w 284"/>
                <a:gd name="T99" fmla="*/ 140 h 1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4"/>
                <a:gd name="T151" fmla="*/ 0 h 165"/>
                <a:gd name="T152" fmla="*/ 284 w 284"/>
                <a:gd name="T153" fmla="*/ 165 h 1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4" h="165">
                  <a:moveTo>
                    <a:pt x="110" y="140"/>
                  </a:moveTo>
                  <a:lnTo>
                    <a:pt x="122" y="122"/>
                  </a:lnTo>
                  <a:lnTo>
                    <a:pt x="131" y="122"/>
                  </a:lnTo>
                  <a:lnTo>
                    <a:pt x="131" y="110"/>
                  </a:lnTo>
                  <a:lnTo>
                    <a:pt x="122" y="101"/>
                  </a:lnTo>
                  <a:lnTo>
                    <a:pt x="110" y="89"/>
                  </a:lnTo>
                  <a:lnTo>
                    <a:pt x="89" y="80"/>
                  </a:lnTo>
                  <a:lnTo>
                    <a:pt x="77" y="89"/>
                  </a:lnTo>
                  <a:lnTo>
                    <a:pt x="46" y="101"/>
                  </a:lnTo>
                  <a:lnTo>
                    <a:pt x="13" y="89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34" y="46"/>
                  </a:lnTo>
                  <a:lnTo>
                    <a:pt x="22" y="25"/>
                  </a:lnTo>
                  <a:lnTo>
                    <a:pt x="55" y="16"/>
                  </a:lnTo>
                  <a:lnTo>
                    <a:pt x="89" y="25"/>
                  </a:lnTo>
                  <a:lnTo>
                    <a:pt x="110" y="25"/>
                  </a:lnTo>
                  <a:lnTo>
                    <a:pt x="131" y="25"/>
                  </a:lnTo>
                  <a:lnTo>
                    <a:pt x="131" y="16"/>
                  </a:lnTo>
                  <a:lnTo>
                    <a:pt x="144" y="16"/>
                  </a:lnTo>
                  <a:lnTo>
                    <a:pt x="177" y="0"/>
                  </a:lnTo>
                  <a:lnTo>
                    <a:pt x="186" y="16"/>
                  </a:lnTo>
                  <a:lnTo>
                    <a:pt x="186" y="25"/>
                  </a:lnTo>
                  <a:lnTo>
                    <a:pt x="198" y="25"/>
                  </a:lnTo>
                  <a:lnTo>
                    <a:pt x="208" y="46"/>
                  </a:lnTo>
                  <a:lnTo>
                    <a:pt x="244" y="46"/>
                  </a:lnTo>
                  <a:lnTo>
                    <a:pt x="253" y="55"/>
                  </a:lnTo>
                  <a:lnTo>
                    <a:pt x="284" y="55"/>
                  </a:lnTo>
                  <a:lnTo>
                    <a:pt x="284" y="64"/>
                  </a:lnTo>
                  <a:lnTo>
                    <a:pt x="284" y="80"/>
                  </a:lnTo>
                  <a:lnTo>
                    <a:pt x="284" y="101"/>
                  </a:lnTo>
                  <a:lnTo>
                    <a:pt x="275" y="89"/>
                  </a:lnTo>
                  <a:lnTo>
                    <a:pt x="262" y="101"/>
                  </a:lnTo>
                  <a:lnTo>
                    <a:pt x="262" y="110"/>
                  </a:lnTo>
                  <a:lnTo>
                    <a:pt x="253" y="110"/>
                  </a:lnTo>
                  <a:lnTo>
                    <a:pt x="208" y="131"/>
                  </a:lnTo>
                  <a:lnTo>
                    <a:pt x="229" y="140"/>
                  </a:lnTo>
                  <a:lnTo>
                    <a:pt x="244" y="140"/>
                  </a:lnTo>
                  <a:lnTo>
                    <a:pt x="244" y="156"/>
                  </a:lnTo>
                  <a:lnTo>
                    <a:pt x="229" y="156"/>
                  </a:lnTo>
                  <a:lnTo>
                    <a:pt x="198" y="165"/>
                  </a:lnTo>
                  <a:lnTo>
                    <a:pt x="198" y="156"/>
                  </a:lnTo>
                  <a:lnTo>
                    <a:pt x="177" y="140"/>
                  </a:lnTo>
                  <a:lnTo>
                    <a:pt x="198" y="131"/>
                  </a:lnTo>
                  <a:lnTo>
                    <a:pt x="168" y="122"/>
                  </a:lnTo>
                  <a:lnTo>
                    <a:pt x="144" y="122"/>
                  </a:lnTo>
                  <a:lnTo>
                    <a:pt x="131" y="131"/>
                  </a:lnTo>
                  <a:lnTo>
                    <a:pt x="131" y="140"/>
                  </a:lnTo>
                  <a:lnTo>
                    <a:pt x="110" y="14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8" name="Freeform 1605"/>
            <p:cNvSpPr>
              <a:spLocks/>
            </p:cNvSpPr>
            <p:nvPr/>
          </p:nvSpPr>
          <p:spPr bwMode="auto">
            <a:xfrm>
              <a:off x="12453957" y="2187688"/>
              <a:ext cx="200086" cy="144391"/>
            </a:xfrm>
            <a:custGeom>
              <a:avLst/>
              <a:gdLst>
                <a:gd name="T0" fmla="*/ 9 w 140"/>
                <a:gd name="T1" fmla="*/ 67 h 101"/>
                <a:gd name="T2" fmla="*/ 0 w 140"/>
                <a:gd name="T3" fmla="*/ 46 h 101"/>
                <a:gd name="T4" fmla="*/ 42 w 140"/>
                <a:gd name="T5" fmla="*/ 46 h 101"/>
                <a:gd name="T6" fmla="*/ 33 w 140"/>
                <a:gd name="T7" fmla="*/ 37 h 101"/>
                <a:gd name="T8" fmla="*/ 54 w 140"/>
                <a:gd name="T9" fmla="*/ 25 h 101"/>
                <a:gd name="T10" fmla="*/ 54 w 140"/>
                <a:gd name="T11" fmla="*/ 16 h 101"/>
                <a:gd name="T12" fmla="*/ 76 w 140"/>
                <a:gd name="T13" fmla="*/ 0 h 101"/>
                <a:gd name="T14" fmla="*/ 109 w 140"/>
                <a:gd name="T15" fmla="*/ 16 h 101"/>
                <a:gd name="T16" fmla="*/ 118 w 140"/>
                <a:gd name="T17" fmla="*/ 37 h 101"/>
                <a:gd name="T18" fmla="*/ 131 w 140"/>
                <a:gd name="T19" fmla="*/ 55 h 101"/>
                <a:gd name="T20" fmla="*/ 140 w 140"/>
                <a:gd name="T21" fmla="*/ 55 h 101"/>
                <a:gd name="T22" fmla="*/ 140 w 140"/>
                <a:gd name="T23" fmla="*/ 67 h 101"/>
                <a:gd name="T24" fmla="*/ 118 w 140"/>
                <a:gd name="T25" fmla="*/ 67 h 101"/>
                <a:gd name="T26" fmla="*/ 131 w 140"/>
                <a:gd name="T27" fmla="*/ 92 h 101"/>
                <a:gd name="T28" fmla="*/ 118 w 140"/>
                <a:gd name="T29" fmla="*/ 92 h 101"/>
                <a:gd name="T30" fmla="*/ 118 w 140"/>
                <a:gd name="T31" fmla="*/ 101 h 101"/>
                <a:gd name="T32" fmla="*/ 97 w 140"/>
                <a:gd name="T33" fmla="*/ 101 h 101"/>
                <a:gd name="T34" fmla="*/ 76 w 140"/>
                <a:gd name="T35" fmla="*/ 101 h 101"/>
                <a:gd name="T36" fmla="*/ 42 w 140"/>
                <a:gd name="T37" fmla="*/ 92 h 101"/>
                <a:gd name="T38" fmla="*/ 9 w 140"/>
                <a:gd name="T39" fmla="*/ 101 h 101"/>
                <a:gd name="T40" fmla="*/ 0 w 140"/>
                <a:gd name="T41" fmla="*/ 92 h 101"/>
                <a:gd name="T42" fmla="*/ 9 w 140"/>
                <a:gd name="T43" fmla="*/ 67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"/>
                <a:gd name="T67" fmla="*/ 0 h 101"/>
                <a:gd name="T68" fmla="*/ 140 w 140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" h="101">
                  <a:moveTo>
                    <a:pt x="9" y="67"/>
                  </a:moveTo>
                  <a:lnTo>
                    <a:pt x="0" y="46"/>
                  </a:lnTo>
                  <a:lnTo>
                    <a:pt x="42" y="46"/>
                  </a:lnTo>
                  <a:lnTo>
                    <a:pt x="33" y="37"/>
                  </a:lnTo>
                  <a:lnTo>
                    <a:pt x="54" y="25"/>
                  </a:lnTo>
                  <a:lnTo>
                    <a:pt x="54" y="16"/>
                  </a:lnTo>
                  <a:lnTo>
                    <a:pt x="76" y="0"/>
                  </a:lnTo>
                  <a:lnTo>
                    <a:pt x="109" y="16"/>
                  </a:lnTo>
                  <a:lnTo>
                    <a:pt x="118" y="37"/>
                  </a:lnTo>
                  <a:lnTo>
                    <a:pt x="131" y="55"/>
                  </a:lnTo>
                  <a:lnTo>
                    <a:pt x="140" y="55"/>
                  </a:lnTo>
                  <a:lnTo>
                    <a:pt x="140" y="67"/>
                  </a:lnTo>
                  <a:lnTo>
                    <a:pt x="118" y="67"/>
                  </a:lnTo>
                  <a:lnTo>
                    <a:pt x="131" y="92"/>
                  </a:lnTo>
                  <a:lnTo>
                    <a:pt x="118" y="92"/>
                  </a:lnTo>
                  <a:lnTo>
                    <a:pt x="118" y="101"/>
                  </a:lnTo>
                  <a:lnTo>
                    <a:pt x="97" y="101"/>
                  </a:lnTo>
                  <a:lnTo>
                    <a:pt x="76" y="101"/>
                  </a:lnTo>
                  <a:lnTo>
                    <a:pt x="42" y="92"/>
                  </a:lnTo>
                  <a:lnTo>
                    <a:pt x="9" y="101"/>
                  </a:lnTo>
                  <a:lnTo>
                    <a:pt x="0" y="92"/>
                  </a:lnTo>
                  <a:lnTo>
                    <a:pt x="9" y="6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9" name="Freeform 1606"/>
            <p:cNvSpPr>
              <a:spLocks/>
            </p:cNvSpPr>
            <p:nvPr/>
          </p:nvSpPr>
          <p:spPr bwMode="auto">
            <a:xfrm>
              <a:off x="12453957" y="2096193"/>
              <a:ext cx="91468" cy="61474"/>
            </a:xfrm>
            <a:custGeom>
              <a:avLst/>
              <a:gdLst>
                <a:gd name="T0" fmla="*/ 9 w 64"/>
                <a:gd name="T1" fmla="*/ 34 h 43"/>
                <a:gd name="T2" fmla="*/ 21 w 64"/>
                <a:gd name="T3" fmla="*/ 34 h 43"/>
                <a:gd name="T4" fmla="*/ 54 w 64"/>
                <a:gd name="T5" fmla="*/ 43 h 43"/>
                <a:gd name="T6" fmla="*/ 54 w 64"/>
                <a:gd name="T7" fmla="*/ 34 h 43"/>
                <a:gd name="T8" fmla="*/ 42 w 64"/>
                <a:gd name="T9" fmla="*/ 25 h 43"/>
                <a:gd name="T10" fmla="*/ 54 w 64"/>
                <a:gd name="T11" fmla="*/ 13 h 43"/>
                <a:gd name="T12" fmla="*/ 64 w 64"/>
                <a:gd name="T13" fmla="*/ 13 h 43"/>
                <a:gd name="T14" fmla="*/ 33 w 64"/>
                <a:gd name="T15" fmla="*/ 0 h 43"/>
                <a:gd name="T16" fmla="*/ 0 w 64"/>
                <a:gd name="T17" fmla="*/ 13 h 43"/>
                <a:gd name="T18" fmla="*/ 0 w 64"/>
                <a:gd name="T19" fmla="*/ 34 h 43"/>
                <a:gd name="T20" fmla="*/ 9 w 64"/>
                <a:gd name="T21" fmla="*/ 34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43"/>
                <a:gd name="T35" fmla="*/ 64 w 64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43">
                  <a:moveTo>
                    <a:pt x="9" y="34"/>
                  </a:moveTo>
                  <a:lnTo>
                    <a:pt x="21" y="34"/>
                  </a:lnTo>
                  <a:lnTo>
                    <a:pt x="54" y="43"/>
                  </a:lnTo>
                  <a:lnTo>
                    <a:pt x="54" y="34"/>
                  </a:lnTo>
                  <a:lnTo>
                    <a:pt x="42" y="25"/>
                  </a:lnTo>
                  <a:lnTo>
                    <a:pt x="54" y="13"/>
                  </a:lnTo>
                  <a:lnTo>
                    <a:pt x="64" y="13"/>
                  </a:lnTo>
                  <a:lnTo>
                    <a:pt x="33" y="0"/>
                  </a:lnTo>
                  <a:lnTo>
                    <a:pt x="0" y="13"/>
                  </a:lnTo>
                  <a:lnTo>
                    <a:pt x="0" y="34"/>
                  </a:lnTo>
                  <a:lnTo>
                    <a:pt x="9" y="3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0" name="Freeform 1607"/>
            <p:cNvSpPr>
              <a:spLocks/>
            </p:cNvSpPr>
            <p:nvPr/>
          </p:nvSpPr>
          <p:spPr bwMode="auto">
            <a:xfrm>
              <a:off x="12405365" y="2144800"/>
              <a:ext cx="157210" cy="65763"/>
            </a:xfrm>
            <a:custGeom>
              <a:avLst/>
              <a:gdLst>
                <a:gd name="T0" fmla="*/ 0 w 110"/>
                <a:gd name="T1" fmla="*/ 46 h 46"/>
                <a:gd name="T2" fmla="*/ 12 w 110"/>
                <a:gd name="T3" fmla="*/ 30 h 46"/>
                <a:gd name="T4" fmla="*/ 55 w 110"/>
                <a:gd name="T5" fmla="*/ 30 h 46"/>
                <a:gd name="T6" fmla="*/ 88 w 110"/>
                <a:gd name="T7" fmla="*/ 46 h 46"/>
                <a:gd name="T8" fmla="*/ 110 w 110"/>
                <a:gd name="T9" fmla="*/ 30 h 46"/>
                <a:gd name="T10" fmla="*/ 88 w 110"/>
                <a:gd name="T11" fmla="*/ 9 h 46"/>
                <a:gd name="T12" fmla="*/ 55 w 110"/>
                <a:gd name="T13" fmla="*/ 0 h 46"/>
                <a:gd name="T14" fmla="*/ 43 w 110"/>
                <a:gd name="T15" fmla="*/ 0 h 46"/>
                <a:gd name="T16" fmla="*/ 43 w 110"/>
                <a:gd name="T17" fmla="*/ 21 h 46"/>
                <a:gd name="T18" fmla="*/ 34 w 110"/>
                <a:gd name="T19" fmla="*/ 21 h 46"/>
                <a:gd name="T20" fmla="*/ 12 w 110"/>
                <a:gd name="T21" fmla="*/ 9 h 46"/>
                <a:gd name="T22" fmla="*/ 0 w 110"/>
                <a:gd name="T23" fmla="*/ 9 h 46"/>
                <a:gd name="T24" fmla="*/ 0 w 110"/>
                <a:gd name="T25" fmla="*/ 21 h 46"/>
                <a:gd name="T26" fmla="*/ 0 w 110"/>
                <a:gd name="T27" fmla="*/ 46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0"/>
                <a:gd name="T43" fmla="*/ 0 h 46"/>
                <a:gd name="T44" fmla="*/ 110 w 110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0" h="46">
                  <a:moveTo>
                    <a:pt x="0" y="46"/>
                  </a:moveTo>
                  <a:lnTo>
                    <a:pt x="12" y="30"/>
                  </a:lnTo>
                  <a:lnTo>
                    <a:pt x="55" y="30"/>
                  </a:lnTo>
                  <a:lnTo>
                    <a:pt x="88" y="46"/>
                  </a:lnTo>
                  <a:lnTo>
                    <a:pt x="110" y="30"/>
                  </a:lnTo>
                  <a:lnTo>
                    <a:pt x="88" y="9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43" y="21"/>
                  </a:lnTo>
                  <a:lnTo>
                    <a:pt x="34" y="21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1" name="Freeform 1608"/>
            <p:cNvSpPr>
              <a:spLocks/>
            </p:cNvSpPr>
            <p:nvPr/>
          </p:nvSpPr>
          <p:spPr bwMode="auto">
            <a:xfrm>
              <a:off x="12392502" y="2187688"/>
              <a:ext cx="140060" cy="65763"/>
            </a:xfrm>
            <a:custGeom>
              <a:avLst/>
              <a:gdLst>
                <a:gd name="T0" fmla="*/ 43 w 97"/>
                <a:gd name="T1" fmla="*/ 46 h 46"/>
                <a:gd name="T2" fmla="*/ 89 w 97"/>
                <a:gd name="T3" fmla="*/ 46 h 46"/>
                <a:gd name="T4" fmla="*/ 80 w 97"/>
                <a:gd name="T5" fmla="*/ 37 h 46"/>
                <a:gd name="T6" fmla="*/ 101 w 97"/>
                <a:gd name="T7" fmla="*/ 25 h 46"/>
                <a:gd name="T8" fmla="*/ 101 w 97"/>
                <a:gd name="T9" fmla="*/ 16 h 46"/>
                <a:gd name="T10" fmla="*/ 68 w 97"/>
                <a:gd name="T11" fmla="*/ 0 h 46"/>
                <a:gd name="T12" fmla="*/ 21 w 97"/>
                <a:gd name="T13" fmla="*/ 0 h 46"/>
                <a:gd name="T14" fmla="*/ 9 w 97"/>
                <a:gd name="T15" fmla="*/ 16 h 46"/>
                <a:gd name="T16" fmla="*/ 0 w 97"/>
                <a:gd name="T17" fmla="*/ 25 h 46"/>
                <a:gd name="T18" fmla="*/ 30 w 97"/>
                <a:gd name="T19" fmla="*/ 25 h 46"/>
                <a:gd name="T20" fmla="*/ 30 w 97"/>
                <a:gd name="T21" fmla="*/ 46 h 46"/>
                <a:gd name="T22" fmla="*/ 43 w 97"/>
                <a:gd name="T23" fmla="*/ 46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"/>
                <a:gd name="T37" fmla="*/ 0 h 46"/>
                <a:gd name="T38" fmla="*/ 97 w 97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" h="46">
                  <a:moveTo>
                    <a:pt x="43" y="46"/>
                  </a:moveTo>
                  <a:lnTo>
                    <a:pt x="85" y="46"/>
                  </a:lnTo>
                  <a:lnTo>
                    <a:pt x="76" y="37"/>
                  </a:lnTo>
                  <a:lnTo>
                    <a:pt x="97" y="25"/>
                  </a:lnTo>
                  <a:lnTo>
                    <a:pt x="97" y="16"/>
                  </a:lnTo>
                  <a:lnTo>
                    <a:pt x="64" y="0"/>
                  </a:lnTo>
                  <a:lnTo>
                    <a:pt x="21" y="0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30" y="25"/>
                  </a:lnTo>
                  <a:lnTo>
                    <a:pt x="30" y="46"/>
                  </a:lnTo>
                  <a:lnTo>
                    <a:pt x="43" y="4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2" name="Freeform 1609"/>
            <p:cNvSpPr>
              <a:spLocks/>
            </p:cNvSpPr>
            <p:nvPr/>
          </p:nvSpPr>
          <p:spPr bwMode="auto">
            <a:xfrm>
              <a:off x="12371065" y="2223428"/>
              <a:ext cx="64314" cy="30022"/>
            </a:xfrm>
            <a:custGeom>
              <a:avLst/>
              <a:gdLst>
                <a:gd name="T0" fmla="*/ 0 w 45"/>
                <a:gd name="T1" fmla="*/ 12 h 21"/>
                <a:gd name="T2" fmla="*/ 15 w 45"/>
                <a:gd name="T3" fmla="*/ 0 h 21"/>
                <a:gd name="T4" fmla="*/ 45 w 45"/>
                <a:gd name="T5" fmla="*/ 0 h 21"/>
                <a:gd name="T6" fmla="*/ 45 w 45"/>
                <a:gd name="T7" fmla="*/ 21 h 21"/>
                <a:gd name="T8" fmla="*/ 0 w 45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1"/>
                <a:gd name="T17" fmla="*/ 45 w 4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1">
                  <a:moveTo>
                    <a:pt x="0" y="12"/>
                  </a:moveTo>
                  <a:lnTo>
                    <a:pt x="15" y="0"/>
                  </a:lnTo>
                  <a:lnTo>
                    <a:pt x="45" y="0"/>
                  </a:lnTo>
                  <a:lnTo>
                    <a:pt x="45" y="21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3" name="Freeform 1610"/>
            <p:cNvSpPr>
              <a:spLocks/>
            </p:cNvSpPr>
            <p:nvPr/>
          </p:nvSpPr>
          <p:spPr bwMode="auto">
            <a:xfrm>
              <a:off x="12545426" y="2410708"/>
              <a:ext cx="77176" cy="85777"/>
            </a:xfrm>
            <a:custGeom>
              <a:avLst/>
              <a:gdLst>
                <a:gd name="T0" fmla="*/ 33 w 54"/>
                <a:gd name="T1" fmla="*/ 60 h 60"/>
                <a:gd name="T2" fmla="*/ 45 w 54"/>
                <a:gd name="T3" fmla="*/ 42 h 60"/>
                <a:gd name="T4" fmla="*/ 54 w 54"/>
                <a:gd name="T5" fmla="*/ 42 h 60"/>
                <a:gd name="T6" fmla="*/ 54 w 54"/>
                <a:gd name="T7" fmla="*/ 30 h 60"/>
                <a:gd name="T8" fmla="*/ 45 w 54"/>
                <a:gd name="T9" fmla="*/ 21 h 60"/>
                <a:gd name="T10" fmla="*/ 33 w 54"/>
                <a:gd name="T11" fmla="*/ 9 h 60"/>
                <a:gd name="T12" fmla="*/ 12 w 54"/>
                <a:gd name="T13" fmla="*/ 0 h 60"/>
                <a:gd name="T14" fmla="*/ 0 w 54"/>
                <a:gd name="T15" fmla="*/ 9 h 60"/>
                <a:gd name="T16" fmla="*/ 24 w 54"/>
                <a:gd name="T17" fmla="*/ 30 h 60"/>
                <a:gd name="T18" fmla="*/ 33 w 54"/>
                <a:gd name="T19" fmla="*/ 6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60"/>
                <a:gd name="T32" fmla="*/ 54 w 54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60">
                  <a:moveTo>
                    <a:pt x="33" y="60"/>
                  </a:moveTo>
                  <a:lnTo>
                    <a:pt x="45" y="42"/>
                  </a:lnTo>
                  <a:lnTo>
                    <a:pt x="54" y="42"/>
                  </a:lnTo>
                  <a:lnTo>
                    <a:pt x="54" y="30"/>
                  </a:lnTo>
                  <a:lnTo>
                    <a:pt x="45" y="21"/>
                  </a:lnTo>
                  <a:lnTo>
                    <a:pt x="33" y="9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4" y="30"/>
                  </a:lnTo>
                  <a:lnTo>
                    <a:pt x="33" y="6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4" name="Freeform 1611"/>
            <p:cNvSpPr>
              <a:spLocks/>
            </p:cNvSpPr>
            <p:nvPr/>
          </p:nvSpPr>
          <p:spPr bwMode="auto">
            <a:xfrm>
              <a:off x="12875566" y="2562246"/>
              <a:ext cx="152922" cy="65763"/>
            </a:xfrm>
            <a:custGeom>
              <a:avLst/>
              <a:gdLst>
                <a:gd name="T0" fmla="*/ 88 w 107"/>
                <a:gd name="T1" fmla="*/ 46 h 46"/>
                <a:gd name="T2" fmla="*/ 52 w 107"/>
                <a:gd name="T3" fmla="*/ 46 h 46"/>
                <a:gd name="T4" fmla="*/ 52 w 107"/>
                <a:gd name="T5" fmla="*/ 34 h 46"/>
                <a:gd name="T6" fmla="*/ 31 w 107"/>
                <a:gd name="T7" fmla="*/ 34 h 46"/>
                <a:gd name="T8" fmla="*/ 31 w 107"/>
                <a:gd name="T9" fmla="*/ 21 h 46"/>
                <a:gd name="T10" fmla="*/ 12 w 107"/>
                <a:gd name="T11" fmla="*/ 9 h 46"/>
                <a:gd name="T12" fmla="*/ 0 w 107"/>
                <a:gd name="T13" fmla="*/ 0 h 46"/>
                <a:gd name="T14" fmla="*/ 43 w 107"/>
                <a:gd name="T15" fmla="*/ 0 h 46"/>
                <a:gd name="T16" fmla="*/ 67 w 107"/>
                <a:gd name="T17" fmla="*/ 9 h 46"/>
                <a:gd name="T18" fmla="*/ 88 w 107"/>
                <a:gd name="T19" fmla="*/ 9 h 46"/>
                <a:gd name="T20" fmla="*/ 107 w 107"/>
                <a:gd name="T21" fmla="*/ 34 h 46"/>
                <a:gd name="T22" fmla="*/ 88 w 107"/>
                <a:gd name="T23" fmla="*/ 34 h 46"/>
                <a:gd name="T24" fmla="*/ 88 w 107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6"/>
                <a:gd name="T41" fmla="*/ 107 w 10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6">
                  <a:moveTo>
                    <a:pt x="88" y="46"/>
                  </a:moveTo>
                  <a:lnTo>
                    <a:pt x="52" y="46"/>
                  </a:lnTo>
                  <a:lnTo>
                    <a:pt x="52" y="34"/>
                  </a:lnTo>
                  <a:lnTo>
                    <a:pt x="31" y="34"/>
                  </a:lnTo>
                  <a:lnTo>
                    <a:pt x="31" y="21"/>
                  </a:lnTo>
                  <a:lnTo>
                    <a:pt x="12" y="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67" y="9"/>
                  </a:lnTo>
                  <a:lnTo>
                    <a:pt x="88" y="9"/>
                  </a:lnTo>
                  <a:lnTo>
                    <a:pt x="107" y="34"/>
                  </a:lnTo>
                  <a:lnTo>
                    <a:pt x="88" y="34"/>
                  </a:lnTo>
                  <a:lnTo>
                    <a:pt x="88" y="4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5" name="Freeform 1612"/>
            <p:cNvSpPr>
              <a:spLocks/>
            </p:cNvSpPr>
            <p:nvPr/>
          </p:nvSpPr>
          <p:spPr bwMode="auto">
            <a:xfrm>
              <a:off x="12949883" y="2628009"/>
              <a:ext cx="95755" cy="55756"/>
            </a:xfrm>
            <a:custGeom>
              <a:avLst/>
              <a:gdLst>
                <a:gd name="T0" fmla="*/ 36 w 67"/>
                <a:gd name="T1" fmla="*/ 21 h 39"/>
                <a:gd name="T2" fmla="*/ 46 w 67"/>
                <a:gd name="T3" fmla="*/ 30 h 39"/>
                <a:gd name="T4" fmla="*/ 55 w 67"/>
                <a:gd name="T5" fmla="*/ 39 h 39"/>
                <a:gd name="T6" fmla="*/ 67 w 67"/>
                <a:gd name="T7" fmla="*/ 39 h 39"/>
                <a:gd name="T8" fmla="*/ 55 w 67"/>
                <a:gd name="T9" fmla="*/ 21 h 39"/>
                <a:gd name="T10" fmla="*/ 46 w 67"/>
                <a:gd name="T11" fmla="*/ 21 h 39"/>
                <a:gd name="T12" fmla="*/ 46 w 67"/>
                <a:gd name="T13" fmla="*/ 9 h 39"/>
                <a:gd name="T14" fmla="*/ 36 w 67"/>
                <a:gd name="T15" fmla="*/ 0 h 39"/>
                <a:gd name="T16" fmla="*/ 0 w 67"/>
                <a:gd name="T17" fmla="*/ 0 h 39"/>
                <a:gd name="T18" fmla="*/ 15 w 67"/>
                <a:gd name="T19" fmla="*/ 21 h 39"/>
                <a:gd name="T20" fmla="*/ 36 w 67"/>
                <a:gd name="T21" fmla="*/ 21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9"/>
                <a:gd name="T35" fmla="*/ 67 w 6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9">
                  <a:moveTo>
                    <a:pt x="36" y="21"/>
                  </a:moveTo>
                  <a:lnTo>
                    <a:pt x="46" y="30"/>
                  </a:lnTo>
                  <a:lnTo>
                    <a:pt x="55" y="39"/>
                  </a:lnTo>
                  <a:lnTo>
                    <a:pt x="67" y="39"/>
                  </a:lnTo>
                  <a:lnTo>
                    <a:pt x="55" y="21"/>
                  </a:lnTo>
                  <a:lnTo>
                    <a:pt x="46" y="21"/>
                  </a:lnTo>
                  <a:lnTo>
                    <a:pt x="46" y="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6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6" name="Freeform 1613"/>
            <p:cNvSpPr>
              <a:spLocks/>
            </p:cNvSpPr>
            <p:nvPr/>
          </p:nvSpPr>
          <p:spPr bwMode="auto">
            <a:xfrm>
              <a:off x="13001334" y="2610854"/>
              <a:ext cx="122909" cy="91495"/>
            </a:xfrm>
            <a:custGeom>
              <a:avLst/>
              <a:gdLst>
                <a:gd name="T0" fmla="*/ 55 w 86"/>
                <a:gd name="T1" fmla="*/ 0 h 64"/>
                <a:gd name="T2" fmla="*/ 40 w 86"/>
                <a:gd name="T3" fmla="*/ 12 h 64"/>
                <a:gd name="T4" fmla="*/ 31 w 86"/>
                <a:gd name="T5" fmla="*/ 12 h 64"/>
                <a:gd name="T6" fmla="*/ 19 w 86"/>
                <a:gd name="T7" fmla="*/ 0 h 64"/>
                <a:gd name="T8" fmla="*/ 0 w 86"/>
                <a:gd name="T9" fmla="*/ 0 h 64"/>
                <a:gd name="T10" fmla="*/ 0 w 86"/>
                <a:gd name="T11" fmla="*/ 12 h 64"/>
                <a:gd name="T12" fmla="*/ 10 w 86"/>
                <a:gd name="T13" fmla="*/ 21 h 64"/>
                <a:gd name="T14" fmla="*/ 10 w 86"/>
                <a:gd name="T15" fmla="*/ 33 h 64"/>
                <a:gd name="T16" fmla="*/ 19 w 86"/>
                <a:gd name="T17" fmla="*/ 33 h 64"/>
                <a:gd name="T18" fmla="*/ 31 w 86"/>
                <a:gd name="T19" fmla="*/ 51 h 64"/>
                <a:gd name="T20" fmla="*/ 55 w 86"/>
                <a:gd name="T21" fmla="*/ 42 h 64"/>
                <a:gd name="T22" fmla="*/ 55 w 86"/>
                <a:gd name="T23" fmla="*/ 51 h 64"/>
                <a:gd name="T24" fmla="*/ 76 w 86"/>
                <a:gd name="T25" fmla="*/ 64 h 64"/>
                <a:gd name="T26" fmla="*/ 64 w 86"/>
                <a:gd name="T27" fmla="*/ 51 h 64"/>
                <a:gd name="T28" fmla="*/ 76 w 86"/>
                <a:gd name="T29" fmla="*/ 51 h 64"/>
                <a:gd name="T30" fmla="*/ 76 w 86"/>
                <a:gd name="T31" fmla="*/ 33 h 64"/>
                <a:gd name="T32" fmla="*/ 86 w 86"/>
                <a:gd name="T33" fmla="*/ 21 h 64"/>
                <a:gd name="T34" fmla="*/ 64 w 86"/>
                <a:gd name="T35" fmla="*/ 12 h 64"/>
                <a:gd name="T36" fmla="*/ 55 w 86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64"/>
                <a:gd name="T59" fmla="*/ 86 w 86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64">
                  <a:moveTo>
                    <a:pt x="55" y="0"/>
                  </a:moveTo>
                  <a:lnTo>
                    <a:pt x="40" y="12"/>
                  </a:lnTo>
                  <a:lnTo>
                    <a:pt x="31" y="1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21"/>
                  </a:lnTo>
                  <a:lnTo>
                    <a:pt x="10" y="33"/>
                  </a:lnTo>
                  <a:lnTo>
                    <a:pt x="19" y="33"/>
                  </a:lnTo>
                  <a:lnTo>
                    <a:pt x="31" y="51"/>
                  </a:lnTo>
                  <a:lnTo>
                    <a:pt x="55" y="42"/>
                  </a:lnTo>
                  <a:lnTo>
                    <a:pt x="55" y="51"/>
                  </a:lnTo>
                  <a:lnTo>
                    <a:pt x="76" y="64"/>
                  </a:lnTo>
                  <a:lnTo>
                    <a:pt x="64" y="51"/>
                  </a:lnTo>
                  <a:lnTo>
                    <a:pt x="76" y="51"/>
                  </a:lnTo>
                  <a:lnTo>
                    <a:pt x="76" y="33"/>
                  </a:lnTo>
                  <a:lnTo>
                    <a:pt x="86" y="21"/>
                  </a:lnTo>
                  <a:lnTo>
                    <a:pt x="64" y="1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7" name="Freeform 1615"/>
            <p:cNvSpPr>
              <a:spLocks/>
            </p:cNvSpPr>
            <p:nvPr/>
          </p:nvSpPr>
          <p:spPr bwMode="auto">
            <a:xfrm>
              <a:off x="13232861" y="2496484"/>
              <a:ext cx="438758" cy="253042"/>
            </a:xfrm>
            <a:custGeom>
              <a:avLst/>
              <a:gdLst>
                <a:gd name="T0" fmla="*/ 207 w 307"/>
                <a:gd name="T1" fmla="*/ 168 h 177"/>
                <a:gd name="T2" fmla="*/ 207 w 307"/>
                <a:gd name="T3" fmla="*/ 156 h 177"/>
                <a:gd name="T4" fmla="*/ 186 w 307"/>
                <a:gd name="T5" fmla="*/ 144 h 177"/>
                <a:gd name="T6" fmla="*/ 131 w 307"/>
                <a:gd name="T7" fmla="*/ 113 h 177"/>
                <a:gd name="T8" fmla="*/ 122 w 307"/>
                <a:gd name="T9" fmla="*/ 92 h 177"/>
                <a:gd name="T10" fmla="*/ 88 w 307"/>
                <a:gd name="T11" fmla="*/ 92 h 177"/>
                <a:gd name="T12" fmla="*/ 76 w 307"/>
                <a:gd name="T13" fmla="*/ 67 h 177"/>
                <a:gd name="T14" fmla="*/ 55 w 307"/>
                <a:gd name="T15" fmla="*/ 55 h 177"/>
                <a:gd name="T16" fmla="*/ 45 w 307"/>
                <a:gd name="T17" fmla="*/ 55 h 177"/>
                <a:gd name="T18" fmla="*/ 33 w 307"/>
                <a:gd name="T19" fmla="*/ 80 h 177"/>
                <a:gd name="T20" fmla="*/ 33 w 307"/>
                <a:gd name="T21" fmla="*/ 92 h 177"/>
                <a:gd name="T22" fmla="*/ 24 w 307"/>
                <a:gd name="T23" fmla="*/ 92 h 177"/>
                <a:gd name="T24" fmla="*/ 0 w 307"/>
                <a:gd name="T25" fmla="*/ 16 h 177"/>
                <a:gd name="T26" fmla="*/ 45 w 307"/>
                <a:gd name="T27" fmla="*/ 0 h 177"/>
                <a:gd name="T28" fmla="*/ 109 w 307"/>
                <a:gd name="T29" fmla="*/ 46 h 177"/>
                <a:gd name="T30" fmla="*/ 155 w 307"/>
                <a:gd name="T31" fmla="*/ 37 h 177"/>
                <a:gd name="T32" fmla="*/ 176 w 307"/>
                <a:gd name="T33" fmla="*/ 55 h 177"/>
                <a:gd name="T34" fmla="*/ 186 w 307"/>
                <a:gd name="T35" fmla="*/ 80 h 177"/>
                <a:gd name="T36" fmla="*/ 198 w 307"/>
                <a:gd name="T37" fmla="*/ 80 h 177"/>
                <a:gd name="T38" fmla="*/ 198 w 307"/>
                <a:gd name="T39" fmla="*/ 92 h 177"/>
                <a:gd name="T40" fmla="*/ 231 w 307"/>
                <a:gd name="T41" fmla="*/ 92 h 177"/>
                <a:gd name="T42" fmla="*/ 253 w 307"/>
                <a:gd name="T43" fmla="*/ 80 h 177"/>
                <a:gd name="T44" fmla="*/ 274 w 307"/>
                <a:gd name="T45" fmla="*/ 92 h 177"/>
                <a:gd name="T46" fmla="*/ 274 w 307"/>
                <a:gd name="T47" fmla="*/ 80 h 177"/>
                <a:gd name="T48" fmla="*/ 307 w 307"/>
                <a:gd name="T49" fmla="*/ 101 h 177"/>
                <a:gd name="T50" fmla="*/ 283 w 307"/>
                <a:gd name="T51" fmla="*/ 113 h 177"/>
                <a:gd name="T52" fmla="*/ 262 w 307"/>
                <a:gd name="T53" fmla="*/ 113 h 177"/>
                <a:gd name="T54" fmla="*/ 262 w 307"/>
                <a:gd name="T55" fmla="*/ 92 h 177"/>
                <a:gd name="T56" fmla="*/ 240 w 307"/>
                <a:gd name="T57" fmla="*/ 101 h 177"/>
                <a:gd name="T58" fmla="*/ 240 w 307"/>
                <a:gd name="T59" fmla="*/ 122 h 177"/>
                <a:gd name="T60" fmla="*/ 216 w 307"/>
                <a:gd name="T61" fmla="*/ 122 h 177"/>
                <a:gd name="T62" fmla="*/ 231 w 307"/>
                <a:gd name="T63" fmla="*/ 131 h 177"/>
                <a:gd name="T64" fmla="*/ 240 w 307"/>
                <a:gd name="T65" fmla="*/ 156 h 177"/>
                <a:gd name="T66" fmla="*/ 231 w 307"/>
                <a:gd name="T67" fmla="*/ 177 h 177"/>
                <a:gd name="T68" fmla="*/ 207 w 307"/>
                <a:gd name="T69" fmla="*/ 168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177"/>
                <a:gd name="T107" fmla="*/ 307 w 307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177">
                  <a:moveTo>
                    <a:pt x="207" y="168"/>
                  </a:moveTo>
                  <a:lnTo>
                    <a:pt x="207" y="156"/>
                  </a:lnTo>
                  <a:lnTo>
                    <a:pt x="186" y="144"/>
                  </a:lnTo>
                  <a:lnTo>
                    <a:pt x="131" y="113"/>
                  </a:lnTo>
                  <a:lnTo>
                    <a:pt x="122" y="92"/>
                  </a:lnTo>
                  <a:lnTo>
                    <a:pt x="88" y="92"/>
                  </a:lnTo>
                  <a:lnTo>
                    <a:pt x="76" y="67"/>
                  </a:lnTo>
                  <a:lnTo>
                    <a:pt x="55" y="55"/>
                  </a:lnTo>
                  <a:lnTo>
                    <a:pt x="45" y="55"/>
                  </a:lnTo>
                  <a:lnTo>
                    <a:pt x="33" y="80"/>
                  </a:lnTo>
                  <a:lnTo>
                    <a:pt x="33" y="92"/>
                  </a:lnTo>
                  <a:lnTo>
                    <a:pt x="24" y="92"/>
                  </a:lnTo>
                  <a:lnTo>
                    <a:pt x="0" y="16"/>
                  </a:lnTo>
                  <a:lnTo>
                    <a:pt x="45" y="0"/>
                  </a:lnTo>
                  <a:lnTo>
                    <a:pt x="109" y="46"/>
                  </a:lnTo>
                  <a:lnTo>
                    <a:pt x="155" y="37"/>
                  </a:lnTo>
                  <a:lnTo>
                    <a:pt x="176" y="55"/>
                  </a:lnTo>
                  <a:lnTo>
                    <a:pt x="186" y="80"/>
                  </a:lnTo>
                  <a:lnTo>
                    <a:pt x="198" y="80"/>
                  </a:lnTo>
                  <a:lnTo>
                    <a:pt x="198" y="92"/>
                  </a:lnTo>
                  <a:lnTo>
                    <a:pt x="231" y="92"/>
                  </a:lnTo>
                  <a:lnTo>
                    <a:pt x="253" y="80"/>
                  </a:lnTo>
                  <a:lnTo>
                    <a:pt x="274" y="92"/>
                  </a:lnTo>
                  <a:lnTo>
                    <a:pt x="274" y="80"/>
                  </a:lnTo>
                  <a:lnTo>
                    <a:pt x="307" y="101"/>
                  </a:lnTo>
                  <a:lnTo>
                    <a:pt x="283" y="113"/>
                  </a:lnTo>
                  <a:lnTo>
                    <a:pt x="262" y="113"/>
                  </a:lnTo>
                  <a:lnTo>
                    <a:pt x="262" y="92"/>
                  </a:lnTo>
                  <a:lnTo>
                    <a:pt x="240" y="101"/>
                  </a:lnTo>
                  <a:lnTo>
                    <a:pt x="240" y="122"/>
                  </a:lnTo>
                  <a:lnTo>
                    <a:pt x="216" y="122"/>
                  </a:lnTo>
                  <a:lnTo>
                    <a:pt x="231" y="131"/>
                  </a:lnTo>
                  <a:lnTo>
                    <a:pt x="240" y="156"/>
                  </a:lnTo>
                  <a:lnTo>
                    <a:pt x="231" y="177"/>
                  </a:lnTo>
                  <a:lnTo>
                    <a:pt x="207" y="16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8" name="Freeform 1616"/>
            <p:cNvSpPr>
              <a:spLocks/>
            </p:cNvSpPr>
            <p:nvPr/>
          </p:nvSpPr>
          <p:spPr bwMode="auto">
            <a:xfrm>
              <a:off x="13541565" y="2628009"/>
              <a:ext cx="191510" cy="121517"/>
            </a:xfrm>
            <a:custGeom>
              <a:avLst/>
              <a:gdLst>
                <a:gd name="T0" fmla="*/ 24 w 134"/>
                <a:gd name="T1" fmla="*/ 85 h 85"/>
                <a:gd name="T2" fmla="*/ 15 w 134"/>
                <a:gd name="T3" fmla="*/ 85 h 85"/>
                <a:gd name="T4" fmla="*/ 24 w 134"/>
                <a:gd name="T5" fmla="*/ 64 h 85"/>
                <a:gd name="T6" fmla="*/ 15 w 134"/>
                <a:gd name="T7" fmla="*/ 39 h 85"/>
                <a:gd name="T8" fmla="*/ 0 w 134"/>
                <a:gd name="T9" fmla="*/ 30 h 85"/>
                <a:gd name="T10" fmla="*/ 24 w 134"/>
                <a:gd name="T11" fmla="*/ 30 h 85"/>
                <a:gd name="T12" fmla="*/ 24 w 134"/>
                <a:gd name="T13" fmla="*/ 21 h 85"/>
                <a:gd name="T14" fmla="*/ 24 w 134"/>
                <a:gd name="T15" fmla="*/ 9 h 85"/>
                <a:gd name="T16" fmla="*/ 46 w 134"/>
                <a:gd name="T17" fmla="*/ 0 h 85"/>
                <a:gd name="T18" fmla="*/ 46 w 134"/>
                <a:gd name="T19" fmla="*/ 21 h 85"/>
                <a:gd name="T20" fmla="*/ 58 w 134"/>
                <a:gd name="T21" fmla="*/ 21 h 85"/>
                <a:gd name="T22" fmla="*/ 46 w 134"/>
                <a:gd name="T23" fmla="*/ 21 h 85"/>
                <a:gd name="T24" fmla="*/ 37 w 134"/>
                <a:gd name="T25" fmla="*/ 21 h 85"/>
                <a:gd name="T26" fmla="*/ 37 w 134"/>
                <a:gd name="T27" fmla="*/ 30 h 85"/>
                <a:gd name="T28" fmla="*/ 67 w 134"/>
                <a:gd name="T29" fmla="*/ 30 h 85"/>
                <a:gd name="T30" fmla="*/ 79 w 134"/>
                <a:gd name="T31" fmla="*/ 39 h 85"/>
                <a:gd name="T32" fmla="*/ 113 w 134"/>
                <a:gd name="T33" fmla="*/ 30 h 85"/>
                <a:gd name="T34" fmla="*/ 113 w 134"/>
                <a:gd name="T35" fmla="*/ 39 h 85"/>
                <a:gd name="T36" fmla="*/ 122 w 134"/>
                <a:gd name="T37" fmla="*/ 52 h 85"/>
                <a:gd name="T38" fmla="*/ 134 w 134"/>
                <a:gd name="T39" fmla="*/ 52 h 85"/>
                <a:gd name="T40" fmla="*/ 134 w 134"/>
                <a:gd name="T41" fmla="*/ 76 h 85"/>
                <a:gd name="T42" fmla="*/ 113 w 134"/>
                <a:gd name="T43" fmla="*/ 76 h 85"/>
                <a:gd name="T44" fmla="*/ 91 w 134"/>
                <a:gd name="T45" fmla="*/ 85 h 85"/>
                <a:gd name="T46" fmla="*/ 79 w 134"/>
                <a:gd name="T47" fmla="*/ 64 h 85"/>
                <a:gd name="T48" fmla="*/ 67 w 134"/>
                <a:gd name="T49" fmla="*/ 52 h 85"/>
                <a:gd name="T50" fmla="*/ 58 w 134"/>
                <a:gd name="T51" fmla="*/ 76 h 85"/>
                <a:gd name="T52" fmla="*/ 46 w 134"/>
                <a:gd name="T53" fmla="*/ 76 h 85"/>
                <a:gd name="T54" fmla="*/ 24 w 134"/>
                <a:gd name="T55" fmla="*/ 85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85"/>
                <a:gd name="T86" fmla="*/ 134 w 134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85">
                  <a:moveTo>
                    <a:pt x="24" y="85"/>
                  </a:moveTo>
                  <a:lnTo>
                    <a:pt x="15" y="85"/>
                  </a:lnTo>
                  <a:lnTo>
                    <a:pt x="24" y="64"/>
                  </a:lnTo>
                  <a:lnTo>
                    <a:pt x="15" y="39"/>
                  </a:lnTo>
                  <a:lnTo>
                    <a:pt x="0" y="30"/>
                  </a:lnTo>
                  <a:lnTo>
                    <a:pt x="24" y="30"/>
                  </a:lnTo>
                  <a:lnTo>
                    <a:pt x="24" y="21"/>
                  </a:lnTo>
                  <a:lnTo>
                    <a:pt x="24" y="9"/>
                  </a:lnTo>
                  <a:lnTo>
                    <a:pt x="46" y="0"/>
                  </a:lnTo>
                  <a:lnTo>
                    <a:pt x="46" y="21"/>
                  </a:lnTo>
                  <a:lnTo>
                    <a:pt x="58" y="21"/>
                  </a:lnTo>
                  <a:lnTo>
                    <a:pt x="46" y="21"/>
                  </a:lnTo>
                  <a:lnTo>
                    <a:pt x="37" y="21"/>
                  </a:lnTo>
                  <a:lnTo>
                    <a:pt x="37" y="30"/>
                  </a:lnTo>
                  <a:lnTo>
                    <a:pt x="67" y="30"/>
                  </a:lnTo>
                  <a:lnTo>
                    <a:pt x="79" y="39"/>
                  </a:lnTo>
                  <a:lnTo>
                    <a:pt x="113" y="30"/>
                  </a:lnTo>
                  <a:lnTo>
                    <a:pt x="113" y="39"/>
                  </a:lnTo>
                  <a:lnTo>
                    <a:pt x="122" y="52"/>
                  </a:lnTo>
                  <a:lnTo>
                    <a:pt x="134" y="52"/>
                  </a:lnTo>
                  <a:lnTo>
                    <a:pt x="134" y="76"/>
                  </a:lnTo>
                  <a:lnTo>
                    <a:pt x="113" y="76"/>
                  </a:lnTo>
                  <a:lnTo>
                    <a:pt x="91" y="85"/>
                  </a:lnTo>
                  <a:lnTo>
                    <a:pt x="79" y="64"/>
                  </a:lnTo>
                  <a:lnTo>
                    <a:pt x="67" y="52"/>
                  </a:lnTo>
                  <a:lnTo>
                    <a:pt x="58" y="76"/>
                  </a:lnTo>
                  <a:lnTo>
                    <a:pt x="46" y="76"/>
                  </a:lnTo>
                  <a:lnTo>
                    <a:pt x="24" y="8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9" name="Freeform 1617"/>
            <p:cNvSpPr>
              <a:spLocks/>
            </p:cNvSpPr>
            <p:nvPr/>
          </p:nvSpPr>
          <p:spPr bwMode="auto">
            <a:xfrm>
              <a:off x="13594445" y="2562246"/>
              <a:ext cx="230098" cy="121517"/>
            </a:xfrm>
            <a:custGeom>
              <a:avLst/>
              <a:gdLst>
                <a:gd name="T0" fmla="*/ 9 w 161"/>
                <a:gd name="T1" fmla="*/ 67 h 85"/>
                <a:gd name="T2" fmla="*/ 30 w 161"/>
                <a:gd name="T3" fmla="*/ 67 h 85"/>
                <a:gd name="T4" fmla="*/ 54 w 161"/>
                <a:gd name="T5" fmla="*/ 55 h 85"/>
                <a:gd name="T6" fmla="*/ 21 w 161"/>
                <a:gd name="T7" fmla="*/ 34 h 85"/>
                <a:gd name="T8" fmla="*/ 21 w 161"/>
                <a:gd name="T9" fmla="*/ 46 h 85"/>
                <a:gd name="T10" fmla="*/ 0 w 161"/>
                <a:gd name="T11" fmla="*/ 34 h 85"/>
                <a:gd name="T12" fmla="*/ 9 w 161"/>
                <a:gd name="T13" fmla="*/ 21 h 85"/>
                <a:gd name="T14" fmla="*/ 9 w 161"/>
                <a:gd name="T15" fmla="*/ 9 h 85"/>
                <a:gd name="T16" fmla="*/ 21 w 161"/>
                <a:gd name="T17" fmla="*/ 9 h 85"/>
                <a:gd name="T18" fmla="*/ 42 w 161"/>
                <a:gd name="T19" fmla="*/ 21 h 85"/>
                <a:gd name="T20" fmla="*/ 54 w 161"/>
                <a:gd name="T21" fmla="*/ 9 h 85"/>
                <a:gd name="T22" fmla="*/ 54 w 161"/>
                <a:gd name="T23" fmla="*/ 0 h 85"/>
                <a:gd name="T24" fmla="*/ 76 w 161"/>
                <a:gd name="T25" fmla="*/ 9 h 85"/>
                <a:gd name="T26" fmla="*/ 140 w 161"/>
                <a:gd name="T27" fmla="*/ 9 h 85"/>
                <a:gd name="T28" fmla="*/ 161 w 161"/>
                <a:gd name="T29" fmla="*/ 21 h 85"/>
                <a:gd name="T30" fmla="*/ 161 w 161"/>
                <a:gd name="T31" fmla="*/ 34 h 85"/>
                <a:gd name="T32" fmla="*/ 140 w 161"/>
                <a:gd name="T33" fmla="*/ 46 h 85"/>
                <a:gd name="T34" fmla="*/ 118 w 161"/>
                <a:gd name="T35" fmla="*/ 46 h 85"/>
                <a:gd name="T36" fmla="*/ 118 w 161"/>
                <a:gd name="T37" fmla="*/ 55 h 85"/>
                <a:gd name="T38" fmla="*/ 85 w 161"/>
                <a:gd name="T39" fmla="*/ 55 h 85"/>
                <a:gd name="T40" fmla="*/ 76 w 161"/>
                <a:gd name="T41" fmla="*/ 67 h 85"/>
                <a:gd name="T42" fmla="*/ 76 w 161"/>
                <a:gd name="T43" fmla="*/ 76 h 85"/>
                <a:gd name="T44" fmla="*/ 42 w 161"/>
                <a:gd name="T45" fmla="*/ 85 h 85"/>
                <a:gd name="T46" fmla="*/ 30 w 161"/>
                <a:gd name="T47" fmla="*/ 76 h 85"/>
                <a:gd name="T48" fmla="*/ 0 w 161"/>
                <a:gd name="T49" fmla="*/ 76 h 85"/>
                <a:gd name="T50" fmla="*/ 0 w 161"/>
                <a:gd name="T51" fmla="*/ 67 h 85"/>
                <a:gd name="T52" fmla="*/ 9 w 161"/>
                <a:gd name="T53" fmla="*/ 67 h 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85"/>
                <a:gd name="T83" fmla="*/ 161 w 161"/>
                <a:gd name="T84" fmla="*/ 85 h 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85">
                  <a:moveTo>
                    <a:pt x="9" y="67"/>
                  </a:moveTo>
                  <a:lnTo>
                    <a:pt x="30" y="67"/>
                  </a:lnTo>
                  <a:lnTo>
                    <a:pt x="54" y="55"/>
                  </a:lnTo>
                  <a:lnTo>
                    <a:pt x="21" y="34"/>
                  </a:lnTo>
                  <a:lnTo>
                    <a:pt x="21" y="46"/>
                  </a:lnTo>
                  <a:lnTo>
                    <a:pt x="0" y="34"/>
                  </a:lnTo>
                  <a:lnTo>
                    <a:pt x="9" y="21"/>
                  </a:lnTo>
                  <a:lnTo>
                    <a:pt x="9" y="9"/>
                  </a:lnTo>
                  <a:lnTo>
                    <a:pt x="21" y="9"/>
                  </a:lnTo>
                  <a:lnTo>
                    <a:pt x="42" y="21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76" y="9"/>
                  </a:lnTo>
                  <a:lnTo>
                    <a:pt x="140" y="9"/>
                  </a:lnTo>
                  <a:lnTo>
                    <a:pt x="161" y="21"/>
                  </a:lnTo>
                  <a:lnTo>
                    <a:pt x="161" y="34"/>
                  </a:lnTo>
                  <a:lnTo>
                    <a:pt x="140" y="46"/>
                  </a:lnTo>
                  <a:lnTo>
                    <a:pt x="118" y="46"/>
                  </a:lnTo>
                  <a:lnTo>
                    <a:pt x="118" y="55"/>
                  </a:lnTo>
                  <a:lnTo>
                    <a:pt x="85" y="55"/>
                  </a:lnTo>
                  <a:lnTo>
                    <a:pt x="76" y="67"/>
                  </a:lnTo>
                  <a:lnTo>
                    <a:pt x="76" y="76"/>
                  </a:lnTo>
                  <a:lnTo>
                    <a:pt x="42" y="85"/>
                  </a:lnTo>
                  <a:lnTo>
                    <a:pt x="30" y="76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9" y="6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0" name="Freeform 1618"/>
            <p:cNvSpPr>
              <a:spLocks/>
            </p:cNvSpPr>
            <p:nvPr/>
          </p:nvSpPr>
          <p:spPr bwMode="auto">
            <a:xfrm>
              <a:off x="13171406" y="2575112"/>
              <a:ext cx="357295" cy="218731"/>
            </a:xfrm>
            <a:custGeom>
              <a:avLst/>
              <a:gdLst>
                <a:gd name="T0" fmla="*/ 67 w 250"/>
                <a:gd name="T1" fmla="*/ 37 h 153"/>
                <a:gd name="T2" fmla="*/ 52 w 250"/>
                <a:gd name="T3" fmla="*/ 37 h 153"/>
                <a:gd name="T4" fmla="*/ 21 w 250"/>
                <a:gd name="T5" fmla="*/ 12 h 153"/>
                <a:gd name="T6" fmla="*/ 12 w 250"/>
                <a:gd name="T7" fmla="*/ 12 h 153"/>
                <a:gd name="T8" fmla="*/ 0 w 250"/>
                <a:gd name="T9" fmla="*/ 25 h 153"/>
                <a:gd name="T10" fmla="*/ 12 w 250"/>
                <a:gd name="T11" fmla="*/ 37 h 153"/>
                <a:gd name="T12" fmla="*/ 12 w 250"/>
                <a:gd name="T13" fmla="*/ 25 h 153"/>
                <a:gd name="T14" fmla="*/ 21 w 250"/>
                <a:gd name="T15" fmla="*/ 25 h 153"/>
                <a:gd name="T16" fmla="*/ 31 w 250"/>
                <a:gd name="T17" fmla="*/ 37 h 153"/>
                <a:gd name="T18" fmla="*/ 31 w 250"/>
                <a:gd name="T19" fmla="*/ 46 h 153"/>
                <a:gd name="T20" fmla="*/ 12 w 250"/>
                <a:gd name="T21" fmla="*/ 46 h 153"/>
                <a:gd name="T22" fmla="*/ 12 w 250"/>
                <a:gd name="T23" fmla="*/ 58 h 153"/>
                <a:gd name="T24" fmla="*/ 21 w 250"/>
                <a:gd name="T25" fmla="*/ 58 h 153"/>
                <a:gd name="T26" fmla="*/ 31 w 250"/>
                <a:gd name="T27" fmla="*/ 76 h 153"/>
                <a:gd name="T28" fmla="*/ 43 w 250"/>
                <a:gd name="T29" fmla="*/ 113 h 153"/>
                <a:gd name="T30" fmla="*/ 67 w 250"/>
                <a:gd name="T31" fmla="*/ 101 h 153"/>
                <a:gd name="T32" fmla="*/ 88 w 250"/>
                <a:gd name="T33" fmla="*/ 89 h 153"/>
                <a:gd name="T34" fmla="*/ 174 w 250"/>
                <a:gd name="T35" fmla="*/ 131 h 153"/>
                <a:gd name="T36" fmla="*/ 174 w 250"/>
                <a:gd name="T37" fmla="*/ 143 h 153"/>
                <a:gd name="T38" fmla="*/ 198 w 250"/>
                <a:gd name="T39" fmla="*/ 153 h 153"/>
                <a:gd name="T40" fmla="*/ 207 w 250"/>
                <a:gd name="T41" fmla="*/ 143 h 153"/>
                <a:gd name="T42" fmla="*/ 229 w 250"/>
                <a:gd name="T43" fmla="*/ 131 h 153"/>
                <a:gd name="T44" fmla="*/ 229 w 250"/>
                <a:gd name="T45" fmla="*/ 113 h 153"/>
                <a:gd name="T46" fmla="*/ 241 w 250"/>
                <a:gd name="T47" fmla="*/ 113 h 153"/>
                <a:gd name="T48" fmla="*/ 250 w 250"/>
                <a:gd name="T49" fmla="*/ 113 h 153"/>
                <a:gd name="T50" fmla="*/ 250 w 250"/>
                <a:gd name="T51" fmla="*/ 101 h 153"/>
                <a:gd name="T52" fmla="*/ 229 w 250"/>
                <a:gd name="T53" fmla="*/ 89 h 153"/>
                <a:gd name="T54" fmla="*/ 174 w 250"/>
                <a:gd name="T55" fmla="*/ 58 h 153"/>
                <a:gd name="T56" fmla="*/ 165 w 250"/>
                <a:gd name="T57" fmla="*/ 37 h 153"/>
                <a:gd name="T58" fmla="*/ 131 w 250"/>
                <a:gd name="T59" fmla="*/ 37 h 153"/>
                <a:gd name="T60" fmla="*/ 119 w 250"/>
                <a:gd name="T61" fmla="*/ 12 h 153"/>
                <a:gd name="T62" fmla="*/ 98 w 250"/>
                <a:gd name="T63" fmla="*/ 0 h 153"/>
                <a:gd name="T64" fmla="*/ 88 w 250"/>
                <a:gd name="T65" fmla="*/ 0 h 153"/>
                <a:gd name="T66" fmla="*/ 76 w 250"/>
                <a:gd name="T67" fmla="*/ 25 h 153"/>
                <a:gd name="T68" fmla="*/ 76 w 250"/>
                <a:gd name="T69" fmla="*/ 37 h 153"/>
                <a:gd name="T70" fmla="*/ 67 w 250"/>
                <a:gd name="T71" fmla="*/ 3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0"/>
                <a:gd name="T109" fmla="*/ 0 h 153"/>
                <a:gd name="T110" fmla="*/ 250 w 250"/>
                <a:gd name="T111" fmla="*/ 153 h 1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0" h="153">
                  <a:moveTo>
                    <a:pt x="67" y="37"/>
                  </a:moveTo>
                  <a:lnTo>
                    <a:pt x="52" y="37"/>
                  </a:lnTo>
                  <a:lnTo>
                    <a:pt x="21" y="12"/>
                  </a:lnTo>
                  <a:lnTo>
                    <a:pt x="12" y="12"/>
                  </a:lnTo>
                  <a:lnTo>
                    <a:pt x="0" y="25"/>
                  </a:lnTo>
                  <a:lnTo>
                    <a:pt x="12" y="37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1" y="37"/>
                  </a:lnTo>
                  <a:lnTo>
                    <a:pt x="31" y="46"/>
                  </a:lnTo>
                  <a:lnTo>
                    <a:pt x="12" y="46"/>
                  </a:lnTo>
                  <a:lnTo>
                    <a:pt x="12" y="58"/>
                  </a:lnTo>
                  <a:lnTo>
                    <a:pt x="21" y="58"/>
                  </a:lnTo>
                  <a:lnTo>
                    <a:pt x="31" y="76"/>
                  </a:lnTo>
                  <a:lnTo>
                    <a:pt x="43" y="113"/>
                  </a:lnTo>
                  <a:lnTo>
                    <a:pt x="67" y="101"/>
                  </a:lnTo>
                  <a:lnTo>
                    <a:pt x="88" y="89"/>
                  </a:lnTo>
                  <a:lnTo>
                    <a:pt x="174" y="131"/>
                  </a:lnTo>
                  <a:lnTo>
                    <a:pt x="174" y="143"/>
                  </a:lnTo>
                  <a:lnTo>
                    <a:pt x="198" y="153"/>
                  </a:lnTo>
                  <a:lnTo>
                    <a:pt x="207" y="143"/>
                  </a:lnTo>
                  <a:lnTo>
                    <a:pt x="229" y="131"/>
                  </a:lnTo>
                  <a:lnTo>
                    <a:pt x="229" y="113"/>
                  </a:lnTo>
                  <a:lnTo>
                    <a:pt x="241" y="113"/>
                  </a:lnTo>
                  <a:lnTo>
                    <a:pt x="250" y="113"/>
                  </a:lnTo>
                  <a:lnTo>
                    <a:pt x="250" y="101"/>
                  </a:lnTo>
                  <a:lnTo>
                    <a:pt x="229" y="89"/>
                  </a:lnTo>
                  <a:lnTo>
                    <a:pt x="174" y="58"/>
                  </a:lnTo>
                  <a:lnTo>
                    <a:pt x="165" y="37"/>
                  </a:lnTo>
                  <a:lnTo>
                    <a:pt x="131" y="37"/>
                  </a:lnTo>
                  <a:lnTo>
                    <a:pt x="119" y="12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6" y="25"/>
                  </a:lnTo>
                  <a:lnTo>
                    <a:pt x="76" y="37"/>
                  </a:lnTo>
                  <a:lnTo>
                    <a:pt x="67" y="3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1" name="Freeform 1619"/>
            <p:cNvSpPr>
              <a:spLocks/>
            </p:cNvSpPr>
            <p:nvPr/>
          </p:nvSpPr>
          <p:spPr bwMode="auto">
            <a:xfrm>
              <a:off x="11517843" y="3462903"/>
              <a:ext cx="187224" cy="152969"/>
            </a:xfrm>
            <a:custGeom>
              <a:avLst/>
              <a:gdLst>
                <a:gd name="T0" fmla="*/ 106 w 131"/>
                <a:gd name="T1" fmla="*/ 107 h 107"/>
                <a:gd name="T2" fmla="*/ 97 w 131"/>
                <a:gd name="T3" fmla="*/ 107 h 107"/>
                <a:gd name="T4" fmla="*/ 85 w 131"/>
                <a:gd name="T5" fmla="*/ 86 h 107"/>
                <a:gd name="T6" fmla="*/ 76 w 131"/>
                <a:gd name="T7" fmla="*/ 86 h 107"/>
                <a:gd name="T8" fmla="*/ 76 w 131"/>
                <a:gd name="T9" fmla="*/ 76 h 107"/>
                <a:gd name="T10" fmla="*/ 64 w 131"/>
                <a:gd name="T11" fmla="*/ 55 h 107"/>
                <a:gd name="T12" fmla="*/ 43 w 131"/>
                <a:gd name="T13" fmla="*/ 55 h 107"/>
                <a:gd name="T14" fmla="*/ 21 w 131"/>
                <a:gd name="T15" fmla="*/ 64 h 107"/>
                <a:gd name="T16" fmla="*/ 0 w 131"/>
                <a:gd name="T17" fmla="*/ 31 h 107"/>
                <a:gd name="T18" fmla="*/ 0 w 131"/>
                <a:gd name="T19" fmla="*/ 22 h 107"/>
                <a:gd name="T20" fmla="*/ 21 w 131"/>
                <a:gd name="T21" fmla="*/ 22 h 107"/>
                <a:gd name="T22" fmla="*/ 21 w 131"/>
                <a:gd name="T23" fmla="*/ 0 h 107"/>
                <a:gd name="T24" fmla="*/ 64 w 131"/>
                <a:gd name="T25" fmla="*/ 0 h 107"/>
                <a:gd name="T26" fmla="*/ 76 w 131"/>
                <a:gd name="T27" fmla="*/ 10 h 107"/>
                <a:gd name="T28" fmla="*/ 97 w 131"/>
                <a:gd name="T29" fmla="*/ 0 h 107"/>
                <a:gd name="T30" fmla="*/ 116 w 131"/>
                <a:gd name="T31" fmla="*/ 43 h 107"/>
                <a:gd name="T32" fmla="*/ 116 w 131"/>
                <a:gd name="T33" fmla="*/ 64 h 107"/>
                <a:gd name="T34" fmla="*/ 131 w 131"/>
                <a:gd name="T35" fmla="*/ 86 h 107"/>
                <a:gd name="T36" fmla="*/ 116 w 131"/>
                <a:gd name="T37" fmla="*/ 86 h 107"/>
                <a:gd name="T38" fmla="*/ 116 w 131"/>
                <a:gd name="T39" fmla="*/ 98 h 107"/>
                <a:gd name="T40" fmla="*/ 106 w 131"/>
                <a:gd name="T41" fmla="*/ 10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107"/>
                <a:gd name="T65" fmla="*/ 131 w 131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107">
                  <a:moveTo>
                    <a:pt x="106" y="107"/>
                  </a:moveTo>
                  <a:lnTo>
                    <a:pt x="97" y="107"/>
                  </a:lnTo>
                  <a:lnTo>
                    <a:pt x="85" y="86"/>
                  </a:lnTo>
                  <a:lnTo>
                    <a:pt x="76" y="86"/>
                  </a:lnTo>
                  <a:lnTo>
                    <a:pt x="76" y="76"/>
                  </a:lnTo>
                  <a:lnTo>
                    <a:pt x="64" y="55"/>
                  </a:lnTo>
                  <a:lnTo>
                    <a:pt x="43" y="55"/>
                  </a:lnTo>
                  <a:lnTo>
                    <a:pt x="21" y="64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64" y="0"/>
                  </a:lnTo>
                  <a:lnTo>
                    <a:pt x="76" y="10"/>
                  </a:lnTo>
                  <a:lnTo>
                    <a:pt x="97" y="0"/>
                  </a:lnTo>
                  <a:lnTo>
                    <a:pt x="116" y="43"/>
                  </a:lnTo>
                  <a:lnTo>
                    <a:pt x="116" y="64"/>
                  </a:lnTo>
                  <a:lnTo>
                    <a:pt x="131" y="86"/>
                  </a:lnTo>
                  <a:lnTo>
                    <a:pt x="116" y="86"/>
                  </a:lnTo>
                  <a:lnTo>
                    <a:pt x="116" y="98"/>
                  </a:lnTo>
                  <a:lnTo>
                    <a:pt x="106" y="10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2" name="Freeform 1620"/>
            <p:cNvSpPr>
              <a:spLocks/>
            </p:cNvSpPr>
            <p:nvPr/>
          </p:nvSpPr>
          <p:spPr bwMode="auto">
            <a:xfrm>
              <a:off x="11765091" y="3385704"/>
              <a:ext cx="201514" cy="168694"/>
            </a:xfrm>
            <a:custGeom>
              <a:avLst/>
              <a:gdLst>
                <a:gd name="T0" fmla="*/ 131 w 141"/>
                <a:gd name="T1" fmla="*/ 54 h 118"/>
                <a:gd name="T2" fmla="*/ 141 w 141"/>
                <a:gd name="T3" fmla="*/ 64 h 118"/>
                <a:gd name="T4" fmla="*/ 131 w 141"/>
                <a:gd name="T5" fmla="*/ 76 h 118"/>
                <a:gd name="T6" fmla="*/ 119 w 141"/>
                <a:gd name="T7" fmla="*/ 76 h 118"/>
                <a:gd name="T8" fmla="*/ 110 w 141"/>
                <a:gd name="T9" fmla="*/ 85 h 118"/>
                <a:gd name="T10" fmla="*/ 86 w 141"/>
                <a:gd name="T11" fmla="*/ 85 h 118"/>
                <a:gd name="T12" fmla="*/ 43 w 141"/>
                <a:gd name="T13" fmla="*/ 85 h 118"/>
                <a:gd name="T14" fmla="*/ 43 w 141"/>
                <a:gd name="T15" fmla="*/ 118 h 118"/>
                <a:gd name="T16" fmla="*/ 34 w 141"/>
                <a:gd name="T17" fmla="*/ 109 h 118"/>
                <a:gd name="T18" fmla="*/ 10 w 141"/>
                <a:gd name="T19" fmla="*/ 109 h 118"/>
                <a:gd name="T20" fmla="*/ 0 w 141"/>
                <a:gd name="T21" fmla="*/ 97 h 118"/>
                <a:gd name="T22" fmla="*/ 0 w 141"/>
                <a:gd name="T23" fmla="*/ 76 h 118"/>
                <a:gd name="T24" fmla="*/ 19 w 141"/>
                <a:gd name="T25" fmla="*/ 42 h 118"/>
                <a:gd name="T26" fmla="*/ 43 w 141"/>
                <a:gd name="T27" fmla="*/ 33 h 118"/>
                <a:gd name="T28" fmla="*/ 77 w 141"/>
                <a:gd name="T29" fmla="*/ 9 h 118"/>
                <a:gd name="T30" fmla="*/ 98 w 141"/>
                <a:gd name="T31" fmla="*/ 0 h 118"/>
                <a:gd name="T32" fmla="*/ 98 w 141"/>
                <a:gd name="T33" fmla="*/ 21 h 118"/>
                <a:gd name="T34" fmla="*/ 119 w 141"/>
                <a:gd name="T35" fmla="*/ 54 h 118"/>
                <a:gd name="T36" fmla="*/ 131 w 141"/>
                <a:gd name="T37" fmla="*/ 54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18"/>
                <a:gd name="T59" fmla="*/ 141 w 141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18">
                  <a:moveTo>
                    <a:pt x="131" y="54"/>
                  </a:moveTo>
                  <a:lnTo>
                    <a:pt x="141" y="64"/>
                  </a:lnTo>
                  <a:lnTo>
                    <a:pt x="131" y="76"/>
                  </a:lnTo>
                  <a:lnTo>
                    <a:pt x="119" y="76"/>
                  </a:lnTo>
                  <a:lnTo>
                    <a:pt x="110" y="85"/>
                  </a:lnTo>
                  <a:lnTo>
                    <a:pt x="86" y="85"/>
                  </a:lnTo>
                  <a:lnTo>
                    <a:pt x="43" y="85"/>
                  </a:lnTo>
                  <a:lnTo>
                    <a:pt x="43" y="118"/>
                  </a:lnTo>
                  <a:lnTo>
                    <a:pt x="34" y="109"/>
                  </a:lnTo>
                  <a:lnTo>
                    <a:pt x="10" y="109"/>
                  </a:lnTo>
                  <a:lnTo>
                    <a:pt x="0" y="97"/>
                  </a:lnTo>
                  <a:lnTo>
                    <a:pt x="0" y="76"/>
                  </a:lnTo>
                  <a:lnTo>
                    <a:pt x="19" y="42"/>
                  </a:lnTo>
                  <a:lnTo>
                    <a:pt x="43" y="33"/>
                  </a:lnTo>
                  <a:lnTo>
                    <a:pt x="77" y="9"/>
                  </a:lnTo>
                  <a:lnTo>
                    <a:pt x="98" y="0"/>
                  </a:lnTo>
                  <a:lnTo>
                    <a:pt x="98" y="21"/>
                  </a:lnTo>
                  <a:lnTo>
                    <a:pt x="119" y="54"/>
                  </a:lnTo>
                  <a:lnTo>
                    <a:pt x="131" y="5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3" name="Freeform 1621"/>
            <p:cNvSpPr>
              <a:spLocks/>
            </p:cNvSpPr>
            <p:nvPr/>
          </p:nvSpPr>
          <p:spPr bwMode="auto">
            <a:xfrm>
              <a:off x="11592161" y="3089774"/>
              <a:ext cx="421609" cy="434602"/>
            </a:xfrm>
            <a:custGeom>
              <a:avLst/>
              <a:gdLst>
                <a:gd name="T0" fmla="*/ 219 w 295"/>
                <a:gd name="T1" fmla="*/ 207 h 304"/>
                <a:gd name="T2" fmla="*/ 198 w 295"/>
                <a:gd name="T3" fmla="*/ 216 h 304"/>
                <a:gd name="T4" fmla="*/ 164 w 295"/>
                <a:gd name="T5" fmla="*/ 240 h 304"/>
                <a:gd name="T6" fmla="*/ 140 w 295"/>
                <a:gd name="T7" fmla="*/ 249 h 304"/>
                <a:gd name="T8" fmla="*/ 121 w 295"/>
                <a:gd name="T9" fmla="*/ 283 h 304"/>
                <a:gd name="T10" fmla="*/ 121 w 295"/>
                <a:gd name="T11" fmla="*/ 304 h 304"/>
                <a:gd name="T12" fmla="*/ 109 w 295"/>
                <a:gd name="T13" fmla="*/ 304 h 304"/>
                <a:gd name="T14" fmla="*/ 100 w 295"/>
                <a:gd name="T15" fmla="*/ 304 h 304"/>
                <a:gd name="T16" fmla="*/ 88 w 295"/>
                <a:gd name="T17" fmla="*/ 304 h 304"/>
                <a:gd name="T18" fmla="*/ 79 w 295"/>
                <a:gd name="T19" fmla="*/ 304 h 304"/>
                <a:gd name="T20" fmla="*/ 64 w 295"/>
                <a:gd name="T21" fmla="*/ 304 h 304"/>
                <a:gd name="T22" fmla="*/ 45 w 295"/>
                <a:gd name="T23" fmla="*/ 261 h 304"/>
                <a:gd name="T24" fmla="*/ 24 w 295"/>
                <a:gd name="T25" fmla="*/ 271 h 304"/>
                <a:gd name="T26" fmla="*/ 12 w 295"/>
                <a:gd name="T27" fmla="*/ 261 h 304"/>
                <a:gd name="T28" fmla="*/ 0 w 295"/>
                <a:gd name="T29" fmla="*/ 216 h 304"/>
                <a:gd name="T30" fmla="*/ 12 w 295"/>
                <a:gd name="T31" fmla="*/ 194 h 304"/>
                <a:gd name="T32" fmla="*/ 24 w 295"/>
                <a:gd name="T33" fmla="*/ 207 h 304"/>
                <a:gd name="T34" fmla="*/ 33 w 295"/>
                <a:gd name="T35" fmla="*/ 194 h 304"/>
                <a:gd name="T36" fmla="*/ 121 w 295"/>
                <a:gd name="T37" fmla="*/ 194 h 304"/>
                <a:gd name="T38" fmla="*/ 100 w 295"/>
                <a:gd name="T39" fmla="*/ 0 h 304"/>
                <a:gd name="T40" fmla="*/ 131 w 295"/>
                <a:gd name="T41" fmla="*/ 0 h 304"/>
                <a:gd name="T42" fmla="*/ 231 w 295"/>
                <a:gd name="T43" fmla="*/ 85 h 304"/>
                <a:gd name="T44" fmla="*/ 252 w 295"/>
                <a:gd name="T45" fmla="*/ 100 h 304"/>
                <a:gd name="T46" fmla="*/ 274 w 295"/>
                <a:gd name="T47" fmla="*/ 109 h 304"/>
                <a:gd name="T48" fmla="*/ 274 w 295"/>
                <a:gd name="T49" fmla="*/ 130 h 304"/>
                <a:gd name="T50" fmla="*/ 295 w 295"/>
                <a:gd name="T51" fmla="*/ 130 h 304"/>
                <a:gd name="T52" fmla="*/ 295 w 295"/>
                <a:gd name="T53" fmla="*/ 185 h 304"/>
                <a:gd name="T54" fmla="*/ 286 w 295"/>
                <a:gd name="T55" fmla="*/ 194 h 304"/>
                <a:gd name="T56" fmla="*/ 219 w 295"/>
                <a:gd name="T57" fmla="*/ 207 h 3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5"/>
                <a:gd name="T88" fmla="*/ 0 h 304"/>
                <a:gd name="T89" fmla="*/ 295 w 295"/>
                <a:gd name="T90" fmla="*/ 304 h 3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5" h="304">
                  <a:moveTo>
                    <a:pt x="219" y="207"/>
                  </a:moveTo>
                  <a:lnTo>
                    <a:pt x="198" y="216"/>
                  </a:lnTo>
                  <a:lnTo>
                    <a:pt x="164" y="240"/>
                  </a:lnTo>
                  <a:lnTo>
                    <a:pt x="140" y="249"/>
                  </a:lnTo>
                  <a:lnTo>
                    <a:pt x="121" y="283"/>
                  </a:lnTo>
                  <a:lnTo>
                    <a:pt x="121" y="304"/>
                  </a:lnTo>
                  <a:lnTo>
                    <a:pt x="109" y="304"/>
                  </a:lnTo>
                  <a:lnTo>
                    <a:pt x="100" y="304"/>
                  </a:lnTo>
                  <a:lnTo>
                    <a:pt x="88" y="304"/>
                  </a:lnTo>
                  <a:lnTo>
                    <a:pt x="79" y="304"/>
                  </a:lnTo>
                  <a:lnTo>
                    <a:pt x="64" y="304"/>
                  </a:lnTo>
                  <a:lnTo>
                    <a:pt x="45" y="261"/>
                  </a:lnTo>
                  <a:lnTo>
                    <a:pt x="24" y="271"/>
                  </a:lnTo>
                  <a:lnTo>
                    <a:pt x="12" y="261"/>
                  </a:lnTo>
                  <a:lnTo>
                    <a:pt x="0" y="216"/>
                  </a:lnTo>
                  <a:lnTo>
                    <a:pt x="12" y="194"/>
                  </a:lnTo>
                  <a:lnTo>
                    <a:pt x="24" y="207"/>
                  </a:lnTo>
                  <a:lnTo>
                    <a:pt x="33" y="194"/>
                  </a:lnTo>
                  <a:lnTo>
                    <a:pt x="121" y="194"/>
                  </a:lnTo>
                  <a:lnTo>
                    <a:pt x="100" y="0"/>
                  </a:lnTo>
                  <a:lnTo>
                    <a:pt x="131" y="0"/>
                  </a:lnTo>
                  <a:lnTo>
                    <a:pt x="231" y="85"/>
                  </a:lnTo>
                  <a:lnTo>
                    <a:pt x="252" y="100"/>
                  </a:lnTo>
                  <a:lnTo>
                    <a:pt x="274" y="109"/>
                  </a:lnTo>
                  <a:lnTo>
                    <a:pt x="274" y="130"/>
                  </a:lnTo>
                  <a:lnTo>
                    <a:pt x="295" y="130"/>
                  </a:lnTo>
                  <a:lnTo>
                    <a:pt x="295" y="185"/>
                  </a:lnTo>
                  <a:lnTo>
                    <a:pt x="286" y="194"/>
                  </a:lnTo>
                  <a:lnTo>
                    <a:pt x="219" y="20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4" name="Freeform 1622"/>
            <p:cNvSpPr>
              <a:spLocks/>
            </p:cNvSpPr>
            <p:nvPr/>
          </p:nvSpPr>
          <p:spPr bwMode="auto">
            <a:xfrm>
              <a:off x="12466820" y="3154107"/>
              <a:ext cx="425896" cy="574704"/>
            </a:xfrm>
            <a:custGeom>
              <a:avLst/>
              <a:gdLst>
                <a:gd name="T0" fmla="*/ 253 w 298"/>
                <a:gd name="T1" fmla="*/ 366 h 402"/>
                <a:gd name="T2" fmla="*/ 253 w 298"/>
                <a:gd name="T3" fmla="*/ 378 h 402"/>
                <a:gd name="T4" fmla="*/ 231 w 298"/>
                <a:gd name="T5" fmla="*/ 378 h 402"/>
                <a:gd name="T6" fmla="*/ 222 w 298"/>
                <a:gd name="T7" fmla="*/ 387 h 402"/>
                <a:gd name="T8" fmla="*/ 186 w 298"/>
                <a:gd name="T9" fmla="*/ 402 h 402"/>
                <a:gd name="T10" fmla="*/ 164 w 298"/>
                <a:gd name="T11" fmla="*/ 402 h 402"/>
                <a:gd name="T12" fmla="*/ 146 w 298"/>
                <a:gd name="T13" fmla="*/ 378 h 402"/>
                <a:gd name="T14" fmla="*/ 122 w 298"/>
                <a:gd name="T15" fmla="*/ 378 h 402"/>
                <a:gd name="T16" fmla="*/ 109 w 298"/>
                <a:gd name="T17" fmla="*/ 366 h 402"/>
                <a:gd name="T18" fmla="*/ 55 w 298"/>
                <a:gd name="T19" fmla="*/ 302 h 402"/>
                <a:gd name="T20" fmla="*/ 33 w 298"/>
                <a:gd name="T21" fmla="*/ 292 h 402"/>
                <a:gd name="T22" fmla="*/ 33 w 298"/>
                <a:gd name="T23" fmla="*/ 271 h 402"/>
                <a:gd name="T24" fmla="*/ 12 w 298"/>
                <a:gd name="T25" fmla="*/ 247 h 402"/>
                <a:gd name="T26" fmla="*/ 24 w 298"/>
                <a:gd name="T27" fmla="*/ 238 h 402"/>
                <a:gd name="T28" fmla="*/ 0 w 298"/>
                <a:gd name="T29" fmla="*/ 204 h 402"/>
                <a:gd name="T30" fmla="*/ 24 w 298"/>
                <a:gd name="T31" fmla="*/ 149 h 402"/>
                <a:gd name="T32" fmla="*/ 33 w 298"/>
                <a:gd name="T33" fmla="*/ 149 h 402"/>
                <a:gd name="T34" fmla="*/ 33 w 298"/>
                <a:gd name="T35" fmla="*/ 140 h 402"/>
                <a:gd name="T36" fmla="*/ 33 w 298"/>
                <a:gd name="T37" fmla="*/ 73 h 402"/>
                <a:gd name="T38" fmla="*/ 33 w 298"/>
                <a:gd name="T39" fmla="*/ 64 h 402"/>
                <a:gd name="T40" fmla="*/ 55 w 298"/>
                <a:gd name="T41" fmla="*/ 64 h 402"/>
                <a:gd name="T42" fmla="*/ 55 w 298"/>
                <a:gd name="T43" fmla="*/ 18 h 402"/>
                <a:gd name="T44" fmla="*/ 198 w 298"/>
                <a:gd name="T45" fmla="*/ 18 h 402"/>
                <a:gd name="T46" fmla="*/ 222 w 298"/>
                <a:gd name="T47" fmla="*/ 18 h 402"/>
                <a:gd name="T48" fmla="*/ 240 w 298"/>
                <a:gd name="T49" fmla="*/ 0 h 402"/>
                <a:gd name="T50" fmla="*/ 240 w 298"/>
                <a:gd name="T51" fmla="*/ 9 h 402"/>
                <a:gd name="T52" fmla="*/ 262 w 298"/>
                <a:gd name="T53" fmla="*/ 18 h 402"/>
                <a:gd name="T54" fmla="*/ 286 w 298"/>
                <a:gd name="T55" fmla="*/ 95 h 402"/>
                <a:gd name="T56" fmla="*/ 298 w 298"/>
                <a:gd name="T57" fmla="*/ 107 h 402"/>
                <a:gd name="T58" fmla="*/ 298 w 298"/>
                <a:gd name="T59" fmla="*/ 119 h 402"/>
                <a:gd name="T60" fmla="*/ 274 w 298"/>
                <a:gd name="T61" fmla="*/ 128 h 402"/>
                <a:gd name="T62" fmla="*/ 262 w 298"/>
                <a:gd name="T63" fmla="*/ 204 h 402"/>
                <a:gd name="T64" fmla="*/ 231 w 298"/>
                <a:gd name="T65" fmla="*/ 259 h 402"/>
                <a:gd name="T66" fmla="*/ 222 w 298"/>
                <a:gd name="T67" fmla="*/ 302 h 402"/>
                <a:gd name="T68" fmla="*/ 207 w 298"/>
                <a:gd name="T69" fmla="*/ 302 h 402"/>
                <a:gd name="T70" fmla="*/ 207 w 298"/>
                <a:gd name="T71" fmla="*/ 314 h 402"/>
                <a:gd name="T72" fmla="*/ 222 w 298"/>
                <a:gd name="T73" fmla="*/ 323 h 402"/>
                <a:gd name="T74" fmla="*/ 240 w 298"/>
                <a:gd name="T75" fmla="*/ 356 h 402"/>
                <a:gd name="T76" fmla="*/ 253 w 298"/>
                <a:gd name="T77" fmla="*/ 366 h 4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8"/>
                <a:gd name="T118" fmla="*/ 0 h 402"/>
                <a:gd name="T119" fmla="*/ 298 w 298"/>
                <a:gd name="T120" fmla="*/ 402 h 4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8" h="402">
                  <a:moveTo>
                    <a:pt x="253" y="366"/>
                  </a:moveTo>
                  <a:lnTo>
                    <a:pt x="253" y="378"/>
                  </a:lnTo>
                  <a:lnTo>
                    <a:pt x="231" y="378"/>
                  </a:lnTo>
                  <a:lnTo>
                    <a:pt x="222" y="387"/>
                  </a:lnTo>
                  <a:lnTo>
                    <a:pt x="186" y="402"/>
                  </a:lnTo>
                  <a:lnTo>
                    <a:pt x="164" y="402"/>
                  </a:lnTo>
                  <a:lnTo>
                    <a:pt x="146" y="378"/>
                  </a:lnTo>
                  <a:lnTo>
                    <a:pt x="122" y="378"/>
                  </a:lnTo>
                  <a:lnTo>
                    <a:pt x="109" y="366"/>
                  </a:lnTo>
                  <a:lnTo>
                    <a:pt x="55" y="302"/>
                  </a:lnTo>
                  <a:lnTo>
                    <a:pt x="33" y="292"/>
                  </a:lnTo>
                  <a:lnTo>
                    <a:pt x="33" y="271"/>
                  </a:lnTo>
                  <a:lnTo>
                    <a:pt x="12" y="247"/>
                  </a:lnTo>
                  <a:lnTo>
                    <a:pt x="24" y="238"/>
                  </a:lnTo>
                  <a:lnTo>
                    <a:pt x="0" y="204"/>
                  </a:lnTo>
                  <a:lnTo>
                    <a:pt x="24" y="149"/>
                  </a:lnTo>
                  <a:lnTo>
                    <a:pt x="33" y="149"/>
                  </a:lnTo>
                  <a:lnTo>
                    <a:pt x="33" y="140"/>
                  </a:lnTo>
                  <a:lnTo>
                    <a:pt x="33" y="73"/>
                  </a:lnTo>
                  <a:lnTo>
                    <a:pt x="33" y="64"/>
                  </a:lnTo>
                  <a:lnTo>
                    <a:pt x="55" y="64"/>
                  </a:lnTo>
                  <a:lnTo>
                    <a:pt x="55" y="18"/>
                  </a:lnTo>
                  <a:lnTo>
                    <a:pt x="198" y="18"/>
                  </a:lnTo>
                  <a:lnTo>
                    <a:pt x="222" y="18"/>
                  </a:lnTo>
                  <a:lnTo>
                    <a:pt x="240" y="0"/>
                  </a:lnTo>
                  <a:lnTo>
                    <a:pt x="240" y="9"/>
                  </a:lnTo>
                  <a:lnTo>
                    <a:pt x="262" y="18"/>
                  </a:lnTo>
                  <a:lnTo>
                    <a:pt x="286" y="95"/>
                  </a:lnTo>
                  <a:lnTo>
                    <a:pt x="298" y="107"/>
                  </a:lnTo>
                  <a:lnTo>
                    <a:pt x="298" y="119"/>
                  </a:lnTo>
                  <a:lnTo>
                    <a:pt x="274" y="128"/>
                  </a:lnTo>
                  <a:lnTo>
                    <a:pt x="262" y="204"/>
                  </a:lnTo>
                  <a:lnTo>
                    <a:pt x="231" y="259"/>
                  </a:lnTo>
                  <a:lnTo>
                    <a:pt x="222" y="302"/>
                  </a:lnTo>
                  <a:lnTo>
                    <a:pt x="207" y="302"/>
                  </a:lnTo>
                  <a:lnTo>
                    <a:pt x="207" y="314"/>
                  </a:lnTo>
                  <a:lnTo>
                    <a:pt x="222" y="323"/>
                  </a:lnTo>
                  <a:lnTo>
                    <a:pt x="240" y="356"/>
                  </a:lnTo>
                  <a:lnTo>
                    <a:pt x="253" y="36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5" name="Freeform 1623"/>
            <p:cNvSpPr>
              <a:spLocks/>
            </p:cNvSpPr>
            <p:nvPr/>
          </p:nvSpPr>
          <p:spPr bwMode="auto">
            <a:xfrm>
              <a:off x="12139536" y="2858176"/>
              <a:ext cx="405887" cy="400292"/>
            </a:xfrm>
            <a:custGeom>
              <a:avLst/>
              <a:gdLst>
                <a:gd name="T0" fmla="*/ 284 w 284"/>
                <a:gd name="T1" fmla="*/ 225 h 280"/>
                <a:gd name="T2" fmla="*/ 284 w 284"/>
                <a:gd name="T3" fmla="*/ 271 h 280"/>
                <a:gd name="T4" fmla="*/ 262 w 284"/>
                <a:gd name="T5" fmla="*/ 271 h 280"/>
                <a:gd name="T6" fmla="*/ 262 w 284"/>
                <a:gd name="T7" fmla="*/ 280 h 280"/>
                <a:gd name="T8" fmla="*/ 131 w 284"/>
                <a:gd name="T9" fmla="*/ 207 h 280"/>
                <a:gd name="T10" fmla="*/ 98 w 284"/>
                <a:gd name="T11" fmla="*/ 207 h 280"/>
                <a:gd name="T12" fmla="*/ 86 w 284"/>
                <a:gd name="T13" fmla="*/ 195 h 280"/>
                <a:gd name="T14" fmla="*/ 46 w 284"/>
                <a:gd name="T15" fmla="*/ 195 h 280"/>
                <a:gd name="T16" fmla="*/ 34 w 284"/>
                <a:gd name="T17" fmla="*/ 171 h 280"/>
                <a:gd name="T18" fmla="*/ 22 w 284"/>
                <a:gd name="T19" fmla="*/ 171 h 280"/>
                <a:gd name="T20" fmla="*/ 0 w 284"/>
                <a:gd name="T21" fmla="*/ 140 h 280"/>
                <a:gd name="T22" fmla="*/ 10 w 284"/>
                <a:gd name="T23" fmla="*/ 131 h 280"/>
                <a:gd name="T24" fmla="*/ 10 w 284"/>
                <a:gd name="T25" fmla="*/ 107 h 280"/>
                <a:gd name="T26" fmla="*/ 10 w 284"/>
                <a:gd name="T27" fmla="*/ 76 h 280"/>
                <a:gd name="T28" fmla="*/ 0 w 284"/>
                <a:gd name="T29" fmla="*/ 64 h 280"/>
                <a:gd name="T30" fmla="*/ 0 w 284"/>
                <a:gd name="T31" fmla="*/ 55 h 280"/>
                <a:gd name="T32" fmla="*/ 10 w 284"/>
                <a:gd name="T33" fmla="*/ 55 h 280"/>
                <a:gd name="T34" fmla="*/ 10 w 284"/>
                <a:gd name="T35" fmla="*/ 31 h 280"/>
                <a:gd name="T36" fmla="*/ 34 w 284"/>
                <a:gd name="T37" fmla="*/ 21 h 280"/>
                <a:gd name="T38" fmla="*/ 34 w 284"/>
                <a:gd name="T39" fmla="*/ 0 h 280"/>
                <a:gd name="T40" fmla="*/ 55 w 284"/>
                <a:gd name="T41" fmla="*/ 9 h 280"/>
                <a:gd name="T42" fmla="*/ 86 w 284"/>
                <a:gd name="T43" fmla="*/ 9 h 280"/>
                <a:gd name="T44" fmla="*/ 110 w 284"/>
                <a:gd name="T45" fmla="*/ 21 h 280"/>
                <a:gd name="T46" fmla="*/ 110 w 284"/>
                <a:gd name="T47" fmla="*/ 31 h 280"/>
                <a:gd name="T48" fmla="*/ 140 w 284"/>
                <a:gd name="T49" fmla="*/ 46 h 280"/>
                <a:gd name="T50" fmla="*/ 162 w 284"/>
                <a:gd name="T51" fmla="*/ 55 h 280"/>
                <a:gd name="T52" fmla="*/ 177 w 284"/>
                <a:gd name="T53" fmla="*/ 64 h 280"/>
                <a:gd name="T54" fmla="*/ 186 w 284"/>
                <a:gd name="T55" fmla="*/ 55 h 280"/>
                <a:gd name="T56" fmla="*/ 186 w 284"/>
                <a:gd name="T57" fmla="*/ 21 h 280"/>
                <a:gd name="T58" fmla="*/ 220 w 284"/>
                <a:gd name="T59" fmla="*/ 9 h 280"/>
                <a:gd name="T60" fmla="*/ 241 w 284"/>
                <a:gd name="T61" fmla="*/ 9 h 280"/>
                <a:gd name="T62" fmla="*/ 241 w 284"/>
                <a:gd name="T63" fmla="*/ 21 h 280"/>
                <a:gd name="T64" fmla="*/ 274 w 284"/>
                <a:gd name="T65" fmla="*/ 31 h 280"/>
                <a:gd name="T66" fmla="*/ 274 w 284"/>
                <a:gd name="T67" fmla="*/ 64 h 280"/>
                <a:gd name="T68" fmla="*/ 274 w 284"/>
                <a:gd name="T69" fmla="*/ 95 h 280"/>
                <a:gd name="T70" fmla="*/ 284 w 284"/>
                <a:gd name="T71" fmla="*/ 225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280"/>
                <a:gd name="T110" fmla="*/ 284 w 284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280">
                  <a:moveTo>
                    <a:pt x="284" y="225"/>
                  </a:moveTo>
                  <a:lnTo>
                    <a:pt x="284" y="271"/>
                  </a:lnTo>
                  <a:lnTo>
                    <a:pt x="262" y="271"/>
                  </a:lnTo>
                  <a:lnTo>
                    <a:pt x="262" y="280"/>
                  </a:lnTo>
                  <a:lnTo>
                    <a:pt x="131" y="207"/>
                  </a:lnTo>
                  <a:lnTo>
                    <a:pt x="98" y="207"/>
                  </a:lnTo>
                  <a:lnTo>
                    <a:pt x="86" y="195"/>
                  </a:lnTo>
                  <a:lnTo>
                    <a:pt x="46" y="195"/>
                  </a:lnTo>
                  <a:lnTo>
                    <a:pt x="34" y="171"/>
                  </a:lnTo>
                  <a:lnTo>
                    <a:pt x="22" y="171"/>
                  </a:lnTo>
                  <a:lnTo>
                    <a:pt x="0" y="140"/>
                  </a:lnTo>
                  <a:lnTo>
                    <a:pt x="10" y="131"/>
                  </a:lnTo>
                  <a:lnTo>
                    <a:pt x="10" y="107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10" y="55"/>
                  </a:lnTo>
                  <a:lnTo>
                    <a:pt x="10" y="31"/>
                  </a:lnTo>
                  <a:lnTo>
                    <a:pt x="34" y="21"/>
                  </a:lnTo>
                  <a:lnTo>
                    <a:pt x="34" y="0"/>
                  </a:lnTo>
                  <a:lnTo>
                    <a:pt x="55" y="9"/>
                  </a:lnTo>
                  <a:lnTo>
                    <a:pt x="86" y="9"/>
                  </a:lnTo>
                  <a:lnTo>
                    <a:pt x="110" y="21"/>
                  </a:lnTo>
                  <a:lnTo>
                    <a:pt x="110" y="31"/>
                  </a:lnTo>
                  <a:lnTo>
                    <a:pt x="140" y="46"/>
                  </a:lnTo>
                  <a:lnTo>
                    <a:pt x="162" y="55"/>
                  </a:lnTo>
                  <a:lnTo>
                    <a:pt x="177" y="64"/>
                  </a:lnTo>
                  <a:lnTo>
                    <a:pt x="186" y="55"/>
                  </a:lnTo>
                  <a:lnTo>
                    <a:pt x="186" y="21"/>
                  </a:lnTo>
                  <a:lnTo>
                    <a:pt x="220" y="9"/>
                  </a:lnTo>
                  <a:lnTo>
                    <a:pt x="241" y="9"/>
                  </a:lnTo>
                  <a:lnTo>
                    <a:pt x="241" y="21"/>
                  </a:lnTo>
                  <a:lnTo>
                    <a:pt x="274" y="31"/>
                  </a:lnTo>
                  <a:lnTo>
                    <a:pt x="274" y="64"/>
                  </a:lnTo>
                  <a:lnTo>
                    <a:pt x="274" y="95"/>
                  </a:lnTo>
                  <a:lnTo>
                    <a:pt x="284" y="22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6" name="Freeform 1625"/>
            <p:cNvSpPr>
              <a:spLocks/>
            </p:cNvSpPr>
            <p:nvPr/>
          </p:nvSpPr>
          <p:spPr bwMode="auto">
            <a:xfrm>
              <a:off x="13001334" y="3307075"/>
              <a:ext cx="265828" cy="155828"/>
            </a:xfrm>
            <a:custGeom>
              <a:avLst/>
              <a:gdLst>
                <a:gd name="T0" fmla="*/ 0 w 186"/>
                <a:gd name="T1" fmla="*/ 33 h 109"/>
                <a:gd name="T2" fmla="*/ 19 w 186"/>
                <a:gd name="T3" fmla="*/ 109 h 109"/>
                <a:gd name="T4" fmla="*/ 40 w 186"/>
                <a:gd name="T5" fmla="*/ 109 h 109"/>
                <a:gd name="T6" fmla="*/ 55 w 186"/>
                <a:gd name="T7" fmla="*/ 97 h 109"/>
                <a:gd name="T8" fmla="*/ 86 w 186"/>
                <a:gd name="T9" fmla="*/ 97 h 109"/>
                <a:gd name="T10" fmla="*/ 131 w 186"/>
                <a:gd name="T11" fmla="*/ 64 h 109"/>
                <a:gd name="T12" fmla="*/ 171 w 186"/>
                <a:gd name="T13" fmla="*/ 42 h 109"/>
                <a:gd name="T14" fmla="*/ 171 w 186"/>
                <a:gd name="T15" fmla="*/ 33 h 109"/>
                <a:gd name="T16" fmla="*/ 186 w 186"/>
                <a:gd name="T17" fmla="*/ 33 h 109"/>
                <a:gd name="T18" fmla="*/ 186 w 186"/>
                <a:gd name="T19" fmla="*/ 21 h 109"/>
                <a:gd name="T20" fmla="*/ 171 w 186"/>
                <a:gd name="T21" fmla="*/ 0 h 109"/>
                <a:gd name="T22" fmla="*/ 119 w 186"/>
                <a:gd name="T23" fmla="*/ 12 h 109"/>
                <a:gd name="T24" fmla="*/ 55 w 186"/>
                <a:gd name="T25" fmla="*/ 64 h 109"/>
                <a:gd name="T26" fmla="*/ 19 w 186"/>
                <a:gd name="T27" fmla="*/ 21 h 109"/>
                <a:gd name="T28" fmla="*/ 0 w 186"/>
                <a:gd name="T29" fmla="*/ 33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109"/>
                <a:gd name="T47" fmla="*/ 186 w 186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109">
                  <a:moveTo>
                    <a:pt x="0" y="33"/>
                  </a:moveTo>
                  <a:lnTo>
                    <a:pt x="19" y="109"/>
                  </a:lnTo>
                  <a:lnTo>
                    <a:pt x="40" y="109"/>
                  </a:lnTo>
                  <a:lnTo>
                    <a:pt x="55" y="97"/>
                  </a:lnTo>
                  <a:lnTo>
                    <a:pt x="86" y="97"/>
                  </a:lnTo>
                  <a:lnTo>
                    <a:pt x="131" y="64"/>
                  </a:lnTo>
                  <a:lnTo>
                    <a:pt x="171" y="42"/>
                  </a:lnTo>
                  <a:lnTo>
                    <a:pt x="171" y="33"/>
                  </a:lnTo>
                  <a:lnTo>
                    <a:pt x="186" y="33"/>
                  </a:lnTo>
                  <a:lnTo>
                    <a:pt x="186" y="21"/>
                  </a:lnTo>
                  <a:lnTo>
                    <a:pt x="171" y="0"/>
                  </a:lnTo>
                  <a:lnTo>
                    <a:pt x="119" y="12"/>
                  </a:lnTo>
                  <a:lnTo>
                    <a:pt x="55" y="64"/>
                  </a:lnTo>
                  <a:lnTo>
                    <a:pt x="19" y="21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7" name="Freeform 1627"/>
            <p:cNvSpPr>
              <a:spLocks/>
            </p:cNvSpPr>
            <p:nvPr/>
          </p:nvSpPr>
          <p:spPr bwMode="auto">
            <a:xfrm>
              <a:off x="12784099" y="2888199"/>
              <a:ext cx="557381" cy="510371"/>
            </a:xfrm>
            <a:custGeom>
              <a:avLst/>
              <a:gdLst>
                <a:gd name="T0" fmla="*/ 171 w 390"/>
                <a:gd name="T1" fmla="*/ 64 h 357"/>
                <a:gd name="T2" fmla="*/ 152 w 390"/>
                <a:gd name="T3" fmla="*/ 55 h 357"/>
                <a:gd name="T4" fmla="*/ 152 w 390"/>
                <a:gd name="T5" fmla="*/ 34 h 357"/>
                <a:gd name="T6" fmla="*/ 140 w 390"/>
                <a:gd name="T7" fmla="*/ 34 h 357"/>
                <a:gd name="T8" fmla="*/ 95 w 390"/>
                <a:gd name="T9" fmla="*/ 10 h 357"/>
                <a:gd name="T10" fmla="*/ 76 w 390"/>
                <a:gd name="T11" fmla="*/ 0 h 357"/>
                <a:gd name="T12" fmla="*/ 31 w 390"/>
                <a:gd name="T13" fmla="*/ 10 h 357"/>
                <a:gd name="T14" fmla="*/ 52 w 390"/>
                <a:gd name="T15" fmla="*/ 34 h 357"/>
                <a:gd name="T16" fmla="*/ 40 w 390"/>
                <a:gd name="T17" fmla="*/ 43 h 357"/>
                <a:gd name="T18" fmla="*/ 31 w 390"/>
                <a:gd name="T19" fmla="*/ 43 h 357"/>
                <a:gd name="T20" fmla="*/ 18 w 390"/>
                <a:gd name="T21" fmla="*/ 55 h 357"/>
                <a:gd name="T22" fmla="*/ 0 w 390"/>
                <a:gd name="T23" fmla="*/ 55 h 357"/>
                <a:gd name="T24" fmla="*/ 0 w 390"/>
                <a:gd name="T25" fmla="*/ 86 h 357"/>
                <a:gd name="T26" fmla="*/ 9 w 390"/>
                <a:gd name="T27" fmla="*/ 86 h 357"/>
                <a:gd name="T28" fmla="*/ 52 w 390"/>
                <a:gd name="T29" fmla="*/ 165 h 357"/>
                <a:gd name="T30" fmla="*/ 76 w 390"/>
                <a:gd name="T31" fmla="*/ 174 h 357"/>
                <a:gd name="T32" fmla="*/ 85 w 390"/>
                <a:gd name="T33" fmla="*/ 195 h 357"/>
                <a:gd name="T34" fmla="*/ 85 w 390"/>
                <a:gd name="T35" fmla="*/ 226 h 357"/>
                <a:gd name="T36" fmla="*/ 95 w 390"/>
                <a:gd name="T37" fmla="*/ 250 h 357"/>
                <a:gd name="T38" fmla="*/ 116 w 390"/>
                <a:gd name="T39" fmla="*/ 259 h 357"/>
                <a:gd name="T40" fmla="*/ 152 w 390"/>
                <a:gd name="T41" fmla="*/ 314 h 357"/>
                <a:gd name="T42" fmla="*/ 152 w 390"/>
                <a:gd name="T43" fmla="*/ 326 h 357"/>
                <a:gd name="T44" fmla="*/ 171 w 390"/>
                <a:gd name="T45" fmla="*/ 314 h 357"/>
                <a:gd name="T46" fmla="*/ 207 w 390"/>
                <a:gd name="T47" fmla="*/ 357 h 357"/>
                <a:gd name="T48" fmla="*/ 271 w 390"/>
                <a:gd name="T49" fmla="*/ 305 h 357"/>
                <a:gd name="T50" fmla="*/ 323 w 390"/>
                <a:gd name="T51" fmla="*/ 293 h 357"/>
                <a:gd name="T52" fmla="*/ 369 w 390"/>
                <a:gd name="T53" fmla="*/ 259 h 357"/>
                <a:gd name="T54" fmla="*/ 390 w 390"/>
                <a:gd name="T55" fmla="*/ 217 h 357"/>
                <a:gd name="T56" fmla="*/ 390 w 390"/>
                <a:gd name="T57" fmla="*/ 195 h 357"/>
                <a:gd name="T58" fmla="*/ 378 w 390"/>
                <a:gd name="T59" fmla="*/ 186 h 357"/>
                <a:gd name="T60" fmla="*/ 369 w 390"/>
                <a:gd name="T61" fmla="*/ 174 h 357"/>
                <a:gd name="T62" fmla="*/ 359 w 390"/>
                <a:gd name="T63" fmla="*/ 174 h 357"/>
                <a:gd name="T64" fmla="*/ 359 w 390"/>
                <a:gd name="T65" fmla="*/ 186 h 357"/>
                <a:gd name="T66" fmla="*/ 347 w 390"/>
                <a:gd name="T67" fmla="*/ 186 h 357"/>
                <a:gd name="T68" fmla="*/ 338 w 390"/>
                <a:gd name="T69" fmla="*/ 186 h 357"/>
                <a:gd name="T70" fmla="*/ 323 w 390"/>
                <a:gd name="T71" fmla="*/ 186 h 357"/>
                <a:gd name="T72" fmla="*/ 314 w 390"/>
                <a:gd name="T73" fmla="*/ 186 h 357"/>
                <a:gd name="T74" fmla="*/ 302 w 390"/>
                <a:gd name="T75" fmla="*/ 186 h 357"/>
                <a:gd name="T76" fmla="*/ 292 w 390"/>
                <a:gd name="T77" fmla="*/ 186 h 357"/>
                <a:gd name="T78" fmla="*/ 292 w 390"/>
                <a:gd name="T79" fmla="*/ 174 h 357"/>
                <a:gd name="T80" fmla="*/ 292 w 390"/>
                <a:gd name="T81" fmla="*/ 165 h 357"/>
                <a:gd name="T82" fmla="*/ 283 w 390"/>
                <a:gd name="T83" fmla="*/ 141 h 357"/>
                <a:gd name="T84" fmla="*/ 271 w 390"/>
                <a:gd name="T85" fmla="*/ 110 h 357"/>
                <a:gd name="T86" fmla="*/ 238 w 390"/>
                <a:gd name="T87" fmla="*/ 74 h 357"/>
                <a:gd name="T88" fmla="*/ 207 w 390"/>
                <a:gd name="T89" fmla="*/ 64 h 357"/>
                <a:gd name="T90" fmla="*/ 183 w 390"/>
                <a:gd name="T91" fmla="*/ 64 h 357"/>
                <a:gd name="T92" fmla="*/ 171 w 390"/>
                <a:gd name="T93" fmla="*/ 64 h 3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0"/>
                <a:gd name="T142" fmla="*/ 0 h 357"/>
                <a:gd name="T143" fmla="*/ 390 w 390"/>
                <a:gd name="T144" fmla="*/ 357 h 3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0" h="357">
                  <a:moveTo>
                    <a:pt x="171" y="64"/>
                  </a:moveTo>
                  <a:lnTo>
                    <a:pt x="152" y="55"/>
                  </a:lnTo>
                  <a:lnTo>
                    <a:pt x="152" y="34"/>
                  </a:lnTo>
                  <a:lnTo>
                    <a:pt x="140" y="34"/>
                  </a:lnTo>
                  <a:lnTo>
                    <a:pt x="95" y="10"/>
                  </a:lnTo>
                  <a:lnTo>
                    <a:pt x="76" y="0"/>
                  </a:lnTo>
                  <a:lnTo>
                    <a:pt x="31" y="10"/>
                  </a:lnTo>
                  <a:lnTo>
                    <a:pt x="52" y="34"/>
                  </a:lnTo>
                  <a:lnTo>
                    <a:pt x="40" y="43"/>
                  </a:lnTo>
                  <a:lnTo>
                    <a:pt x="31" y="43"/>
                  </a:lnTo>
                  <a:lnTo>
                    <a:pt x="18" y="55"/>
                  </a:lnTo>
                  <a:lnTo>
                    <a:pt x="0" y="55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52" y="165"/>
                  </a:lnTo>
                  <a:lnTo>
                    <a:pt x="76" y="174"/>
                  </a:lnTo>
                  <a:lnTo>
                    <a:pt x="85" y="195"/>
                  </a:lnTo>
                  <a:lnTo>
                    <a:pt x="85" y="226"/>
                  </a:lnTo>
                  <a:lnTo>
                    <a:pt x="95" y="250"/>
                  </a:lnTo>
                  <a:lnTo>
                    <a:pt x="116" y="259"/>
                  </a:lnTo>
                  <a:lnTo>
                    <a:pt x="152" y="314"/>
                  </a:lnTo>
                  <a:lnTo>
                    <a:pt x="152" y="326"/>
                  </a:lnTo>
                  <a:lnTo>
                    <a:pt x="171" y="314"/>
                  </a:lnTo>
                  <a:lnTo>
                    <a:pt x="207" y="357"/>
                  </a:lnTo>
                  <a:lnTo>
                    <a:pt x="271" y="305"/>
                  </a:lnTo>
                  <a:lnTo>
                    <a:pt x="323" y="293"/>
                  </a:lnTo>
                  <a:lnTo>
                    <a:pt x="369" y="259"/>
                  </a:lnTo>
                  <a:lnTo>
                    <a:pt x="390" y="217"/>
                  </a:lnTo>
                  <a:lnTo>
                    <a:pt x="390" y="195"/>
                  </a:lnTo>
                  <a:lnTo>
                    <a:pt x="378" y="186"/>
                  </a:lnTo>
                  <a:lnTo>
                    <a:pt x="369" y="174"/>
                  </a:lnTo>
                  <a:lnTo>
                    <a:pt x="359" y="174"/>
                  </a:lnTo>
                  <a:lnTo>
                    <a:pt x="359" y="186"/>
                  </a:lnTo>
                  <a:lnTo>
                    <a:pt x="347" y="186"/>
                  </a:lnTo>
                  <a:lnTo>
                    <a:pt x="338" y="186"/>
                  </a:lnTo>
                  <a:lnTo>
                    <a:pt x="323" y="186"/>
                  </a:lnTo>
                  <a:lnTo>
                    <a:pt x="314" y="186"/>
                  </a:lnTo>
                  <a:lnTo>
                    <a:pt x="302" y="186"/>
                  </a:lnTo>
                  <a:lnTo>
                    <a:pt x="292" y="186"/>
                  </a:lnTo>
                  <a:lnTo>
                    <a:pt x="292" y="174"/>
                  </a:lnTo>
                  <a:lnTo>
                    <a:pt x="292" y="165"/>
                  </a:lnTo>
                  <a:lnTo>
                    <a:pt x="283" y="141"/>
                  </a:lnTo>
                  <a:lnTo>
                    <a:pt x="271" y="110"/>
                  </a:lnTo>
                  <a:lnTo>
                    <a:pt x="238" y="74"/>
                  </a:lnTo>
                  <a:lnTo>
                    <a:pt x="207" y="64"/>
                  </a:lnTo>
                  <a:lnTo>
                    <a:pt x="183" y="64"/>
                  </a:lnTo>
                  <a:lnTo>
                    <a:pt x="171" y="6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8" name="Freeform 1628"/>
            <p:cNvSpPr>
              <a:spLocks/>
            </p:cNvSpPr>
            <p:nvPr/>
          </p:nvSpPr>
          <p:spPr bwMode="auto">
            <a:xfrm>
              <a:off x="13188556" y="3071189"/>
              <a:ext cx="27154" cy="52896"/>
            </a:xfrm>
            <a:custGeom>
              <a:avLst/>
              <a:gdLst>
                <a:gd name="T0" fmla="*/ 0 w 19"/>
                <a:gd name="T1" fmla="*/ 13 h 37"/>
                <a:gd name="T2" fmla="*/ 9 w 19"/>
                <a:gd name="T3" fmla="*/ 37 h 37"/>
                <a:gd name="T4" fmla="*/ 19 w 19"/>
                <a:gd name="T5" fmla="*/ 22 h 37"/>
                <a:gd name="T6" fmla="*/ 19 w 19"/>
                <a:gd name="T7" fmla="*/ 0 h 37"/>
                <a:gd name="T8" fmla="*/ 9 w 19"/>
                <a:gd name="T9" fmla="*/ 0 h 37"/>
                <a:gd name="T10" fmla="*/ 0 w 19"/>
                <a:gd name="T11" fmla="*/ 1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7"/>
                <a:gd name="T20" fmla="*/ 19 w 19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7">
                  <a:moveTo>
                    <a:pt x="0" y="13"/>
                  </a:moveTo>
                  <a:lnTo>
                    <a:pt x="9" y="37"/>
                  </a:lnTo>
                  <a:lnTo>
                    <a:pt x="19" y="22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9" name="Freeform 1629"/>
            <p:cNvSpPr>
              <a:spLocks/>
            </p:cNvSpPr>
            <p:nvPr/>
          </p:nvSpPr>
          <p:spPr bwMode="auto">
            <a:xfrm>
              <a:off x="13201419" y="3071189"/>
              <a:ext cx="140060" cy="82917"/>
            </a:xfrm>
            <a:custGeom>
              <a:avLst/>
              <a:gdLst>
                <a:gd name="T0" fmla="*/ 98 w 98"/>
                <a:gd name="T1" fmla="*/ 13 h 58"/>
                <a:gd name="T2" fmla="*/ 86 w 98"/>
                <a:gd name="T3" fmla="*/ 0 h 58"/>
                <a:gd name="T4" fmla="*/ 55 w 98"/>
                <a:gd name="T5" fmla="*/ 37 h 58"/>
                <a:gd name="T6" fmla="*/ 31 w 98"/>
                <a:gd name="T7" fmla="*/ 37 h 58"/>
                <a:gd name="T8" fmla="*/ 22 w 98"/>
                <a:gd name="T9" fmla="*/ 46 h 58"/>
                <a:gd name="T10" fmla="*/ 0 w 98"/>
                <a:gd name="T11" fmla="*/ 37 h 58"/>
                <a:gd name="T12" fmla="*/ 0 w 98"/>
                <a:gd name="T13" fmla="*/ 46 h 58"/>
                <a:gd name="T14" fmla="*/ 0 w 98"/>
                <a:gd name="T15" fmla="*/ 58 h 58"/>
                <a:gd name="T16" fmla="*/ 10 w 98"/>
                <a:gd name="T17" fmla="*/ 58 h 58"/>
                <a:gd name="T18" fmla="*/ 22 w 98"/>
                <a:gd name="T19" fmla="*/ 58 h 58"/>
                <a:gd name="T20" fmla="*/ 31 w 98"/>
                <a:gd name="T21" fmla="*/ 58 h 58"/>
                <a:gd name="T22" fmla="*/ 46 w 98"/>
                <a:gd name="T23" fmla="*/ 58 h 58"/>
                <a:gd name="T24" fmla="*/ 55 w 98"/>
                <a:gd name="T25" fmla="*/ 58 h 58"/>
                <a:gd name="T26" fmla="*/ 67 w 98"/>
                <a:gd name="T27" fmla="*/ 58 h 58"/>
                <a:gd name="T28" fmla="*/ 67 w 98"/>
                <a:gd name="T29" fmla="*/ 46 h 58"/>
                <a:gd name="T30" fmla="*/ 77 w 98"/>
                <a:gd name="T31" fmla="*/ 46 h 58"/>
                <a:gd name="T32" fmla="*/ 86 w 98"/>
                <a:gd name="T33" fmla="*/ 46 h 58"/>
                <a:gd name="T34" fmla="*/ 86 w 98"/>
                <a:gd name="T35" fmla="*/ 37 h 58"/>
                <a:gd name="T36" fmla="*/ 98 w 98"/>
                <a:gd name="T37" fmla="*/ 22 h 58"/>
                <a:gd name="T38" fmla="*/ 98 w 98"/>
                <a:gd name="T39" fmla="*/ 13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58"/>
                <a:gd name="T62" fmla="*/ 98 w 98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58">
                  <a:moveTo>
                    <a:pt x="98" y="13"/>
                  </a:moveTo>
                  <a:lnTo>
                    <a:pt x="86" y="0"/>
                  </a:lnTo>
                  <a:lnTo>
                    <a:pt x="55" y="37"/>
                  </a:lnTo>
                  <a:lnTo>
                    <a:pt x="31" y="37"/>
                  </a:lnTo>
                  <a:lnTo>
                    <a:pt x="22" y="46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22" y="58"/>
                  </a:lnTo>
                  <a:lnTo>
                    <a:pt x="31" y="58"/>
                  </a:lnTo>
                  <a:lnTo>
                    <a:pt x="46" y="58"/>
                  </a:lnTo>
                  <a:lnTo>
                    <a:pt x="55" y="58"/>
                  </a:lnTo>
                  <a:lnTo>
                    <a:pt x="67" y="58"/>
                  </a:lnTo>
                  <a:lnTo>
                    <a:pt x="67" y="46"/>
                  </a:lnTo>
                  <a:lnTo>
                    <a:pt x="77" y="46"/>
                  </a:lnTo>
                  <a:lnTo>
                    <a:pt x="86" y="46"/>
                  </a:lnTo>
                  <a:lnTo>
                    <a:pt x="86" y="37"/>
                  </a:lnTo>
                  <a:lnTo>
                    <a:pt x="98" y="22"/>
                  </a:lnTo>
                  <a:lnTo>
                    <a:pt x="98" y="1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0" name="Freeform 1630"/>
            <p:cNvSpPr>
              <a:spLocks/>
            </p:cNvSpPr>
            <p:nvPr/>
          </p:nvSpPr>
          <p:spPr bwMode="auto">
            <a:xfrm>
              <a:off x="15312322" y="3837462"/>
              <a:ext cx="261541" cy="261619"/>
            </a:xfrm>
            <a:custGeom>
              <a:avLst/>
              <a:gdLst>
                <a:gd name="T0" fmla="*/ 183 w 183"/>
                <a:gd name="T1" fmla="*/ 183 h 183"/>
                <a:gd name="T2" fmla="*/ 183 w 183"/>
                <a:gd name="T3" fmla="*/ 52 h 183"/>
                <a:gd name="T4" fmla="*/ 131 w 183"/>
                <a:gd name="T5" fmla="*/ 31 h 183"/>
                <a:gd name="T6" fmla="*/ 107 w 183"/>
                <a:gd name="T7" fmla="*/ 40 h 183"/>
                <a:gd name="T8" fmla="*/ 86 w 183"/>
                <a:gd name="T9" fmla="*/ 61 h 183"/>
                <a:gd name="T10" fmla="*/ 77 w 183"/>
                <a:gd name="T11" fmla="*/ 61 h 183"/>
                <a:gd name="T12" fmla="*/ 64 w 183"/>
                <a:gd name="T13" fmla="*/ 40 h 183"/>
                <a:gd name="T14" fmla="*/ 52 w 183"/>
                <a:gd name="T15" fmla="*/ 9 h 183"/>
                <a:gd name="T16" fmla="*/ 43 w 183"/>
                <a:gd name="T17" fmla="*/ 9 h 183"/>
                <a:gd name="T18" fmla="*/ 43 w 183"/>
                <a:gd name="T19" fmla="*/ 0 h 183"/>
                <a:gd name="T20" fmla="*/ 22 w 183"/>
                <a:gd name="T21" fmla="*/ 0 h 183"/>
                <a:gd name="T22" fmla="*/ 0 w 183"/>
                <a:gd name="T23" fmla="*/ 18 h 183"/>
                <a:gd name="T24" fmla="*/ 22 w 183"/>
                <a:gd name="T25" fmla="*/ 31 h 183"/>
                <a:gd name="T26" fmla="*/ 22 w 183"/>
                <a:gd name="T27" fmla="*/ 40 h 183"/>
                <a:gd name="T28" fmla="*/ 52 w 183"/>
                <a:gd name="T29" fmla="*/ 40 h 183"/>
                <a:gd name="T30" fmla="*/ 52 w 183"/>
                <a:gd name="T31" fmla="*/ 52 h 183"/>
                <a:gd name="T32" fmla="*/ 22 w 183"/>
                <a:gd name="T33" fmla="*/ 52 h 183"/>
                <a:gd name="T34" fmla="*/ 31 w 183"/>
                <a:gd name="T35" fmla="*/ 61 h 183"/>
                <a:gd name="T36" fmla="*/ 31 w 183"/>
                <a:gd name="T37" fmla="*/ 73 h 183"/>
                <a:gd name="T38" fmla="*/ 43 w 183"/>
                <a:gd name="T39" fmla="*/ 73 h 183"/>
                <a:gd name="T40" fmla="*/ 52 w 183"/>
                <a:gd name="T41" fmla="*/ 61 h 183"/>
                <a:gd name="T42" fmla="*/ 77 w 183"/>
                <a:gd name="T43" fmla="*/ 85 h 183"/>
                <a:gd name="T44" fmla="*/ 119 w 183"/>
                <a:gd name="T45" fmla="*/ 95 h 183"/>
                <a:gd name="T46" fmla="*/ 131 w 183"/>
                <a:gd name="T47" fmla="*/ 107 h 183"/>
                <a:gd name="T48" fmla="*/ 141 w 183"/>
                <a:gd name="T49" fmla="*/ 149 h 183"/>
                <a:gd name="T50" fmla="*/ 131 w 183"/>
                <a:gd name="T51" fmla="*/ 149 h 183"/>
                <a:gd name="T52" fmla="*/ 119 w 183"/>
                <a:gd name="T53" fmla="*/ 171 h 183"/>
                <a:gd name="T54" fmla="*/ 162 w 183"/>
                <a:gd name="T55" fmla="*/ 162 h 183"/>
                <a:gd name="T56" fmla="*/ 183 w 183"/>
                <a:gd name="T57" fmla="*/ 183 h 1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3"/>
                <a:gd name="T88" fmla="*/ 0 h 183"/>
                <a:gd name="T89" fmla="*/ 183 w 183"/>
                <a:gd name="T90" fmla="*/ 183 h 18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3" h="183">
                  <a:moveTo>
                    <a:pt x="183" y="183"/>
                  </a:moveTo>
                  <a:lnTo>
                    <a:pt x="183" y="52"/>
                  </a:lnTo>
                  <a:lnTo>
                    <a:pt x="131" y="31"/>
                  </a:lnTo>
                  <a:lnTo>
                    <a:pt x="107" y="40"/>
                  </a:lnTo>
                  <a:lnTo>
                    <a:pt x="86" y="61"/>
                  </a:lnTo>
                  <a:lnTo>
                    <a:pt x="77" y="61"/>
                  </a:lnTo>
                  <a:lnTo>
                    <a:pt x="64" y="40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52" y="40"/>
                  </a:lnTo>
                  <a:lnTo>
                    <a:pt x="52" y="52"/>
                  </a:lnTo>
                  <a:lnTo>
                    <a:pt x="22" y="52"/>
                  </a:lnTo>
                  <a:lnTo>
                    <a:pt x="31" y="61"/>
                  </a:lnTo>
                  <a:lnTo>
                    <a:pt x="31" y="73"/>
                  </a:lnTo>
                  <a:lnTo>
                    <a:pt x="43" y="73"/>
                  </a:lnTo>
                  <a:lnTo>
                    <a:pt x="52" y="61"/>
                  </a:lnTo>
                  <a:lnTo>
                    <a:pt x="77" y="85"/>
                  </a:lnTo>
                  <a:lnTo>
                    <a:pt x="119" y="95"/>
                  </a:lnTo>
                  <a:lnTo>
                    <a:pt x="131" y="107"/>
                  </a:lnTo>
                  <a:lnTo>
                    <a:pt x="141" y="149"/>
                  </a:lnTo>
                  <a:lnTo>
                    <a:pt x="131" y="149"/>
                  </a:lnTo>
                  <a:lnTo>
                    <a:pt x="119" y="171"/>
                  </a:lnTo>
                  <a:lnTo>
                    <a:pt x="162" y="162"/>
                  </a:lnTo>
                  <a:lnTo>
                    <a:pt x="183" y="18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1" name="Freeform 1631"/>
            <p:cNvSpPr>
              <a:spLocks/>
            </p:cNvSpPr>
            <p:nvPr/>
          </p:nvSpPr>
          <p:spPr bwMode="auto">
            <a:xfrm>
              <a:off x="15573862" y="3911802"/>
              <a:ext cx="240103" cy="234457"/>
            </a:xfrm>
            <a:custGeom>
              <a:avLst/>
              <a:gdLst>
                <a:gd name="T0" fmla="*/ 0 w 168"/>
                <a:gd name="T1" fmla="*/ 0 h 164"/>
                <a:gd name="T2" fmla="*/ 0 w 168"/>
                <a:gd name="T3" fmla="*/ 131 h 164"/>
                <a:gd name="T4" fmla="*/ 25 w 168"/>
                <a:gd name="T5" fmla="*/ 131 h 164"/>
                <a:gd name="T6" fmla="*/ 34 w 168"/>
                <a:gd name="T7" fmla="*/ 119 h 164"/>
                <a:gd name="T8" fmla="*/ 55 w 168"/>
                <a:gd name="T9" fmla="*/ 97 h 164"/>
                <a:gd name="T10" fmla="*/ 67 w 168"/>
                <a:gd name="T11" fmla="*/ 97 h 164"/>
                <a:gd name="T12" fmla="*/ 92 w 168"/>
                <a:gd name="T13" fmla="*/ 110 h 164"/>
                <a:gd name="T14" fmla="*/ 110 w 168"/>
                <a:gd name="T15" fmla="*/ 149 h 164"/>
                <a:gd name="T16" fmla="*/ 143 w 168"/>
                <a:gd name="T17" fmla="*/ 149 h 164"/>
                <a:gd name="T18" fmla="*/ 155 w 168"/>
                <a:gd name="T19" fmla="*/ 164 h 164"/>
                <a:gd name="T20" fmla="*/ 168 w 168"/>
                <a:gd name="T21" fmla="*/ 164 h 164"/>
                <a:gd name="T22" fmla="*/ 168 w 168"/>
                <a:gd name="T23" fmla="*/ 149 h 164"/>
                <a:gd name="T24" fmla="*/ 155 w 168"/>
                <a:gd name="T25" fmla="*/ 140 h 164"/>
                <a:gd name="T26" fmla="*/ 143 w 168"/>
                <a:gd name="T27" fmla="*/ 140 h 164"/>
                <a:gd name="T28" fmla="*/ 143 w 168"/>
                <a:gd name="T29" fmla="*/ 131 h 164"/>
                <a:gd name="T30" fmla="*/ 131 w 168"/>
                <a:gd name="T31" fmla="*/ 131 h 164"/>
                <a:gd name="T32" fmla="*/ 122 w 168"/>
                <a:gd name="T33" fmla="*/ 110 h 164"/>
                <a:gd name="T34" fmla="*/ 110 w 168"/>
                <a:gd name="T35" fmla="*/ 97 h 164"/>
                <a:gd name="T36" fmla="*/ 110 w 168"/>
                <a:gd name="T37" fmla="*/ 88 h 164"/>
                <a:gd name="T38" fmla="*/ 122 w 168"/>
                <a:gd name="T39" fmla="*/ 73 h 164"/>
                <a:gd name="T40" fmla="*/ 122 w 168"/>
                <a:gd name="T41" fmla="*/ 64 h 164"/>
                <a:gd name="T42" fmla="*/ 110 w 168"/>
                <a:gd name="T43" fmla="*/ 64 h 164"/>
                <a:gd name="T44" fmla="*/ 92 w 168"/>
                <a:gd name="T45" fmla="*/ 55 h 164"/>
                <a:gd name="T46" fmla="*/ 76 w 168"/>
                <a:gd name="T47" fmla="*/ 33 h 164"/>
                <a:gd name="T48" fmla="*/ 46 w 168"/>
                <a:gd name="T49" fmla="*/ 9 h 164"/>
                <a:gd name="T50" fmla="*/ 0 w 168"/>
                <a:gd name="T51" fmla="*/ 0 h 1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4"/>
                <a:gd name="T80" fmla="*/ 168 w 168"/>
                <a:gd name="T81" fmla="*/ 164 h 1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4">
                  <a:moveTo>
                    <a:pt x="0" y="0"/>
                  </a:moveTo>
                  <a:lnTo>
                    <a:pt x="0" y="131"/>
                  </a:lnTo>
                  <a:lnTo>
                    <a:pt x="25" y="131"/>
                  </a:lnTo>
                  <a:lnTo>
                    <a:pt x="34" y="119"/>
                  </a:lnTo>
                  <a:lnTo>
                    <a:pt x="55" y="97"/>
                  </a:lnTo>
                  <a:lnTo>
                    <a:pt x="67" y="97"/>
                  </a:lnTo>
                  <a:lnTo>
                    <a:pt x="92" y="110"/>
                  </a:lnTo>
                  <a:lnTo>
                    <a:pt x="110" y="149"/>
                  </a:lnTo>
                  <a:lnTo>
                    <a:pt x="143" y="149"/>
                  </a:lnTo>
                  <a:lnTo>
                    <a:pt x="155" y="164"/>
                  </a:lnTo>
                  <a:lnTo>
                    <a:pt x="168" y="164"/>
                  </a:lnTo>
                  <a:lnTo>
                    <a:pt x="168" y="149"/>
                  </a:lnTo>
                  <a:lnTo>
                    <a:pt x="155" y="140"/>
                  </a:lnTo>
                  <a:lnTo>
                    <a:pt x="143" y="140"/>
                  </a:lnTo>
                  <a:lnTo>
                    <a:pt x="143" y="131"/>
                  </a:lnTo>
                  <a:lnTo>
                    <a:pt x="131" y="131"/>
                  </a:lnTo>
                  <a:lnTo>
                    <a:pt x="122" y="110"/>
                  </a:lnTo>
                  <a:lnTo>
                    <a:pt x="110" y="97"/>
                  </a:lnTo>
                  <a:lnTo>
                    <a:pt x="110" y="88"/>
                  </a:lnTo>
                  <a:lnTo>
                    <a:pt x="122" y="73"/>
                  </a:lnTo>
                  <a:lnTo>
                    <a:pt x="122" y="64"/>
                  </a:lnTo>
                  <a:lnTo>
                    <a:pt x="110" y="64"/>
                  </a:lnTo>
                  <a:lnTo>
                    <a:pt x="92" y="55"/>
                  </a:lnTo>
                  <a:lnTo>
                    <a:pt x="76" y="33"/>
                  </a:lnTo>
                  <a:lnTo>
                    <a:pt x="46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2" name="Freeform 1632"/>
            <p:cNvSpPr>
              <a:spLocks/>
            </p:cNvSpPr>
            <p:nvPr/>
          </p:nvSpPr>
          <p:spPr bwMode="auto">
            <a:xfrm>
              <a:off x="14747795" y="3707367"/>
              <a:ext cx="247249" cy="251612"/>
            </a:xfrm>
            <a:custGeom>
              <a:avLst/>
              <a:gdLst>
                <a:gd name="T0" fmla="*/ 134 w 173"/>
                <a:gd name="T1" fmla="*/ 0 h 176"/>
                <a:gd name="T2" fmla="*/ 152 w 173"/>
                <a:gd name="T3" fmla="*/ 0 h 176"/>
                <a:gd name="T4" fmla="*/ 152 w 173"/>
                <a:gd name="T5" fmla="*/ 24 h 176"/>
                <a:gd name="T6" fmla="*/ 164 w 173"/>
                <a:gd name="T7" fmla="*/ 33 h 176"/>
                <a:gd name="T8" fmla="*/ 152 w 173"/>
                <a:gd name="T9" fmla="*/ 46 h 176"/>
                <a:gd name="T10" fmla="*/ 173 w 173"/>
                <a:gd name="T11" fmla="*/ 67 h 176"/>
                <a:gd name="T12" fmla="*/ 164 w 173"/>
                <a:gd name="T13" fmla="*/ 67 h 176"/>
                <a:gd name="T14" fmla="*/ 143 w 173"/>
                <a:gd name="T15" fmla="*/ 109 h 176"/>
                <a:gd name="T16" fmla="*/ 134 w 173"/>
                <a:gd name="T17" fmla="*/ 122 h 176"/>
                <a:gd name="T18" fmla="*/ 134 w 173"/>
                <a:gd name="T19" fmla="*/ 131 h 176"/>
                <a:gd name="T20" fmla="*/ 134 w 173"/>
                <a:gd name="T21" fmla="*/ 152 h 176"/>
                <a:gd name="T22" fmla="*/ 109 w 173"/>
                <a:gd name="T23" fmla="*/ 164 h 176"/>
                <a:gd name="T24" fmla="*/ 97 w 173"/>
                <a:gd name="T25" fmla="*/ 176 h 176"/>
                <a:gd name="T26" fmla="*/ 88 w 173"/>
                <a:gd name="T27" fmla="*/ 152 h 176"/>
                <a:gd name="T28" fmla="*/ 76 w 173"/>
                <a:gd name="T29" fmla="*/ 152 h 176"/>
                <a:gd name="T30" fmla="*/ 42 w 173"/>
                <a:gd name="T31" fmla="*/ 152 h 176"/>
                <a:gd name="T32" fmla="*/ 42 w 173"/>
                <a:gd name="T33" fmla="*/ 143 h 176"/>
                <a:gd name="T34" fmla="*/ 21 w 173"/>
                <a:gd name="T35" fmla="*/ 143 h 176"/>
                <a:gd name="T36" fmla="*/ 12 w 173"/>
                <a:gd name="T37" fmla="*/ 109 h 176"/>
                <a:gd name="T38" fmla="*/ 0 w 173"/>
                <a:gd name="T39" fmla="*/ 100 h 176"/>
                <a:gd name="T40" fmla="*/ 0 w 173"/>
                <a:gd name="T41" fmla="*/ 67 h 176"/>
                <a:gd name="T42" fmla="*/ 12 w 173"/>
                <a:gd name="T43" fmla="*/ 46 h 176"/>
                <a:gd name="T44" fmla="*/ 21 w 173"/>
                <a:gd name="T45" fmla="*/ 67 h 176"/>
                <a:gd name="T46" fmla="*/ 42 w 173"/>
                <a:gd name="T47" fmla="*/ 67 h 176"/>
                <a:gd name="T48" fmla="*/ 57 w 173"/>
                <a:gd name="T49" fmla="*/ 55 h 176"/>
                <a:gd name="T50" fmla="*/ 76 w 173"/>
                <a:gd name="T51" fmla="*/ 67 h 176"/>
                <a:gd name="T52" fmla="*/ 97 w 173"/>
                <a:gd name="T53" fmla="*/ 55 h 176"/>
                <a:gd name="T54" fmla="*/ 121 w 173"/>
                <a:gd name="T55" fmla="*/ 0 h 176"/>
                <a:gd name="T56" fmla="*/ 134 w 173"/>
                <a:gd name="T57" fmla="*/ 0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3"/>
                <a:gd name="T88" fmla="*/ 0 h 176"/>
                <a:gd name="T89" fmla="*/ 173 w 173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3" h="176">
                  <a:moveTo>
                    <a:pt x="134" y="0"/>
                  </a:moveTo>
                  <a:lnTo>
                    <a:pt x="152" y="0"/>
                  </a:lnTo>
                  <a:lnTo>
                    <a:pt x="152" y="24"/>
                  </a:lnTo>
                  <a:lnTo>
                    <a:pt x="164" y="33"/>
                  </a:lnTo>
                  <a:lnTo>
                    <a:pt x="152" y="46"/>
                  </a:lnTo>
                  <a:lnTo>
                    <a:pt x="173" y="67"/>
                  </a:lnTo>
                  <a:lnTo>
                    <a:pt x="164" y="67"/>
                  </a:lnTo>
                  <a:lnTo>
                    <a:pt x="143" y="109"/>
                  </a:lnTo>
                  <a:lnTo>
                    <a:pt x="134" y="122"/>
                  </a:lnTo>
                  <a:lnTo>
                    <a:pt x="134" y="131"/>
                  </a:lnTo>
                  <a:lnTo>
                    <a:pt x="134" y="152"/>
                  </a:lnTo>
                  <a:lnTo>
                    <a:pt x="109" y="164"/>
                  </a:lnTo>
                  <a:lnTo>
                    <a:pt x="97" y="176"/>
                  </a:lnTo>
                  <a:lnTo>
                    <a:pt x="88" y="152"/>
                  </a:lnTo>
                  <a:lnTo>
                    <a:pt x="76" y="152"/>
                  </a:lnTo>
                  <a:lnTo>
                    <a:pt x="42" y="152"/>
                  </a:lnTo>
                  <a:lnTo>
                    <a:pt x="42" y="143"/>
                  </a:lnTo>
                  <a:lnTo>
                    <a:pt x="21" y="143"/>
                  </a:lnTo>
                  <a:lnTo>
                    <a:pt x="12" y="109"/>
                  </a:lnTo>
                  <a:lnTo>
                    <a:pt x="0" y="100"/>
                  </a:lnTo>
                  <a:lnTo>
                    <a:pt x="0" y="67"/>
                  </a:lnTo>
                  <a:lnTo>
                    <a:pt x="12" y="46"/>
                  </a:lnTo>
                  <a:lnTo>
                    <a:pt x="21" y="67"/>
                  </a:lnTo>
                  <a:lnTo>
                    <a:pt x="42" y="67"/>
                  </a:lnTo>
                  <a:lnTo>
                    <a:pt x="57" y="55"/>
                  </a:lnTo>
                  <a:lnTo>
                    <a:pt x="76" y="67"/>
                  </a:lnTo>
                  <a:lnTo>
                    <a:pt x="97" y="55"/>
                  </a:lnTo>
                  <a:lnTo>
                    <a:pt x="121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3" name="Freeform 1633"/>
            <p:cNvSpPr>
              <a:spLocks/>
            </p:cNvSpPr>
            <p:nvPr/>
          </p:nvSpPr>
          <p:spPr bwMode="auto">
            <a:xfrm>
              <a:off x="14764945" y="3633028"/>
              <a:ext cx="251536" cy="170124"/>
            </a:xfrm>
            <a:custGeom>
              <a:avLst/>
              <a:gdLst>
                <a:gd name="T0" fmla="*/ 161 w 176"/>
                <a:gd name="T1" fmla="*/ 43 h 119"/>
                <a:gd name="T2" fmla="*/ 140 w 176"/>
                <a:gd name="T3" fmla="*/ 52 h 119"/>
                <a:gd name="T4" fmla="*/ 122 w 176"/>
                <a:gd name="T5" fmla="*/ 52 h 119"/>
                <a:gd name="T6" fmla="*/ 109 w 176"/>
                <a:gd name="T7" fmla="*/ 52 h 119"/>
                <a:gd name="T8" fmla="*/ 85 w 176"/>
                <a:gd name="T9" fmla="*/ 107 h 119"/>
                <a:gd name="T10" fmla="*/ 64 w 176"/>
                <a:gd name="T11" fmla="*/ 119 h 119"/>
                <a:gd name="T12" fmla="*/ 45 w 176"/>
                <a:gd name="T13" fmla="*/ 107 h 119"/>
                <a:gd name="T14" fmla="*/ 30 w 176"/>
                <a:gd name="T15" fmla="*/ 119 h 119"/>
                <a:gd name="T16" fmla="*/ 9 w 176"/>
                <a:gd name="T17" fmla="*/ 119 h 119"/>
                <a:gd name="T18" fmla="*/ 0 w 176"/>
                <a:gd name="T19" fmla="*/ 98 h 119"/>
                <a:gd name="T20" fmla="*/ 21 w 176"/>
                <a:gd name="T21" fmla="*/ 107 h 119"/>
                <a:gd name="T22" fmla="*/ 30 w 176"/>
                <a:gd name="T23" fmla="*/ 76 h 119"/>
                <a:gd name="T24" fmla="*/ 55 w 176"/>
                <a:gd name="T25" fmla="*/ 76 h 119"/>
                <a:gd name="T26" fmla="*/ 76 w 176"/>
                <a:gd name="T27" fmla="*/ 43 h 119"/>
                <a:gd name="T28" fmla="*/ 85 w 176"/>
                <a:gd name="T29" fmla="*/ 52 h 119"/>
                <a:gd name="T30" fmla="*/ 97 w 176"/>
                <a:gd name="T31" fmla="*/ 52 h 119"/>
                <a:gd name="T32" fmla="*/ 97 w 176"/>
                <a:gd name="T33" fmla="*/ 43 h 119"/>
                <a:gd name="T34" fmla="*/ 97 w 176"/>
                <a:gd name="T35" fmla="*/ 31 h 119"/>
                <a:gd name="T36" fmla="*/ 131 w 176"/>
                <a:gd name="T37" fmla="*/ 0 h 119"/>
                <a:gd name="T38" fmla="*/ 140 w 176"/>
                <a:gd name="T39" fmla="*/ 12 h 119"/>
                <a:gd name="T40" fmla="*/ 140 w 176"/>
                <a:gd name="T41" fmla="*/ 21 h 119"/>
                <a:gd name="T42" fmla="*/ 176 w 176"/>
                <a:gd name="T43" fmla="*/ 31 h 119"/>
                <a:gd name="T44" fmla="*/ 152 w 176"/>
                <a:gd name="T45" fmla="*/ 43 h 119"/>
                <a:gd name="T46" fmla="*/ 161 w 176"/>
                <a:gd name="T47" fmla="*/ 43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6"/>
                <a:gd name="T73" fmla="*/ 0 h 119"/>
                <a:gd name="T74" fmla="*/ 176 w 176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6" h="119">
                  <a:moveTo>
                    <a:pt x="161" y="43"/>
                  </a:moveTo>
                  <a:lnTo>
                    <a:pt x="140" y="52"/>
                  </a:lnTo>
                  <a:lnTo>
                    <a:pt x="122" y="52"/>
                  </a:lnTo>
                  <a:lnTo>
                    <a:pt x="109" y="52"/>
                  </a:lnTo>
                  <a:lnTo>
                    <a:pt x="85" y="107"/>
                  </a:lnTo>
                  <a:lnTo>
                    <a:pt x="64" y="119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9" y="119"/>
                  </a:lnTo>
                  <a:lnTo>
                    <a:pt x="0" y="98"/>
                  </a:lnTo>
                  <a:lnTo>
                    <a:pt x="21" y="107"/>
                  </a:lnTo>
                  <a:lnTo>
                    <a:pt x="30" y="76"/>
                  </a:lnTo>
                  <a:lnTo>
                    <a:pt x="55" y="76"/>
                  </a:lnTo>
                  <a:lnTo>
                    <a:pt x="76" y="43"/>
                  </a:lnTo>
                  <a:lnTo>
                    <a:pt x="85" y="52"/>
                  </a:lnTo>
                  <a:lnTo>
                    <a:pt x="97" y="52"/>
                  </a:lnTo>
                  <a:lnTo>
                    <a:pt x="97" y="43"/>
                  </a:lnTo>
                  <a:lnTo>
                    <a:pt x="97" y="31"/>
                  </a:lnTo>
                  <a:lnTo>
                    <a:pt x="131" y="0"/>
                  </a:lnTo>
                  <a:lnTo>
                    <a:pt x="140" y="12"/>
                  </a:lnTo>
                  <a:lnTo>
                    <a:pt x="140" y="21"/>
                  </a:lnTo>
                  <a:lnTo>
                    <a:pt x="176" y="31"/>
                  </a:lnTo>
                  <a:lnTo>
                    <a:pt x="152" y="43"/>
                  </a:lnTo>
                  <a:lnTo>
                    <a:pt x="161" y="4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4" name="Freeform 1634"/>
            <p:cNvSpPr>
              <a:spLocks/>
            </p:cNvSpPr>
            <p:nvPr/>
          </p:nvSpPr>
          <p:spPr bwMode="auto">
            <a:xfrm>
              <a:off x="14264731" y="3011145"/>
              <a:ext cx="234385" cy="543253"/>
            </a:xfrm>
            <a:custGeom>
              <a:avLst/>
              <a:gdLst>
                <a:gd name="T0" fmla="*/ 152 w 164"/>
                <a:gd name="T1" fmla="*/ 326 h 380"/>
                <a:gd name="T2" fmla="*/ 130 w 164"/>
                <a:gd name="T3" fmla="*/ 380 h 380"/>
                <a:gd name="T4" fmla="*/ 143 w 164"/>
                <a:gd name="T5" fmla="*/ 347 h 380"/>
                <a:gd name="T6" fmla="*/ 130 w 164"/>
                <a:gd name="T7" fmla="*/ 326 h 380"/>
                <a:gd name="T8" fmla="*/ 143 w 164"/>
                <a:gd name="T9" fmla="*/ 316 h 380"/>
                <a:gd name="T10" fmla="*/ 109 w 164"/>
                <a:gd name="T11" fmla="*/ 240 h 380"/>
                <a:gd name="T12" fmla="*/ 97 w 164"/>
                <a:gd name="T13" fmla="*/ 228 h 380"/>
                <a:gd name="T14" fmla="*/ 76 w 164"/>
                <a:gd name="T15" fmla="*/ 249 h 380"/>
                <a:gd name="T16" fmla="*/ 42 w 164"/>
                <a:gd name="T17" fmla="*/ 240 h 380"/>
                <a:gd name="T18" fmla="*/ 54 w 164"/>
                <a:gd name="T19" fmla="*/ 219 h 380"/>
                <a:gd name="T20" fmla="*/ 42 w 164"/>
                <a:gd name="T21" fmla="*/ 185 h 380"/>
                <a:gd name="T22" fmla="*/ 33 w 164"/>
                <a:gd name="T23" fmla="*/ 185 h 380"/>
                <a:gd name="T24" fmla="*/ 21 w 164"/>
                <a:gd name="T25" fmla="*/ 164 h 380"/>
                <a:gd name="T26" fmla="*/ 0 w 164"/>
                <a:gd name="T27" fmla="*/ 140 h 380"/>
                <a:gd name="T28" fmla="*/ 0 w 164"/>
                <a:gd name="T29" fmla="*/ 118 h 380"/>
                <a:gd name="T30" fmla="*/ 12 w 164"/>
                <a:gd name="T31" fmla="*/ 118 h 380"/>
                <a:gd name="T32" fmla="*/ 12 w 164"/>
                <a:gd name="T33" fmla="*/ 88 h 380"/>
                <a:gd name="T34" fmla="*/ 21 w 164"/>
                <a:gd name="T35" fmla="*/ 88 h 380"/>
                <a:gd name="T36" fmla="*/ 33 w 164"/>
                <a:gd name="T37" fmla="*/ 33 h 380"/>
                <a:gd name="T38" fmla="*/ 54 w 164"/>
                <a:gd name="T39" fmla="*/ 12 h 380"/>
                <a:gd name="T40" fmla="*/ 67 w 164"/>
                <a:gd name="T41" fmla="*/ 12 h 380"/>
                <a:gd name="T42" fmla="*/ 67 w 164"/>
                <a:gd name="T43" fmla="*/ 0 h 380"/>
                <a:gd name="T44" fmla="*/ 88 w 164"/>
                <a:gd name="T45" fmla="*/ 0 h 380"/>
                <a:gd name="T46" fmla="*/ 97 w 164"/>
                <a:gd name="T47" fmla="*/ 24 h 380"/>
                <a:gd name="T48" fmla="*/ 88 w 164"/>
                <a:gd name="T49" fmla="*/ 88 h 380"/>
                <a:gd name="T50" fmla="*/ 109 w 164"/>
                <a:gd name="T51" fmla="*/ 79 h 380"/>
                <a:gd name="T52" fmla="*/ 109 w 164"/>
                <a:gd name="T53" fmla="*/ 100 h 380"/>
                <a:gd name="T54" fmla="*/ 121 w 164"/>
                <a:gd name="T55" fmla="*/ 100 h 380"/>
                <a:gd name="T56" fmla="*/ 121 w 164"/>
                <a:gd name="T57" fmla="*/ 118 h 380"/>
                <a:gd name="T58" fmla="*/ 143 w 164"/>
                <a:gd name="T59" fmla="*/ 131 h 380"/>
                <a:gd name="T60" fmla="*/ 164 w 164"/>
                <a:gd name="T61" fmla="*/ 131 h 380"/>
                <a:gd name="T62" fmla="*/ 143 w 164"/>
                <a:gd name="T63" fmla="*/ 155 h 380"/>
                <a:gd name="T64" fmla="*/ 109 w 164"/>
                <a:gd name="T65" fmla="*/ 173 h 380"/>
                <a:gd name="T66" fmla="*/ 109 w 164"/>
                <a:gd name="T67" fmla="*/ 195 h 380"/>
                <a:gd name="T68" fmla="*/ 130 w 164"/>
                <a:gd name="T69" fmla="*/ 240 h 380"/>
                <a:gd name="T70" fmla="*/ 121 w 164"/>
                <a:gd name="T71" fmla="*/ 271 h 380"/>
                <a:gd name="T72" fmla="*/ 143 w 164"/>
                <a:gd name="T73" fmla="*/ 283 h 380"/>
                <a:gd name="T74" fmla="*/ 152 w 164"/>
                <a:gd name="T75" fmla="*/ 326 h 3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4"/>
                <a:gd name="T115" fmla="*/ 0 h 380"/>
                <a:gd name="T116" fmla="*/ 164 w 164"/>
                <a:gd name="T117" fmla="*/ 380 h 3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4" h="380">
                  <a:moveTo>
                    <a:pt x="152" y="326"/>
                  </a:moveTo>
                  <a:lnTo>
                    <a:pt x="130" y="380"/>
                  </a:lnTo>
                  <a:lnTo>
                    <a:pt x="143" y="347"/>
                  </a:lnTo>
                  <a:lnTo>
                    <a:pt x="130" y="326"/>
                  </a:lnTo>
                  <a:lnTo>
                    <a:pt x="143" y="316"/>
                  </a:lnTo>
                  <a:lnTo>
                    <a:pt x="109" y="240"/>
                  </a:lnTo>
                  <a:lnTo>
                    <a:pt x="97" y="228"/>
                  </a:lnTo>
                  <a:lnTo>
                    <a:pt x="76" y="249"/>
                  </a:lnTo>
                  <a:lnTo>
                    <a:pt x="42" y="240"/>
                  </a:lnTo>
                  <a:lnTo>
                    <a:pt x="54" y="219"/>
                  </a:lnTo>
                  <a:lnTo>
                    <a:pt x="42" y="185"/>
                  </a:lnTo>
                  <a:lnTo>
                    <a:pt x="33" y="185"/>
                  </a:lnTo>
                  <a:lnTo>
                    <a:pt x="21" y="164"/>
                  </a:lnTo>
                  <a:lnTo>
                    <a:pt x="0" y="140"/>
                  </a:lnTo>
                  <a:lnTo>
                    <a:pt x="0" y="118"/>
                  </a:lnTo>
                  <a:lnTo>
                    <a:pt x="12" y="118"/>
                  </a:lnTo>
                  <a:lnTo>
                    <a:pt x="12" y="88"/>
                  </a:lnTo>
                  <a:lnTo>
                    <a:pt x="21" y="88"/>
                  </a:lnTo>
                  <a:lnTo>
                    <a:pt x="33" y="33"/>
                  </a:lnTo>
                  <a:lnTo>
                    <a:pt x="54" y="12"/>
                  </a:lnTo>
                  <a:lnTo>
                    <a:pt x="67" y="12"/>
                  </a:lnTo>
                  <a:lnTo>
                    <a:pt x="67" y="0"/>
                  </a:lnTo>
                  <a:lnTo>
                    <a:pt x="88" y="0"/>
                  </a:lnTo>
                  <a:lnTo>
                    <a:pt x="97" y="24"/>
                  </a:lnTo>
                  <a:lnTo>
                    <a:pt x="88" y="88"/>
                  </a:lnTo>
                  <a:lnTo>
                    <a:pt x="109" y="79"/>
                  </a:lnTo>
                  <a:lnTo>
                    <a:pt x="109" y="100"/>
                  </a:lnTo>
                  <a:lnTo>
                    <a:pt x="121" y="100"/>
                  </a:lnTo>
                  <a:lnTo>
                    <a:pt x="121" y="118"/>
                  </a:lnTo>
                  <a:lnTo>
                    <a:pt x="143" y="131"/>
                  </a:lnTo>
                  <a:lnTo>
                    <a:pt x="164" y="131"/>
                  </a:lnTo>
                  <a:lnTo>
                    <a:pt x="143" y="155"/>
                  </a:lnTo>
                  <a:lnTo>
                    <a:pt x="109" y="173"/>
                  </a:lnTo>
                  <a:lnTo>
                    <a:pt x="109" y="195"/>
                  </a:lnTo>
                  <a:lnTo>
                    <a:pt x="130" y="240"/>
                  </a:lnTo>
                  <a:lnTo>
                    <a:pt x="121" y="271"/>
                  </a:lnTo>
                  <a:lnTo>
                    <a:pt x="143" y="283"/>
                  </a:lnTo>
                  <a:lnTo>
                    <a:pt x="152" y="32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5" name="Freeform 1635"/>
            <p:cNvSpPr>
              <a:spLocks/>
            </p:cNvSpPr>
            <p:nvPr/>
          </p:nvSpPr>
          <p:spPr bwMode="auto">
            <a:xfrm>
              <a:off x="14420512" y="3232736"/>
              <a:ext cx="204373" cy="430313"/>
            </a:xfrm>
            <a:custGeom>
              <a:avLst/>
              <a:gdLst>
                <a:gd name="T0" fmla="*/ 64 w 143"/>
                <a:gd name="T1" fmla="*/ 280 h 301"/>
                <a:gd name="T2" fmla="*/ 64 w 143"/>
                <a:gd name="T3" fmla="*/ 292 h 301"/>
                <a:gd name="T4" fmla="*/ 34 w 143"/>
                <a:gd name="T5" fmla="*/ 247 h 301"/>
                <a:gd name="T6" fmla="*/ 34 w 143"/>
                <a:gd name="T7" fmla="*/ 259 h 301"/>
                <a:gd name="T8" fmla="*/ 21 w 143"/>
                <a:gd name="T9" fmla="*/ 237 h 301"/>
                <a:gd name="T10" fmla="*/ 21 w 143"/>
                <a:gd name="T11" fmla="*/ 225 h 301"/>
                <a:gd name="T12" fmla="*/ 43 w 143"/>
                <a:gd name="T13" fmla="*/ 171 h 301"/>
                <a:gd name="T14" fmla="*/ 34 w 143"/>
                <a:gd name="T15" fmla="*/ 128 h 301"/>
                <a:gd name="T16" fmla="*/ 12 w 143"/>
                <a:gd name="T17" fmla="*/ 116 h 301"/>
                <a:gd name="T18" fmla="*/ 21 w 143"/>
                <a:gd name="T19" fmla="*/ 85 h 301"/>
                <a:gd name="T20" fmla="*/ 0 w 143"/>
                <a:gd name="T21" fmla="*/ 40 h 301"/>
                <a:gd name="T22" fmla="*/ 0 w 143"/>
                <a:gd name="T23" fmla="*/ 18 h 301"/>
                <a:gd name="T24" fmla="*/ 34 w 143"/>
                <a:gd name="T25" fmla="*/ 0 h 301"/>
                <a:gd name="T26" fmla="*/ 43 w 143"/>
                <a:gd name="T27" fmla="*/ 9 h 301"/>
                <a:gd name="T28" fmla="*/ 55 w 143"/>
                <a:gd name="T29" fmla="*/ 18 h 301"/>
                <a:gd name="T30" fmla="*/ 55 w 143"/>
                <a:gd name="T31" fmla="*/ 52 h 301"/>
                <a:gd name="T32" fmla="*/ 79 w 143"/>
                <a:gd name="T33" fmla="*/ 40 h 301"/>
                <a:gd name="T34" fmla="*/ 88 w 143"/>
                <a:gd name="T35" fmla="*/ 52 h 301"/>
                <a:gd name="T36" fmla="*/ 98 w 143"/>
                <a:gd name="T37" fmla="*/ 40 h 301"/>
                <a:gd name="T38" fmla="*/ 119 w 143"/>
                <a:gd name="T39" fmla="*/ 64 h 301"/>
                <a:gd name="T40" fmla="*/ 131 w 143"/>
                <a:gd name="T41" fmla="*/ 85 h 301"/>
                <a:gd name="T42" fmla="*/ 143 w 143"/>
                <a:gd name="T43" fmla="*/ 107 h 301"/>
                <a:gd name="T44" fmla="*/ 143 w 143"/>
                <a:gd name="T45" fmla="*/ 128 h 301"/>
                <a:gd name="T46" fmla="*/ 98 w 143"/>
                <a:gd name="T47" fmla="*/ 128 h 301"/>
                <a:gd name="T48" fmla="*/ 88 w 143"/>
                <a:gd name="T49" fmla="*/ 149 h 301"/>
                <a:gd name="T50" fmla="*/ 98 w 143"/>
                <a:gd name="T51" fmla="*/ 171 h 301"/>
                <a:gd name="T52" fmla="*/ 88 w 143"/>
                <a:gd name="T53" fmla="*/ 161 h 301"/>
                <a:gd name="T54" fmla="*/ 64 w 143"/>
                <a:gd name="T55" fmla="*/ 161 h 301"/>
                <a:gd name="T56" fmla="*/ 64 w 143"/>
                <a:gd name="T57" fmla="*/ 149 h 301"/>
                <a:gd name="T58" fmla="*/ 43 w 143"/>
                <a:gd name="T59" fmla="*/ 149 h 301"/>
                <a:gd name="T60" fmla="*/ 55 w 143"/>
                <a:gd name="T61" fmla="*/ 171 h 301"/>
                <a:gd name="T62" fmla="*/ 43 w 143"/>
                <a:gd name="T63" fmla="*/ 204 h 301"/>
                <a:gd name="T64" fmla="*/ 43 w 143"/>
                <a:gd name="T65" fmla="*/ 225 h 301"/>
                <a:gd name="T66" fmla="*/ 55 w 143"/>
                <a:gd name="T67" fmla="*/ 225 h 301"/>
                <a:gd name="T68" fmla="*/ 64 w 143"/>
                <a:gd name="T69" fmla="*/ 268 h 301"/>
                <a:gd name="T70" fmla="*/ 88 w 143"/>
                <a:gd name="T71" fmla="*/ 280 h 301"/>
                <a:gd name="T72" fmla="*/ 98 w 143"/>
                <a:gd name="T73" fmla="*/ 292 h 301"/>
                <a:gd name="T74" fmla="*/ 88 w 143"/>
                <a:gd name="T75" fmla="*/ 301 h 301"/>
                <a:gd name="T76" fmla="*/ 79 w 143"/>
                <a:gd name="T77" fmla="*/ 301 h 301"/>
                <a:gd name="T78" fmla="*/ 79 w 143"/>
                <a:gd name="T79" fmla="*/ 292 h 301"/>
                <a:gd name="T80" fmla="*/ 64 w 143"/>
                <a:gd name="T81" fmla="*/ 280 h 3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301"/>
                <a:gd name="T125" fmla="*/ 143 w 143"/>
                <a:gd name="T126" fmla="*/ 301 h 3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301">
                  <a:moveTo>
                    <a:pt x="64" y="280"/>
                  </a:moveTo>
                  <a:lnTo>
                    <a:pt x="64" y="292"/>
                  </a:lnTo>
                  <a:lnTo>
                    <a:pt x="34" y="247"/>
                  </a:lnTo>
                  <a:lnTo>
                    <a:pt x="34" y="259"/>
                  </a:lnTo>
                  <a:lnTo>
                    <a:pt x="21" y="237"/>
                  </a:lnTo>
                  <a:lnTo>
                    <a:pt x="21" y="225"/>
                  </a:lnTo>
                  <a:lnTo>
                    <a:pt x="43" y="171"/>
                  </a:lnTo>
                  <a:lnTo>
                    <a:pt x="34" y="128"/>
                  </a:lnTo>
                  <a:lnTo>
                    <a:pt x="12" y="116"/>
                  </a:lnTo>
                  <a:lnTo>
                    <a:pt x="21" y="85"/>
                  </a:lnTo>
                  <a:lnTo>
                    <a:pt x="0" y="40"/>
                  </a:lnTo>
                  <a:lnTo>
                    <a:pt x="0" y="18"/>
                  </a:lnTo>
                  <a:lnTo>
                    <a:pt x="34" y="0"/>
                  </a:lnTo>
                  <a:lnTo>
                    <a:pt x="43" y="9"/>
                  </a:lnTo>
                  <a:lnTo>
                    <a:pt x="55" y="18"/>
                  </a:lnTo>
                  <a:lnTo>
                    <a:pt x="55" y="52"/>
                  </a:lnTo>
                  <a:lnTo>
                    <a:pt x="79" y="40"/>
                  </a:lnTo>
                  <a:lnTo>
                    <a:pt x="88" y="52"/>
                  </a:lnTo>
                  <a:lnTo>
                    <a:pt x="98" y="40"/>
                  </a:lnTo>
                  <a:lnTo>
                    <a:pt x="119" y="64"/>
                  </a:lnTo>
                  <a:lnTo>
                    <a:pt x="131" y="85"/>
                  </a:lnTo>
                  <a:lnTo>
                    <a:pt x="143" y="107"/>
                  </a:lnTo>
                  <a:lnTo>
                    <a:pt x="143" y="128"/>
                  </a:lnTo>
                  <a:lnTo>
                    <a:pt x="98" y="128"/>
                  </a:lnTo>
                  <a:lnTo>
                    <a:pt x="88" y="149"/>
                  </a:lnTo>
                  <a:lnTo>
                    <a:pt x="98" y="171"/>
                  </a:lnTo>
                  <a:lnTo>
                    <a:pt x="88" y="161"/>
                  </a:lnTo>
                  <a:lnTo>
                    <a:pt x="64" y="161"/>
                  </a:lnTo>
                  <a:lnTo>
                    <a:pt x="64" y="149"/>
                  </a:lnTo>
                  <a:lnTo>
                    <a:pt x="43" y="149"/>
                  </a:lnTo>
                  <a:lnTo>
                    <a:pt x="55" y="171"/>
                  </a:lnTo>
                  <a:lnTo>
                    <a:pt x="43" y="204"/>
                  </a:lnTo>
                  <a:lnTo>
                    <a:pt x="43" y="225"/>
                  </a:lnTo>
                  <a:lnTo>
                    <a:pt x="55" y="225"/>
                  </a:lnTo>
                  <a:lnTo>
                    <a:pt x="64" y="268"/>
                  </a:lnTo>
                  <a:lnTo>
                    <a:pt x="88" y="280"/>
                  </a:lnTo>
                  <a:lnTo>
                    <a:pt x="98" y="292"/>
                  </a:lnTo>
                  <a:lnTo>
                    <a:pt x="88" y="301"/>
                  </a:lnTo>
                  <a:lnTo>
                    <a:pt x="79" y="301"/>
                  </a:lnTo>
                  <a:lnTo>
                    <a:pt x="79" y="292"/>
                  </a:lnTo>
                  <a:lnTo>
                    <a:pt x="64" y="28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6" name="Freeform 1636"/>
            <p:cNvSpPr>
              <a:spLocks/>
            </p:cNvSpPr>
            <p:nvPr/>
          </p:nvSpPr>
          <p:spPr bwMode="auto">
            <a:xfrm>
              <a:off x="14511979" y="3633028"/>
              <a:ext cx="112905" cy="152969"/>
            </a:xfrm>
            <a:custGeom>
              <a:avLst/>
              <a:gdLst>
                <a:gd name="T0" fmla="*/ 0 w 79"/>
                <a:gd name="T1" fmla="*/ 12 h 107"/>
                <a:gd name="T2" fmla="*/ 0 w 79"/>
                <a:gd name="T3" fmla="*/ 52 h 107"/>
                <a:gd name="T4" fmla="*/ 24 w 79"/>
                <a:gd name="T5" fmla="*/ 76 h 107"/>
                <a:gd name="T6" fmla="*/ 55 w 79"/>
                <a:gd name="T7" fmla="*/ 107 h 107"/>
                <a:gd name="T8" fmla="*/ 79 w 79"/>
                <a:gd name="T9" fmla="*/ 107 h 107"/>
                <a:gd name="T10" fmla="*/ 55 w 79"/>
                <a:gd name="T11" fmla="*/ 76 h 107"/>
                <a:gd name="T12" fmla="*/ 55 w 79"/>
                <a:gd name="T13" fmla="*/ 43 h 107"/>
                <a:gd name="T14" fmla="*/ 34 w 79"/>
                <a:gd name="T15" fmla="*/ 12 h 107"/>
                <a:gd name="T16" fmla="*/ 24 w 79"/>
                <a:gd name="T17" fmla="*/ 21 h 107"/>
                <a:gd name="T18" fmla="*/ 15 w 79"/>
                <a:gd name="T19" fmla="*/ 21 h 107"/>
                <a:gd name="T20" fmla="*/ 15 w 79"/>
                <a:gd name="T21" fmla="*/ 12 h 107"/>
                <a:gd name="T22" fmla="*/ 0 w 79"/>
                <a:gd name="T23" fmla="*/ 0 h 107"/>
                <a:gd name="T24" fmla="*/ 0 w 79"/>
                <a:gd name="T25" fmla="*/ 12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"/>
                <a:gd name="T40" fmla="*/ 0 h 107"/>
                <a:gd name="T41" fmla="*/ 79 w 79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" h="107">
                  <a:moveTo>
                    <a:pt x="0" y="12"/>
                  </a:moveTo>
                  <a:lnTo>
                    <a:pt x="0" y="52"/>
                  </a:lnTo>
                  <a:lnTo>
                    <a:pt x="24" y="76"/>
                  </a:lnTo>
                  <a:lnTo>
                    <a:pt x="55" y="107"/>
                  </a:lnTo>
                  <a:lnTo>
                    <a:pt x="79" y="107"/>
                  </a:lnTo>
                  <a:lnTo>
                    <a:pt x="55" y="76"/>
                  </a:lnTo>
                  <a:lnTo>
                    <a:pt x="55" y="43"/>
                  </a:lnTo>
                  <a:lnTo>
                    <a:pt x="34" y="12"/>
                  </a:lnTo>
                  <a:lnTo>
                    <a:pt x="24" y="21"/>
                  </a:lnTo>
                  <a:lnTo>
                    <a:pt x="15" y="21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7" name="Freeform 1638"/>
            <p:cNvSpPr>
              <a:spLocks/>
            </p:cNvSpPr>
            <p:nvPr/>
          </p:nvSpPr>
          <p:spPr bwMode="auto">
            <a:xfrm>
              <a:off x="14546279" y="3398571"/>
              <a:ext cx="141489" cy="125806"/>
            </a:xfrm>
            <a:custGeom>
              <a:avLst/>
              <a:gdLst>
                <a:gd name="T0" fmla="*/ 0 w 98"/>
                <a:gd name="T1" fmla="*/ 33 h 88"/>
                <a:gd name="T2" fmla="*/ 10 w 98"/>
                <a:gd name="T3" fmla="*/ 55 h 88"/>
                <a:gd name="T4" fmla="*/ 22 w 98"/>
                <a:gd name="T5" fmla="*/ 76 h 88"/>
                <a:gd name="T6" fmla="*/ 43 w 98"/>
                <a:gd name="T7" fmla="*/ 88 h 88"/>
                <a:gd name="T8" fmla="*/ 71 w 98"/>
                <a:gd name="T9" fmla="*/ 76 h 88"/>
                <a:gd name="T10" fmla="*/ 81 w 98"/>
                <a:gd name="T11" fmla="*/ 67 h 88"/>
                <a:gd name="T12" fmla="*/ 102 w 98"/>
                <a:gd name="T13" fmla="*/ 45 h 88"/>
                <a:gd name="T14" fmla="*/ 102 w 98"/>
                <a:gd name="T15" fmla="*/ 0 h 88"/>
                <a:gd name="T16" fmla="*/ 81 w 98"/>
                <a:gd name="T17" fmla="*/ 12 h 88"/>
                <a:gd name="T18" fmla="*/ 71 w 98"/>
                <a:gd name="T19" fmla="*/ 12 h 88"/>
                <a:gd name="T20" fmla="*/ 59 w 98"/>
                <a:gd name="T21" fmla="*/ 12 h 88"/>
                <a:gd name="T22" fmla="*/ 10 w 98"/>
                <a:gd name="T23" fmla="*/ 12 h 88"/>
                <a:gd name="T24" fmla="*/ 0 w 98"/>
                <a:gd name="T25" fmla="*/ 3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88"/>
                <a:gd name="T41" fmla="*/ 98 w 98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88">
                  <a:moveTo>
                    <a:pt x="0" y="33"/>
                  </a:moveTo>
                  <a:lnTo>
                    <a:pt x="10" y="55"/>
                  </a:lnTo>
                  <a:lnTo>
                    <a:pt x="22" y="76"/>
                  </a:lnTo>
                  <a:lnTo>
                    <a:pt x="43" y="88"/>
                  </a:lnTo>
                  <a:lnTo>
                    <a:pt x="67" y="76"/>
                  </a:lnTo>
                  <a:lnTo>
                    <a:pt x="77" y="67"/>
                  </a:lnTo>
                  <a:lnTo>
                    <a:pt x="98" y="45"/>
                  </a:lnTo>
                  <a:lnTo>
                    <a:pt x="98" y="0"/>
                  </a:lnTo>
                  <a:lnTo>
                    <a:pt x="77" y="12"/>
                  </a:lnTo>
                  <a:lnTo>
                    <a:pt x="67" y="12"/>
                  </a:lnTo>
                  <a:lnTo>
                    <a:pt x="55" y="12"/>
                  </a:lnTo>
                  <a:lnTo>
                    <a:pt x="10" y="12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8" name="Freeform 1639"/>
            <p:cNvSpPr>
              <a:spLocks/>
            </p:cNvSpPr>
            <p:nvPr/>
          </p:nvSpPr>
          <p:spPr bwMode="auto">
            <a:xfrm>
              <a:off x="14469105" y="3166973"/>
              <a:ext cx="218665" cy="248753"/>
            </a:xfrm>
            <a:custGeom>
              <a:avLst/>
              <a:gdLst>
                <a:gd name="T0" fmla="*/ 156 w 152"/>
                <a:gd name="T1" fmla="*/ 162 h 174"/>
                <a:gd name="T2" fmla="*/ 135 w 152"/>
                <a:gd name="T3" fmla="*/ 174 h 174"/>
                <a:gd name="T4" fmla="*/ 125 w 152"/>
                <a:gd name="T5" fmla="*/ 174 h 174"/>
                <a:gd name="T6" fmla="*/ 113 w 152"/>
                <a:gd name="T7" fmla="*/ 174 h 174"/>
                <a:gd name="T8" fmla="*/ 113 w 152"/>
                <a:gd name="T9" fmla="*/ 153 h 174"/>
                <a:gd name="T10" fmla="*/ 101 w 152"/>
                <a:gd name="T11" fmla="*/ 131 h 174"/>
                <a:gd name="T12" fmla="*/ 89 w 152"/>
                <a:gd name="T13" fmla="*/ 110 h 174"/>
                <a:gd name="T14" fmla="*/ 64 w 152"/>
                <a:gd name="T15" fmla="*/ 86 h 174"/>
                <a:gd name="T16" fmla="*/ 54 w 152"/>
                <a:gd name="T17" fmla="*/ 98 h 174"/>
                <a:gd name="T18" fmla="*/ 45 w 152"/>
                <a:gd name="T19" fmla="*/ 86 h 174"/>
                <a:gd name="T20" fmla="*/ 21 w 152"/>
                <a:gd name="T21" fmla="*/ 98 h 174"/>
                <a:gd name="T22" fmla="*/ 21 w 152"/>
                <a:gd name="T23" fmla="*/ 64 h 174"/>
                <a:gd name="T24" fmla="*/ 9 w 152"/>
                <a:gd name="T25" fmla="*/ 55 h 174"/>
                <a:gd name="T26" fmla="*/ 0 w 152"/>
                <a:gd name="T27" fmla="*/ 46 h 174"/>
                <a:gd name="T28" fmla="*/ 21 w 152"/>
                <a:gd name="T29" fmla="*/ 22 h 174"/>
                <a:gd name="T30" fmla="*/ 21 w 152"/>
                <a:gd name="T31" fmla="*/ 0 h 174"/>
                <a:gd name="T32" fmla="*/ 30 w 152"/>
                <a:gd name="T33" fmla="*/ 0 h 174"/>
                <a:gd name="T34" fmla="*/ 54 w 152"/>
                <a:gd name="T35" fmla="*/ 31 h 174"/>
                <a:gd name="T36" fmla="*/ 80 w 152"/>
                <a:gd name="T37" fmla="*/ 46 h 174"/>
                <a:gd name="T38" fmla="*/ 89 w 152"/>
                <a:gd name="T39" fmla="*/ 55 h 174"/>
                <a:gd name="T40" fmla="*/ 80 w 152"/>
                <a:gd name="T41" fmla="*/ 64 h 174"/>
                <a:gd name="T42" fmla="*/ 125 w 152"/>
                <a:gd name="T43" fmla="*/ 110 h 174"/>
                <a:gd name="T44" fmla="*/ 125 w 152"/>
                <a:gd name="T45" fmla="*/ 119 h 174"/>
                <a:gd name="T46" fmla="*/ 144 w 152"/>
                <a:gd name="T47" fmla="*/ 140 h 174"/>
                <a:gd name="T48" fmla="*/ 156 w 152"/>
                <a:gd name="T49" fmla="*/ 16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74"/>
                <a:gd name="T77" fmla="*/ 152 w 152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74">
                  <a:moveTo>
                    <a:pt x="152" y="162"/>
                  </a:moveTo>
                  <a:lnTo>
                    <a:pt x="131" y="174"/>
                  </a:lnTo>
                  <a:lnTo>
                    <a:pt x="121" y="174"/>
                  </a:lnTo>
                  <a:lnTo>
                    <a:pt x="109" y="174"/>
                  </a:lnTo>
                  <a:lnTo>
                    <a:pt x="109" y="153"/>
                  </a:lnTo>
                  <a:lnTo>
                    <a:pt x="97" y="131"/>
                  </a:lnTo>
                  <a:lnTo>
                    <a:pt x="85" y="110"/>
                  </a:lnTo>
                  <a:lnTo>
                    <a:pt x="64" y="86"/>
                  </a:lnTo>
                  <a:lnTo>
                    <a:pt x="54" y="98"/>
                  </a:lnTo>
                  <a:lnTo>
                    <a:pt x="45" y="86"/>
                  </a:lnTo>
                  <a:lnTo>
                    <a:pt x="21" y="98"/>
                  </a:lnTo>
                  <a:lnTo>
                    <a:pt x="21" y="64"/>
                  </a:lnTo>
                  <a:lnTo>
                    <a:pt x="9" y="55"/>
                  </a:lnTo>
                  <a:lnTo>
                    <a:pt x="0" y="46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54" y="31"/>
                  </a:lnTo>
                  <a:lnTo>
                    <a:pt x="76" y="46"/>
                  </a:lnTo>
                  <a:lnTo>
                    <a:pt x="85" y="55"/>
                  </a:lnTo>
                  <a:lnTo>
                    <a:pt x="76" y="64"/>
                  </a:lnTo>
                  <a:lnTo>
                    <a:pt x="121" y="110"/>
                  </a:lnTo>
                  <a:lnTo>
                    <a:pt x="121" y="119"/>
                  </a:lnTo>
                  <a:lnTo>
                    <a:pt x="140" y="140"/>
                  </a:lnTo>
                  <a:lnTo>
                    <a:pt x="152" y="16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9" name="Freeform 1640"/>
            <p:cNvSpPr>
              <a:spLocks/>
            </p:cNvSpPr>
            <p:nvPr/>
          </p:nvSpPr>
          <p:spPr bwMode="auto">
            <a:xfrm>
              <a:off x="13703062" y="2266317"/>
              <a:ext cx="1344860" cy="966419"/>
            </a:xfrm>
            <a:custGeom>
              <a:avLst/>
              <a:gdLst>
                <a:gd name="T0" fmla="*/ 140 w 941"/>
                <a:gd name="T1" fmla="*/ 131 h 676"/>
                <a:gd name="T2" fmla="*/ 100 w 941"/>
                <a:gd name="T3" fmla="*/ 161 h 676"/>
                <a:gd name="T4" fmla="*/ 85 w 941"/>
                <a:gd name="T5" fmla="*/ 228 h 676"/>
                <a:gd name="T6" fmla="*/ 42 w 941"/>
                <a:gd name="T7" fmla="*/ 253 h 676"/>
                <a:gd name="T8" fmla="*/ 0 w 941"/>
                <a:gd name="T9" fmla="*/ 274 h 676"/>
                <a:gd name="T10" fmla="*/ 9 w 941"/>
                <a:gd name="T11" fmla="*/ 305 h 676"/>
                <a:gd name="T12" fmla="*/ 21 w 941"/>
                <a:gd name="T13" fmla="*/ 338 h 676"/>
                <a:gd name="T14" fmla="*/ 85 w 941"/>
                <a:gd name="T15" fmla="*/ 369 h 676"/>
                <a:gd name="T16" fmla="*/ 131 w 941"/>
                <a:gd name="T17" fmla="*/ 384 h 676"/>
                <a:gd name="T18" fmla="*/ 109 w 941"/>
                <a:gd name="T19" fmla="*/ 423 h 676"/>
                <a:gd name="T20" fmla="*/ 161 w 941"/>
                <a:gd name="T21" fmla="*/ 478 h 676"/>
                <a:gd name="T22" fmla="*/ 216 w 941"/>
                <a:gd name="T23" fmla="*/ 490 h 676"/>
                <a:gd name="T24" fmla="*/ 307 w 941"/>
                <a:gd name="T25" fmla="*/ 521 h 676"/>
                <a:gd name="T26" fmla="*/ 359 w 941"/>
                <a:gd name="T27" fmla="*/ 521 h 676"/>
                <a:gd name="T28" fmla="*/ 426 w 941"/>
                <a:gd name="T29" fmla="*/ 490 h 676"/>
                <a:gd name="T30" fmla="*/ 490 w 941"/>
                <a:gd name="T31" fmla="*/ 545 h 676"/>
                <a:gd name="T32" fmla="*/ 502 w 941"/>
                <a:gd name="T33" fmla="*/ 621 h 676"/>
                <a:gd name="T34" fmla="*/ 536 w 941"/>
                <a:gd name="T35" fmla="*/ 652 h 676"/>
                <a:gd name="T36" fmla="*/ 566 w 941"/>
                <a:gd name="T37" fmla="*/ 630 h 676"/>
                <a:gd name="T38" fmla="*/ 645 w 941"/>
                <a:gd name="T39" fmla="*/ 630 h 676"/>
                <a:gd name="T40" fmla="*/ 712 w 941"/>
                <a:gd name="T41" fmla="*/ 652 h 676"/>
                <a:gd name="T42" fmla="*/ 721 w 941"/>
                <a:gd name="T43" fmla="*/ 661 h 676"/>
                <a:gd name="T44" fmla="*/ 773 w 941"/>
                <a:gd name="T45" fmla="*/ 639 h 676"/>
                <a:gd name="T46" fmla="*/ 788 w 941"/>
                <a:gd name="T47" fmla="*/ 630 h 676"/>
                <a:gd name="T48" fmla="*/ 840 w 941"/>
                <a:gd name="T49" fmla="*/ 585 h 676"/>
                <a:gd name="T50" fmla="*/ 865 w 941"/>
                <a:gd name="T51" fmla="*/ 545 h 676"/>
                <a:gd name="T52" fmla="*/ 883 w 941"/>
                <a:gd name="T53" fmla="*/ 478 h 676"/>
                <a:gd name="T54" fmla="*/ 865 w 941"/>
                <a:gd name="T55" fmla="*/ 445 h 676"/>
                <a:gd name="T56" fmla="*/ 828 w 941"/>
                <a:gd name="T57" fmla="*/ 393 h 676"/>
                <a:gd name="T58" fmla="*/ 828 w 941"/>
                <a:gd name="T59" fmla="*/ 338 h 676"/>
                <a:gd name="T60" fmla="*/ 807 w 941"/>
                <a:gd name="T61" fmla="*/ 317 h 676"/>
                <a:gd name="T62" fmla="*/ 743 w 941"/>
                <a:gd name="T63" fmla="*/ 305 h 676"/>
                <a:gd name="T64" fmla="*/ 764 w 941"/>
                <a:gd name="T65" fmla="*/ 283 h 676"/>
                <a:gd name="T66" fmla="*/ 798 w 941"/>
                <a:gd name="T67" fmla="*/ 262 h 676"/>
                <a:gd name="T68" fmla="*/ 807 w 941"/>
                <a:gd name="T69" fmla="*/ 292 h 676"/>
                <a:gd name="T70" fmla="*/ 840 w 941"/>
                <a:gd name="T71" fmla="*/ 283 h 676"/>
                <a:gd name="T72" fmla="*/ 895 w 941"/>
                <a:gd name="T73" fmla="*/ 241 h 676"/>
                <a:gd name="T74" fmla="*/ 928 w 941"/>
                <a:gd name="T75" fmla="*/ 216 h 676"/>
                <a:gd name="T76" fmla="*/ 919 w 941"/>
                <a:gd name="T77" fmla="*/ 161 h 676"/>
                <a:gd name="T78" fmla="*/ 928 w 941"/>
                <a:gd name="T79" fmla="*/ 122 h 676"/>
                <a:gd name="T80" fmla="*/ 874 w 941"/>
                <a:gd name="T81" fmla="*/ 122 h 676"/>
                <a:gd name="T82" fmla="*/ 788 w 941"/>
                <a:gd name="T83" fmla="*/ 76 h 676"/>
                <a:gd name="T84" fmla="*/ 676 w 941"/>
                <a:gd name="T85" fmla="*/ 0 h 676"/>
                <a:gd name="T86" fmla="*/ 657 w 941"/>
                <a:gd name="T87" fmla="*/ 37 h 676"/>
                <a:gd name="T88" fmla="*/ 633 w 941"/>
                <a:gd name="T89" fmla="*/ 76 h 676"/>
                <a:gd name="T90" fmla="*/ 621 w 941"/>
                <a:gd name="T91" fmla="*/ 122 h 676"/>
                <a:gd name="T92" fmla="*/ 676 w 941"/>
                <a:gd name="T93" fmla="*/ 122 h 676"/>
                <a:gd name="T94" fmla="*/ 645 w 941"/>
                <a:gd name="T95" fmla="*/ 152 h 676"/>
                <a:gd name="T96" fmla="*/ 600 w 941"/>
                <a:gd name="T97" fmla="*/ 177 h 676"/>
                <a:gd name="T98" fmla="*/ 581 w 941"/>
                <a:gd name="T99" fmla="*/ 216 h 676"/>
                <a:gd name="T100" fmla="*/ 426 w 941"/>
                <a:gd name="T101" fmla="*/ 216 h 676"/>
                <a:gd name="T102" fmla="*/ 240 w 941"/>
                <a:gd name="T103" fmla="*/ 161 h 676"/>
                <a:gd name="T104" fmla="*/ 185 w 941"/>
                <a:gd name="T105" fmla="*/ 110 h 6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41"/>
                <a:gd name="T160" fmla="*/ 0 h 676"/>
                <a:gd name="T161" fmla="*/ 941 w 941"/>
                <a:gd name="T162" fmla="*/ 676 h 6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41" h="676">
                  <a:moveTo>
                    <a:pt x="152" y="101"/>
                  </a:moveTo>
                  <a:lnTo>
                    <a:pt x="140" y="110"/>
                  </a:lnTo>
                  <a:lnTo>
                    <a:pt x="140" y="131"/>
                  </a:lnTo>
                  <a:lnTo>
                    <a:pt x="131" y="131"/>
                  </a:lnTo>
                  <a:lnTo>
                    <a:pt x="100" y="131"/>
                  </a:lnTo>
                  <a:lnTo>
                    <a:pt x="100" y="161"/>
                  </a:lnTo>
                  <a:lnTo>
                    <a:pt x="76" y="177"/>
                  </a:lnTo>
                  <a:lnTo>
                    <a:pt x="85" y="207"/>
                  </a:lnTo>
                  <a:lnTo>
                    <a:pt x="85" y="228"/>
                  </a:lnTo>
                  <a:lnTo>
                    <a:pt x="85" y="241"/>
                  </a:lnTo>
                  <a:lnTo>
                    <a:pt x="64" y="253"/>
                  </a:lnTo>
                  <a:lnTo>
                    <a:pt x="42" y="253"/>
                  </a:lnTo>
                  <a:lnTo>
                    <a:pt x="42" y="262"/>
                  </a:lnTo>
                  <a:lnTo>
                    <a:pt x="9" y="262"/>
                  </a:lnTo>
                  <a:lnTo>
                    <a:pt x="0" y="274"/>
                  </a:lnTo>
                  <a:lnTo>
                    <a:pt x="0" y="283"/>
                  </a:lnTo>
                  <a:lnTo>
                    <a:pt x="0" y="292"/>
                  </a:lnTo>
                  <a:lnTo>
                    <a:pt x="9" y="305"/>
                  </a:lnTo>
                  <a:lnTo>
                    <a:pt x="21" y="305"/>
                  </a:lnTo>
                  <a:lnTo>
                    <a:pt x="21" y="329"/>
                  </a:lnTo>
                  <a:lnTo>
                    <a:pt x="21" y="338"/>
                  </a:lnTo>
                  <a:lnTo>
                    <a:pt x="42" y="338"/>
                  </a:lnTo>
                  <a:lnTo>
                    <a:pt x="54" y="359"/>
                  </a:lnTo>
                  <a:lnTo>
                    <a:pt x="85" y="369"/>
                  </a:lnTo>
                  <a:lnTo>
                    <a:pt x="109" y="359"/>
                  </a:lnTo>
                  <a:lnTo>
                    <a:pt x="131" y="369"/>
                  </a:lnTo>
                  <a:lnTo>
                    <a:pt x="131" y="384"/>
                  </a:lnTo>
                  <a:lnTo>
                    <a:pt x="118" y="402"/>
                  </a:lnTo>
                  <a:lnTo>
                    <a:pt x="131" y="423"/>
                  </a:lnTo>
                  <a:lnTo>
                    <a:pt x="109" y="423"/>
                  </a:lnTo>
                  <a:lnTo>
                    <a:pt x="109" y="435"/>
                  </a:lnTo>
                  <a:lnTo>
                    <a:pt x="131" y="460"/>
                  </a:lnTo>
                  <a:lnTo>
                    <a:pt x="161" y="478"/>
                  </a:lnTo>
                  <a:lnTo>
                    <a:pt x="185" y="478"/>
                  </a:lnTo>
                  <a:lnTo>
                    <a:pt x="207" y="499"/>
                  </a:lnTo>
                  <a:lnTo>
                    <a:pt x="216" y="490"/>
                  </a:lnTo>
                  <a:lnTo>
                    <a:pt x="262" y="521"/>
                  </a:lnTo>
                  <a:lnTo>
                    <a:pt x="292" y="521"/>
                  </a:lnTo>
                  <a:lnTo>
                    <a:pt x="307" y="521"/>
                  </a:lnTo>
                  <a:lnTo>
                    <a:pt x="316" y="533"/>
                  </a:lnTo>
                  <a:lnTo>
                    <a:pt x="329" y="509"/>
                  </a:lnTo>
                  <a:lnTo>
                    <a:pt x="359" y="521"/>
                  </a:lnTo>
                  <a:lnTo>
                    <a:pt x="383" y="509"/>
                  </a:lnTo>
                  <a:lnTo>
                    <a:pt x="405" y="490"/>
                  </a:lnTo>
                  <a:lnTo>
                    <a:pt x="426" y="490"/>
                  </a:lnTo>
                  <a:lnTo>
                    <a:pt x="460" y="521"/>
                  </a:lnTo>
                  <a:lnTo>
                    <a:pt x="481" y="521"/>
                  </a:lnTo>
                  <a:lnTo>
                    <a:pt x="490" y="545"/>
                  </a:lnTo>
                  <a:lnTo>
                    <a:pt x="481" y="609"/>
                  </a:lnTo>
                  <a:lnTo>
                    <a:pt x="502" y="600"/>
                  </a:lnTo>
                  <a:lnTo>
                    <a:pt x="502" y="621"/>
                  </a:lnTo>
                  <a:lnTo>
                    <a:pt x="514" y="621"/>
                  </a:lnTo>
                  <a:lnTo>
                    <a:pt x="514" y="639"/>
                  </a:lnTo>
                  <a:lnTo>
                    <a:pt x="536" y="652"/>
                  </a:lnTo>
                  <a:lnTo>
                    <a:pt x="557" y="652"/>
                  </a:lnTo>
                  <a:lnTo>
                    <a:pt x="557" y="630"/>
                  </a:lnTo>
                  <a:lnTo>
                    <a:pt x="566" y="630"/>
                  </a:lnTo>
                  <a:lnTo>
                    <a:pt x="581" y="630"/>
                  </a:lnTo>
                  <a:lnTo>
                    <a:pt x="621" y="621"/>
                  </a:lnTo>
                  <a:lnTo>
                    <a:pt x="645" y="630"/>
                  </a:lnTo>
                  <a:lnTo>
                    <a:pt x="657" y="639"/>
                  </a:lnTo>
                  <a:lnTo>
                    <a:pt x="676" y="652"/>
                  </a:lnTo>
                  <a:lnTo>
                    <a:pt x="712" y="652"/>
                  </a:lnTo>
                  <a:lnTo>
                    <a:pt x="712" y="676"/>
                  </a:lnTo>
                  <a:lnTo>
                    <a:pt x="721" y="676"/>
                  </a:lnTo>
                  <a:lnTo>
                    <a:pt x="721" y="661"/>
                  </a:lnTo>
                  <a:lnTo>
                    <a:pt x="764" y="639"/>
                  </a:lnTo>
                  <a:lnTo>
                    <a:pt x="764" y="630"/>
                  </a:lnTo>
                  <a:lnTo>
                    <a:pt x="773" y="639"/>
                  </a:lnTo>
                  <a:lnTo>
                    <a:pt x="773" y="630"/>
                  </a:lnTo>
                  <a:lnTo>
                    <a:pt x="788" y="639"/>
                  </a:lnTo>
                  <a:lnTo>
                    <a:pt x="788" y="630"/>
                  </a:lnTo>
                  <a:lnTo>
                    <a:pt x="819" y="621"/>
                  </a:lnTo>
                  <a:lnTo>
                    <a:pt x="840" y="600"/>
                  </a:lnTo>
                  <a:lnTo>
                    <a:pt x="840" y="585"/>
                  </a:lnTo>
                  <a:lnTo>
                    <a:pt x="852" y="585"/>
                  </a:lnTo>
                  <a:lnTo>
                    <a:pt x="865" y="563"/>
                  </a:lnTo>
                  <a:lnTo>
                    <a:pt x="865" y="545"/>
                  </a:lnTo>
                  <a:lnTo>
                    <a:pt x="874" y="521"/>
                  </a:lnTo>
                  <a:lnTo>
                    <a:pt x="883" y="509"/>
                  </a:lnTo>
                  <a:lnTo>
                    <a:pt x="883" y="478"/>
                  </a:lnTo>
                  <a:lnTo>
                    <a:pt x="852" y="469"/>
                  </a:lnTo>
                  <a:lnTo>
                    <a:pt x="874" y="460"/>
                  </a:lnTo>
                  <a:lnTo>
                    <a:pt x="865" y="445"/>
                  </a:lnTo>
                  <a:lnTo>
                    <a:pt x="874" y="445"/>
                  </a:lnTo>
                  <a:lnTo>
                    <a:pt x="852" y="423"/>
                  </a:lnTo>
                  <a:lnTo>
                    <a:pt x="828" y="393"/>
                  </a:lnTo>
                  <a:lnTo>
                    <a:pt x="798" y="384"/>
                  </a:lnTo>
                  <a:lnTo>
                    <a:pt x="819" y="347"/>
                  </a:lnTo>
                  <a:lnTo>
                    <a:pt x="828" y="338"/>
                  </a:lnTo>
                  <a:lnTo>
                    <a:pt x="840" y="338"/>
                  </a:lnTo>
                  <a:lnTo>
                    <a:pt x="840" y="329"/>
                  </a:lnTo>
                  <a:lnTo>
                    <a:pt x="807" y="317"/>
                  </a:lnTo>
                  <a:lnTo>
                    <a:pt x="798" y="338"/>
                  </a:lnTo>
                  <a:lnTo>
                    <a:pt x="788" y="338"/>
                  </a:lnTo>
                  <a:lnTo>
                    <a:pt x="743" y="305"/>
                  </a:lnTo>
                  <a:lnTo>
                    <a:pt x="743" y="292"/>
                  </a:lnTo>
                  <a:lnTo>
                    <a:pt x="764" y="292"/>
                  </a:lnTo>
                  <a:lnTo>
                    <a:pt x="764" y="283"/>
                  </a:lnTo>
                  <a:lnTo>
                    <a:pt x="773" y="274"/>
                  </a:lnTo>
                  <a:lnTo>
                    <a:pt x="788" y="253"/>
                  </a:lnTo>
                  <a:lnTo>
                    <a:pt x="798" y="262"/>
                  </a:lnTo>
                  <a:lnTo>
                    <a:pt x="807" y="262"/>
                  </a:lnTo>
                  <a:lnTo>
                    <a:pt x="798" y="283"/>
                  </a:lnTo>
                  <a:lnTo>
                    <a:pt x="807" y="292"/>
                  </a:lnTo>
                  <a:lnTo>
                    <a:pt x="807" y="305"/>
                  </a:lnTo>
                  <a:lnTo>
                    <a:pt x="828" y="283"/>
                  </a:lnTo>
                  <a:lnTo>
                    <a:pt x="840" y="283"/>
                  </a:lnTo>
                  <a:lnTo>
                    <a:pt x="874" y="241"/>
                  </a:lnTo>
                  <a:lnTo>
                    <a:pt x="895" y="253"/>
                  </a:lnTo>
                  <a:lnTo>
                    <a:pt x="895" y="241"/>
                  </a:lnTo>
                  <a:lnTo>
                    <a:pt x="904" y="228"/>
                  </a:lnTo>
                  <a:lnTo>
                    <a:pt x="904" y="216"/>
                  </a:lnTo>
                  <a:lnTo>
                    <a:pt x="928" y="216"/>
                  </a:lnTo>
                  <a:lnTo>
                    <a:pt x="928" y="207"/>
                  </a:lnTo>
                  <a:lnTo>
                    <a:pt x="904" y="177"/>
                  </a:lnTo>
                  <a:lnTo>
                    <a:pt x="919" y="161"/>
                  </a:lnTo>
                  <a:lnTo>
                    <a:pt x="941" y="177"/>
                  </a:lnTo>
                  <a:lnTo>
                    <a:pt x="928" y="131"/>
                  </a:lnTo>
                  <a:lnTo>
                    <a:pt x="928" y="122"/>
                  </a:lnTo>
                  <a:lnTo>
                    <a:pt x="919" y="101"/>
                  </a:lnTo>
                  <a:lnTo>
                    <a:pt x="883" y="122"/>
                  </a:lnTo>
                  <a:lnTo>
                    <a:pt x="874" y="122"/>
                  </a:lnTo>
                  <a:lnTo>
                    <a:pt x="852" y="101"/>
                  </a:lnTo>
                  <a:lnTo>
                    <a:pt x="819" y="85"/>
                  </a:lnTo>
                  <a:lnTo>
                    <a:pt x="788" y="76"/>
                  </a:lnTo>
                  <a:lnTo>
                    <a:pt x="764" y="55"/>
                  </a:lnTo>
                  <a:lnTo>
                    <a:pt x="721" y="12"/>
                  </a:lnTo>
                  <a:lnTo>
                    <a:pt x="676" y="0"/>
                  </a:lnTo>
                  <a:lnTo>
                    <a:pt x="645" y="12"/>
                  </a:lnTo>
                  <a:lnTo>
                    <a:pt x="633" y="21"/>
                  </a:lnTo>
                  <a:lnTo>
                    <a:pt x="657" y="37"/>
                  </a:lnTo>
                  <a:lnTo>
                    <a:pt x="645" y="46"/>
                  </a:lnTo>
                  <a:lnTo>
                    <a:pt x="657" y="67"/>
                  </a:lnTo>
                  <a:lnTo>
                    <a:pt x="633" y="76"/>
                  </a:lnTo>
                  <a:lnTo>
                    <a:pt x="612" y="76"/>
                  </a:lnTo>
                  <a:lnTo>
                    <a:pt x="600" y="85"/>
                  </a:lnTo>
                  <a:lnTo>
                    <a:pt x="621" y="122"/>
                  </a:lnTo>
                  <a:lnTo>
                    <a:pt x="645" y="122"/>
                  </a:lnTo>
                  <a:lnTo>
                    <a:pt x="667" y="110"/>
                  </a:lnTo>
                  <a:lnTo>
                    <a:pt x="676" y="122"/>
                  </a:lnTo>
                  <a:lnTo>
                    <a:pt x="688" y="143"/>
                  </a:lnTo>
                  <a:lnTo>
                    <a:pt x="657" y="143"/>
                  </a:lnTo>
                  <a:lnTo>
                    <a:pt x="645" y="152"/>
                  </a:lnTo>
                  <a:lnTo>
                    <a:pt x="633" y="161"/>
                  </a:lnTo>
                  <a:lnTo>
                    <a:pt x="621" y="177"/>
                  </a:lnTo>
                  <a:lnTo>
                    <a:pt x="600" y="177"/>
                  </a:lnTo>
                  <a:lnTo>
                    <a:pt x="590" y="186"/>
                  </a:lnTo>
                  <a:lnTo>
                    <a:pt x="600" y="198"/>
                  </a:lnTo>
                  <a:lnTo>
                    <a:pt x="581" y="216"/>
                  </a:lnTo>
                  <a:lnTo>
                    <a:pt x="545" y="228"/>
                  </a:lnTo>
                  <a:lnTo>
                    <a:pt x="502" y="241"/>
                  </a:lnTo>
                  <a:lnTo>
                    <a:pt x="426" y="216"/>
                  </a:lnTo>
                  <a:lnTo>
                    <a:pt x="359" y="216"/>
                  </a:lnTo>
                  <a:lnTo>
                    <a:pt x="316" y="186"/>
                  </a:lnTo>
                  <a:lnTo>
                    <a:pt x="240" y="161"/>
                  </a:lnTo>
                  <a:lnTo>
                    <a:pt x="228" y="131"/>
                  </a:lnTo>
                  <a:lnTo>
                    <a:pt x="207" y="122"/>
                  </a:lnTo>
                  <a:lnTo>
                    <a:pt x="185" y="110"/>
                  </a:lnTo>
                  <a:lnTo>
                    <a:pt x="161" y="85"/>
                  </a:lnTo>
                  <a:lnTo>
                    <a:pt x="152" y="10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0" name="Freeform 1641"/>
            <p:cNvSpPr>
              <a:spLocks/>
            </p:cNvSpPr>
            <p:nvPr/>
          </p:nvSpPr>
          <p:spPr bwMode="auto">
            <a:xfrm>
              <a:off x="14141821" y="3058322"/>
              <a:ext cx="122909" cy="152969"/>
            </a:xfrm>
            <a:custGeom>
              <a:avLst/>
              <a:gdLst>
                <a:gd name="T0" fmla="*/ 9 w 86"/>
                <a:gd name="T1" fmla="*/ 46 h 107"/>
                <a:gd name="T2" fmla="*/ 22 w 86"/>
                <a:gd name="T3" fmla="*/ 98 h 107"/>
                <a:gd name="T4" fmla="*/ 52 w 86"/>
                <a:gd name="T5" fmla="*/ 98 h 107"/>
                <a:gd name="T6" fmla="*/ 61 w 86"/>
                <a:gd name="T7" fmla="*/ 76 h 107"/>
                <a:gd name="T8" fmla="*/ 86 w 86"/>
                <a:gd name="T9" fmla="*/ 107 h 107"/>
                <a:gd name="T10" fmla="*/ 86 w 86"/>
                <a:gd name="T11" fmla="*/ 85 h 107"/>
                <a:gd name="T12" fmla="*/ 76 w 86"/>
                <a:gd name="T13" fmla="*/ 55 h 107"/>
                <a:gd name="T14" fmla="*/ 76 w 86"/>
                <a:gd name="T15" fmla="*/ 67 h 107"/>
                <a:gd name="T16" fmla="*/ 52 w 86"/>
                <a:gd name="T17" fmla="*/ 55 h 107"/>
                <a:gd name="T18" fmla="*/ 52 w 86"/>
                <a:gd name="T19" fmla="*/ 46 h 107"/>
                <a:gd name="T20" fmla="*/ 76 w 86"/>
                <a:gd name="T21" fmla="*/ 22 h 107"/>
                <a:gd name="T22" fmla="*/ 31 w 86"/>
                <a:gd name="T23" fmla="*/ 22 h 107"/>
                <a:gd name="T24" fmla="*/ 22 w 86"/>
                <a:gd name="T25" fmla="*/ 0 h 107"/>
                <a:gd name="T26" fmla="*/ 9 w 86"/>
                <a:gd name="T27" fmla="*/ 0 h 107"/>
                <a:gd name="T28" fmla="*/ 0 w 86"/>
                <a:gd name="T29" fmla="*/ 0 h 107"/>
                <a:gd name="T30" fmla="*/ 0 w 86"/>
                <a:gd name="T31" fmla="*/ 9 h 107"/>
                <a:gd name="T32" fmla="*/ 9 w 86"/>
                <a:gd name="T33" fmla="*/ 22 h 107"/>
                <a:gd name="T34" fmla="*/ 0 w 86"/>
                <a:gd name="T35" fmla="*/ 31 h 107"/>
                <a:gd name="T36" fmla="*/ 9 w 86"/>
                <a:gd name="T37" fmla="*/ 46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07"/>
                <a:gd name="T59" fmla="*/ 86 w 8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07">
                  <a:moveTo>
                    <a:pt x="9" y="46"/>
                  </a:moveTo>
                  <a:lnTo>
                    <a:pt x="22" y="98"/>
                  </a:lnTo>
                  <a:lnTo>
                    <a:pt x="52" y="98"/>
                  </a:lnTo>
                  <a:lnTo>
                    <a:pt x="61" y="76"/>
                  </a:lnTo>
                  <a:lnTo>
                    <a:pt x="86" y="107"/>
                  </a:lnTo>
                  <a:lnTo>
                    <a:pt x="86" y="85"/>
                  </a:lnTo>
                  <a:lnTo>
                    <a:pt x="76" y="55"/>
                  </a:lnTo>
                  <a:lnTo>
                    <a:pt x="76" y="67"/>
                  </a:lnTo>
                  <a:lnTo>
                    <a:pt x="52" y="55"/>
                  </a:lnTo>
                  <a:lnTo>
                    <a:pt x="52" y="46"/>
                  </a:lnTo>
                  <a:lnTo>
                    <a:pt x="76" y="22"/>
                  </a:lnTo>
                  <a:lnTo>
                    <a:pt x="31" y="22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9" y="4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1" name="Freeform 1642"/>
            <p:cNvSpPr>
              <a:spLocks/>
            </p:cNvSpPr>
            <p:nvPr/>
          </p:nvSpPr>
          <p:spPr bwMode="auto">
            <a:xfrm>
              <a:off x="14154684" y="2993989"/>
              <a:ext cx="74317" cy="51467"/>
            </a:xfrm>
            <a:custGeom>
              <a:avLst/>
              <a:gdLst>
                <a:gd name="T0" fmla="*/ 43 w 52"/>
                <a:gd name="T1" fmla="*/ 12 h 36"/>
                <a:gd name="T2" fmla="*/ 52 w 52"/>
                <a:gd name="T3" fmla="*/ 24 h 36"/>
                <a:gd name="T4" fmla="*/ 52 w 52"/>
                <a:gd name="T5" fmla="*/ 36 h 36"/>
                <a:gd name="T6" fmla="*/ 13 w 52"/>
                <a:gd name="T7" fmla="*/ 36 h 36"/>
                <a:gd name="T8" fmla="*/ 0 w 52"/>
                <a:gd name="T9" fmla="*/ 36 h 36"/>
                <a:gd name="T10" fmla="*/ 0 w 52"/>
                <a:gd name="T11" fmla="*/ 24 h 36"/>
                <a:gd name="T12" fmla="*/ 13 w 52"/>
                <a:gd name="T13" fmla="*/ 0 h 36"/>
                <a:gd name="T14" fmla="*/ 43 w 52"/>
                <a:gd name="T15" fmla="*/ 12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36"/>
                <a:gd name="T26" fmla="*/ 52 w 52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36">
                  <a:moveTo>
                    <a:pt x="43" y="12"/>
                  </a:moveTo>
                  <a:lnTo>
                    <a:pt x="52" y="24"/>
                  </a:lnTo>
                  <a:lnTo>
                    <a:pt x="52" y="36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2" name="Freeform 1644"/>
            <p:cNvSpPr>
              <a:spLocks/>
            </p:cNvSpPr>
            <p:nvPr/>
          </p:nvSpPr>
          <p:spPr bwMode="auto">
            <a:xfrm>
              <a:off x="13920298" y="2949672"/>
              <a:ext cx="221523" cy="108651"/>
            </a:xfrm>
            <a:custGeom>
              <a:avLst/>
              <a:gdLst>
                <a:gd name="T0" fmla="*/ 140 w 155"/>
                <a:gd name="T1" fmla="*/ 67 h 76"/>
                <a:gd name="T2" fmla="*/ 155 w 155"/>
                <a:gd name="T3" fmla="*/ 76 h 76"/>
                <a:gd name="T4" fmla="*/ 131 w 155"/>
                <a:gd name="T5" fmla="*/ 76 h 76"/>
                <a:gd name="T6" fmla="*/ 100 w 155"/>
                <a:gd name="T7" fmla="*/ 67 h 76"/>
                <a:gd name="T8" fmla="*/ 76 w 155"/>
                <a:gd name="T9" fmla="*/ 55 h 76"/>
                <a:gd name="T10" fmla="*/ 55 w 155"/>
                <a:gd name="T11" fmla="*/ 55 h 76"/>
                <a:gd name="T12" fmla="*/ 0 w 155"/>
                <a:gd name="T13" fmla="*/ 21 h 76"/>
                <a:gd name="T14" fmla="*/ 9 w 155"/>
                <a:gd name="T15" fmla="*/ 0 h 76"/>
                <a:gd name="T16" fmla="*/ 33 w 155"/>
                <a:gd name="T17" fmla="*/ 0 h 76"/>
                <a:gd name="T18" fmla="*/ 55 w 155"/>
                <a:gd name="T19" fmla="*/ 21 h 76"/>
                <a:gd name="T20" fmla="*/ 64 w 155"/>
                <a:gd name="T21" fmla="*/ 12 h 76"/>
                <a:gd name="T22" fmla="*/ 110 w 155"/>
                <a:gd name="T23" fmla="*/ 43 h 76"/>
                <a:gd name="T24" fmla="*/ 140 w 155"/>
                <a:gd name="T25" fmla="*/ 43 h 76"/>
                <a:gd name="T26" fmla="*/ 140 w 155"/>
                <a:gd name="T27" fmla="*/ 67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5"/>
                <a:gd name="T43" fmla="*/ 0 h 76"/>
                <a:gd name="T44" fmla="*/ 155 w 155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5" h="76">
                  <a:moveTo>
                    <a:pt x="140" y="67"/>
                  </a:moveTo>
                  <a:lnTo>
                    <a:pt x="155" y="76"/>
                  </a:lnTo>
                  <a:lnTo>
                    <a:pt x="131" y="76"/>
                  </a:lnTo>
                  <a:lnTo>
                    <a:pt x="100" y="67"/>
                  </a:lnTo>
                  <a:lnTo>
                    <a:pt x="76" y="55"/>
                  </a:lnTo>
                  <a:lnTo>
                    <a:pt x="55" y="55"/>
                  </a:lnTo>
                  <a:lnTo>
                    <a:pt x="0" y="21"/>
                  </a:lnTo>
                  <a:lnTo>
                    <a:pt x="9" y="0"/>
                  </a:lnTo>
                  <a:lnTo>
                    <a:pt x="33" y="0"/>
                  </a:lnTo>
                  <a:lnTo>
                    <a:pt x="55" y="21"/>
                  </a:lnTo>
                  <a:lnTo>
                    <a:pt x="64" y="12"/>
                  </a:lnTo>
                  <a:lnTo>
                    <a:pt x="110" y="43"/>
                  </a:lnTo>
                  <a:lnTo>
                    <a:pt x="140" y="43"/>
                  </a:lnTo>
                  <a:lnTo>
                    <a:pt x="140" y="6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3" name="Freeform 1645"/>
            <p:cNvSpPr>
              <a:spLocks/>
            </p:cNvSpPr>
            <p:nvPr/>
          </p:nvSpPr>
          <p:spPr bwMode="auto">
            <a:xfrm>
              <a:off x="12984184" y="2658030"/>
              <a:ext cx="514506" cy="431743"/>
            </a:xfrm>
            <a:custGeom>
              <a:avLst/>
              <a:gdLst>
                <a:gd name="T0" fmla="*/ 262 w 360"/>
                <a:gd name="T1" fmla="*/ 289 h 302"/>
                <a:gd name="T2" fmla="*/ 338 w 360"/>
                <a:gd name="T3" fmla="*/ 302 h 302"/>
                <a:gd name="T4" fmla="*/ 338 w 360"/>
                <a:gd name="T5" fmla="*/ 280 h 302"/>
                <a:gd name="T6" fmla="*/ 360 w 360"/>
                <a:gd name="T7" fmla="*/ 271 h 302"/>
                <a:gd name="T8" fmla="*/ 360 w 360"/>
                <a:gd name="T9" fmla="*/ 259 h 302"/>
                <a:gd name="T10" fmla="*/ 350 w 360"/>
                <a:gd name="T11" fmla="*/ 235 h 302"/>
                <a:gd name="T12" fmla="*/ 338 w 360"/>
                <a:gd name="T13" fmla="*/ 235 h 302"/>
                <a:gd name="T14" fmla="*/ 314 w 360"/>
                <a:gd name="T15" fmla="*/ 204 h 302"/>
                <a:gd name="T16" fmla="*/ 329 w 360"/>
                <a:gd name="T17" fmla="*/ 186 h 302"/>
                <a:gd name="T18" fmla="*/ 329 w 360"/>
                <a:gd name="T19" fmla="*/ 171 h 302"/>
                <a:gd name="T20" fmla="*/ 305 w 360"/>
                <a:gd name="T21" fmla="*/ 171 h 302"/>
                <a:gd name="T22" fmla="*/ 296 w 360"/>
                <a:gd name="T23" fmla="*/ 128 h 302"/>
                <a:gd name="T24" fmla="*/ 296 w 360"/>
                <a:gd name="T25" fmla="*/ 119 h 302"/>
                <a:gd name="T26" fmla="*/ 305 w 360"/>
                <a:gd name="T27" fmla="*/ 110 h 302"/>
                <a:gd name="T28" fmla="*/ 305 w 360"/>
                <a:gd name="T29" fmla="*/ 85 h 302"/>
                <a:gd name="T30" fmla="*/ 305 w 360"/>
                <a:gd name="T31" fmla="*/ 73 h 302"/>
                <a:gd name="T32" fmla="*/ 219 w 360"/>
                <a:gd name="T33" fmla="*/ 31 h 302"/>
                <a:gd name="T34" fmla="*/ 198 w 360"/>
                <a:gd name="T35" fmla="*/ 43 h 302"/>
                <a:gd name="T36" fmla="*/ 174 w 360"/>
                <a:gd name="T37" fmla="*/ 55 h 302"/>
                <a:gd name="T38" fmla="*/ 174 w 360"/>
                <a:gd name="T39" fmla="*/ 64 h 302"/>
                <a:gd name="T40" fmla="*/ 131 w 360"/>
                <a:gd name="T41" fmla="*/ 73 h 302"/>
                <a:gd name="T42" fmla="*/ 88 w 360"/>
                <a:gd name="T43" fmla="*/ 55 h 302"/>
                <a:gd name="T44" fmla="*/ 88 w 360"/>
                <a:gd name="T45" fmla="*/ 31 h 302"/>
                <a:gd name="T46" fmla="*/ 67 w 360"/>
                <a:gd name="T47" fmla="*/ 18 h 302"/>
                <a:gd name="T48" fmla="*/ 67 w 360"/>
                <a:gd name="T49" fmla="*/ 9 h 302"/>
                <a:gd name="T50" fmla="*/ 43 w 360"/>
                <a:gd name="T51" fmla="*/ 18 h 302"/>
                <a:gd name="T52" fmla="*/ 31 w 360"/>
                <a:gd name="T53" fmla="*/ 18 h 302"/>
                <a:gd name="T54" fmla="*/ 22 w 360"/>
                <a:gd name="T55" fmla="*/ 18 h 302"/>
                <a:gd name="T56" fmla="*/ 12 w 360"/>
                <a:gd name="T57" fmla="*/ 0 h 302"/>
                <a:gd name="T58" fmla="*/ 0 w 360"/>
                <a:gd name="T59" fmla="*/ 9 h 302"/>
                <a:gd name="T60" fmla="*/ 22 w 360"/>
                <a:gd name="T61" fmla="*/ 55 h 302"/>
                <a:gd name="T62" fmla="*/ 43 w 360"/>
                <a:gd name="T63" fmla="*/ 95 h 302"/>
                <a:gd name="T64" fmla="*/ 31 w 360"/>
                <a:gd name="T65" fmla="*/ 119 h 302"/>
                <a:gd name="T66" fmla="*/ 43 w 360"/>
                <a:gd name="T67" fmla="*/ 140 h 302"/>
                <a:gd name="T68" fmla="*/ 76 w 360"/>
                <a:gd name="T69" fmla="*/ 149 h 302"/>
                <a:gd name="T70" fmla="*/ 76 w 360"/>
                <a:gd name="T71" fmla="*/ 186 h 302"/>
                <a:gd name="T72" fmla="*/ 98 w 360"/>
                <a:gd name="T73" fmla="*/ 204 h 302"/>
                <a:gd name="T74" fmla="*/ 107 w 360"/>
                <a:gd name="T75" fmla="*/ 195 h 302"/>
                <a:gd name="T76" fmla="*/ 131 w 360"/>
                <a:gd name="T77" fmla="*/ 204 h 302"/>
                <a:gd name="T78" fmla="*/ 152 w 360"/>
                <a:gd name="T79" fmla="*/ 247 h 302"/>
                <a:gd name="T80" fmla="*/ 198 w 360"/>
                <a:gd name="T81" fmla="*/ 280 h 302"/>
                <a:gd name="T82" fmla="*/ 219 w 360"/>
                <a:gd name="T83" fmla="*/ 280 h 302"/>
                <a:gd name="T84" fmla="*/ 250 w 360"/>
                <a:gd name="T85" fmla="*/ 271 h 302"/>
                <a:gd name="T86" fmla="*/ 262 w 360"/>
                <a:gd name="T87" fmla="*/ 289 h 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0"/>
                <a:gd name="T133" fmla="*/ 0 h 302"/>
                <a:gd name="T134" fmla="*/ 360 w 360"/>
                <a:gd name="T135" fmla="*/ 302 h 3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0" h="302">
                  <a:moveTo>
                    <a:pt x="262" y="289"/>
                  </a:moveTo>
                  <a:lnTo>
                    <a:pt x="338" y="302"/>
                  </a:lnTo>
                  <a:lnTo>
                    <a:pt x="338" y="280"/>
                  </a:lnTo>
                  <a:lnTo>
                    <a:pt x="360" y="271"/>
                  </a:lnTo>
                  <a:lnTo>
                    <a:pt x="360" y="259"/>
                  </a:lnTo>
                  <a:lnTo>
                    <a:pt x="350" y="235"/>
                  </a:lnTo>
                  <a:lnTo>
                    <a:pt x="338" y="235"/>
                  </a:lnTo>
                  <a:lnTo>
                    <a:pt x="314" y="204"/>
                  </a:lnTo>
                  <a:lnTo>
                    <a:pt x="329" y="186"/>
                  </a:lnTo>
                  <a:lnTo>
                    <a:pt x="329" y="171"/>
                  </a:lnTo>
                  <a:lnTo>
                    <a:pt x="305" y="171"/>
                  </a:lnTo>
                  <a:lnTo>
                    <a:pt x="296" y="128"/>
                  </a:lnTo>
                  <a:lnTo>
                    <a:pt x="296" y="119"/>
                  </a:lnTo>
                  <a:lnTo>
                    <a:pt x="305" y="110"/>
                  </a:lnTo>
                  <a:lnTo>
                    <a:pt x="305" y="85"/>
                  </a:lnTo>
                  <a:lnTo>
                    <a:pt x="305" y="73"/>
                  </a:lnTo>
                  <a:lnTo>
                    <a:pt x="219" y="31"/>
                  </a:lnTo>
                  <a:lnTo>
                    <a:pt x="198" y="43"/>
                  </a:lnTo>
                  <a:lnTo>
                    <a:pt x="174" y="55"/>
                  </a:lnTo>
                  <a:lnTo>
                    <a:pt x="174" y="64"/>
                  </a:lnTo>
                  <a:lnTo>
                    <a:pt x="131" y="73"/>
                  </a:lnTo>
                  <a:lnTo>
                    <a:pt x="88" y="55"/>
                  </a:lnTo>
                  <a:lnTo>
                    <a:pt x="88" y="31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43" y="18"/>
                  </a:lnTo>
                  <a:lnTo>
                    <a:pt x="31" y="18"/>
                  </a:lnTo>
                  <a:lnTo>
                    <a:pt x="22" y="18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2" y="55"/>
                  </a:lnTo>
                  <a:lnTo>
                    <a:pt x="43" y="95"/>
                  </a:lnTo>
                  <a:lnTo>
                    <a:pt x="31" y="119"/>
                  </a:lnTo>
                  <a:lnTo>
                    <a:pt x="43" y="140"/>
                  </a:lnTo>
                  <a:lnTo>
                    <a:pt x="76" y="149"/>
                  </a:lnTo>
                  <a:lnTo>
                    <a:pt x="76" y="186"/>
                  </a:lnTo>
                  <a:lnTo>
                    <a:pt x="98" y="204"/>
                  </a:lnTo>
                  <a:lnTo>
                    <a:pt x="107" y="195"/>
                  </a:lnTo>
                  <a:lnTo>
                    <a:pt x="131" y="204"/>
                  </a:lnTo>
                  <a:lnTo>
                    <a:pt x="152" y="247"/>
                  </a:lnTo>
                  <a:lnTo>
                    <a:pt x="198" y="280"/>
                  </a:lnTo>
                  <a:lnTo>
                    <a:pt x="219" y="280"/>
                  </a:lnTo>
                  <a:lnTo>
                    <a:pt x="250" y="271"/>
                  </a:lnTo>
                  <a:lnTo>
                    <a:pt x="262" y="28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4" name="Freeform 1646"/>
            <p:cNvSpPr>
              <a:spLocks/>
            </p:cNvSpPr>
            <p:nvPr/>
          </p:nvSpPr>
          <p:spPr bwMode="auto">
            <a:xfrm>
              <a:off x="13432947" y="2749526"/>
              <a:ext cx="391595" cy="387425"/>
            </a:xfrm>
            <a:custGeom>
              <a:avLst/>
              <a:gdLst>
                <a:gd name="T0" fmla="*/ 155 w 274"/>
                <a:gd name="T1" fmla="*/ 262 h 271"/>
                <a:gd name="T2" fmla="*/ 143 w 274"/>
                <a:gd name="T3" fmla="*/ 271 h 271"/>
                <a:gd name="T4" fmla="*/ 134 w 274"/>
                <a:gd name="T5" fmla="*/ 271 h 271"/>
                <a:gd name="T6" fmla="*/ 113 w 274"/>
                <a:gd name="T7" fmla="*/ 238 h 271"/>
                <a:gd name="T8" fmla="*/ 76 w 274"/>
                <a:gd name="T9" fmla="*/ 238 h 271"/>
                <a:gd name="T10" fmla="*/ 67 w 274"/>
                <a:gd name="T11" fmla="*/ 238 h 271"/>
                <a:gd name="T12" fmla="*/ 24 w 274"/>
                <a:gd name="T13" fmla="*/ 238 h 271"/>
                <a:gd name="T14" fmla="*/ 24 w 274"/>
                <a:gd name="T15" fmla="*/ 216 h 271"/>
                <a:gd name="T16" fmla="*/ 46 w 274"/>
                <a:gd name="T17" fmla="*/ 207 h 271"/>
                <a:gd name="T18" fmla="*/ 46 w 274"/>
                <a:gd name="T19" fmla="*/ 195 h 271"/>
                <a:gd name="T20" fmla="*/ 36 w 274"/>
                <a:gd name="T21" fmla="*/ 171 h 271"/>
                <a:gd name="T22" fmla="*/ 24 w 274"/>
                <a:gd name="T23" fmla="*/ 171 h 271"/>
                <a:gd name="T24" fmla="*/ 0 w 274"/>
                <a:gd name="T25" fmla="*/ 140 h 271"/>
                <a:gd name="T26" fmla="*/ 24 w 274"/>
                <a:gd name="T27" fmla="*/ 152 h 271"/>
                <a:gd name="T28" fmla="*/ 100 w 274"/>
                <a:gd name="T29" fmla="*/ 140 h 271"/>
                <a:gd name="T30" fmla="*/ 100 w 274"/>
                <a:gd name="T31" fmla="*/ 122 h 271"/>
                <a:gd name="T32" fmla="*/ 143 w 274"/>
                <a:gd name="T33" fmla="*/ 107 h 271"/>
                <a:gd name="T34" fmla="*/ 143 w 274"/>
                <a:gd name="T35" fmla="*/ 76 h 271"/>
                <a:gd name="T36" fmla="*/ 155 w 274"/>
                <a:gd name="T37" fmla="*/ 64 h 271"/>
                <a:gd name="T38" fmla="*/ 143 w 274"/>
                <a:gd name="T39" fmla="*/ 55 h 271"/>
                <a:gd name="T40" fmla="*/ 167 w 274"/>
                <a:gd name="T41" fmla="*/ 55 h 271"/>
                <a:gd name="T42" fmla="*/ 167 w 274"/>
                <a:gd name="T43" fmla="*/ 46 h 271"/>
                <a:gd name="T44" fmla="*/ 167 w 274"/>
                <a:gd name="T45" fmla="*/ 9 h 271"/>
                <a:gd name="T46" fmla="*/ 189 w 274"/>
                <a:gd name="T47" fmla="*/ 0 h 271"/>
                <a:gd name="T48" fmla="*/ 198 w 274"/>
                <a:gd name="T49" fmla="*/ 0 h 271"/>
                <a:gd name="T50" fmla="*/ 210 w 274"/>
                <a:gd name="T51" fmla="*/ 0 h 271"/>
                <a:gd name="T52" fmla="*/ 231 w 274"/>
                <a:gd name="T53" fmla="*/ 0 h 271"/>
                <a:gd name="T54" fmla="*/ 243 w 274"/>
                <a:gd name="T55" fmla="*/ 21 h 271"/>
                <a:gd name="T56" fmla="*/ 274 w 274"/>
                <a:gd name="T57" fmla="*/ 31 h 271"/>
                <a:gd name="T58" fmla="*/ 265 w 274"/>
                <a:gd name="T59" fmla="*/ 46 h 271"/>
                <a:gd name="T60" fmla="*/ 243 w 274"/>
                <a:gd name="T61" fmla="*/ 46 h 271"/>
                <a:gd name="T62" fmla="*/ 210 w 274"/>
                <a:gd name="T63" fmla="*/ 46 h 271"/>
                <a:gd name="T64" fmla="*/ 222 w 274"/>
                <a:gd name="T65" fmla="*/ 55 h 271"/>
                <a:gd name="T66" fmla="*/ 222 w 274"/>
                <a:gd name="T67" fmla="*/ 76 h 271"/>
                <a:gd name="T68" fmla="*/ 243 w 274"/>
                <a:gd name="T69" fmla="*/ 97 h 271"/>
                <a:gd name="T70" fmla="*/ 231 w 274"/>
                <a:gd name="T71" fmla="*/ 97 h 271"/>
                <a:gd name="T72" fmla="*/ 243 w 274"/>
                <a:gd name="T73" fmla="*/ 122 h 271"/>
                <a:gd name="T74" fmla="*/ 198 w 274"/>
                <a:gd name="T75" fmla="*/ 183 h 271"/>
                <a:gd name="T76" fmla="*/ 189 w 274"/>
                <a:gd name="T77" fmla="*/ 183 h 271"/>
                <a:gd name="T78" fmla="*/ 176 w 274"/>
                <a:gd name="T79" fmla="*/ 183 h 271"/>
                <a:gd name="T80" fmla="*/ 167 w 274"/>
                <a:gd name="T81" fmla="*/ 195 h 271"/>
                <a:gd name="T82" fmla="*/ 167 w 274"/>
                <a:gd name="T83" fmla="*/ 207 h 271"/>
                <a:gd name="T84" fmla="*/ 176 w 274"/>
                <a:gd name="T85" fmla="*/ 216 h 271"/>
                <a:gd name="T86" fmla="*/ 176 w 274"/>
                <a:gd name="T87" fmla="*/ 225 h 271"/>
                <a:gd name="T88" fmla="*/ 189 w 274"/>
                <a:gd name="T89" fmla="*/ 225 h 271"/>
                <a:gd name="T90" fmla="*/ 189 w 274"/>
                <a:gd name="T91" fmla="*/ 247 h 271"/>
                <a:gd name="T92" fmla="*/ 189 w 274"/>
                <a:gd name="T93" fmla="*/ 262 h 271"/>
                <a:gd name="T94" fmla="*/ 155 w 274"/>
                <a:gd name="T95" fmla="*/ 262 h 2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4"/>
                <a:gd name="T145" fmla="*/ 0 h 271"/>
                <a:gd name="T146" fmla="*/ 274 w 274"/>
                <a:gd name="T147" fmla="*/ 271 h 2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4" h="271">
                  <a:moveTo>
                    <a:pt x="155" y="262"/>
                  </a:moveTo>
                  <a:lnTo>
                    <a:pt x="143" y="271"/>
                  </a:lnTo>
                  <a:lnTo>
                    <a:pt x="134" y="271"/>
                  </a:lnTo>
                  <a:lnTo>
                    <a:pt x="113" y="238"/>
                  </a:lnTo>
                  <a:lnTo>
                    <a:pt x="76" y="238"/>
                  </a:lnTo>
                  <a:lnTo>
                    <a:pt x="67" y="238"/>
                  </a:lnTo>
                  <a:lnTo>
                    <a:pt x="24" y="238"/>
                  </a:lnTo>
                  <a:lnTo>
                    <a:pt x="24" y="216"/>
                  </a:lnTo>
                  <a:lnTo>
                    <a:pt x="46" y="207"/>
                  </a:lnTo>
                  <a:lnTo>
                    <a:pt x="46" y="195"/>
                  </a:lnTo>
                  <a:lnTo>
                    <a:pt x="36" y="171"/>
                  </a:lnTo>
                  <a:lnTo>
                    <a:pt x="24" y="171"/>
                  </a:lnTo>
                  <a:lnTo>
                    <a:pt x="0" y="140"/>
                  </a:lnTo>
                  <a:lnTo>
                    <a:pt x="24" y="152"/>
                  </a:lnTo>
                  <a:lnTo>
                    <a:pt x="100" y="140"/>
                  </a:lnTo>
                  <a:lnTo>
                    <a:pt x="100" y="122"/>
                  </a:lnTo>
                  <a:lnTo>
                    <a:pt x="143" y="107"/>
                  </a:lnTo>
                  <a:lnTo>
                    <a:pt x="143" y="76"/>
                  </a:lnTo>
                  <a:lnTo>
                    <a:pt x="155" y="64"/>
                  </a:lnTo>
                  <a:lnTo>
                    <a:pt x="143" y="55"/>
                  </a:lnTo>
                  <a:lnTo>
                    <a:pt x="167" y="55"/>
                  </a:lnTo>
                  <a:lnTo>
                    <a:pt x="167" y="46"/>
                  </a:lnTo>
                  <a:lnTo>
                    <a:pt x="167" y="9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10" y="0"/>
                  </a:lnTo>
                  <a:lnTo>
                    <a:pt x="231" y="0"/>
                  </a:lnTo>
                  <a:lnTo>
                    <a:pt x="243" y="21"/>
                  </a:lnTo>
                  <a:lnTo>
                    <a:pt x="274" y="31"/>
                  </a:lnTo>
                  <a:lnTo>
                    <a:pt x="265" y="46"/>
                  </a:lnTo>
                  <a:lnTo>
                    <a:pt x="243" y="46"/>
                  </a:lnTo>
                  <a:lnTo>
                    <a:pt x="210" y="46"/>
                  </a:lnTo>
                  <a:lnTo>
                    <a:pt x="222" y="55"/>
                  </a:lnTo>
                  <a:lnTo>
                    <a:pt x="222" y="76"/>
                  </a:lnTo>
                  <a:lnTo>
                    <a:pt x="243" y="97"/>
                  </a:lnTo>
                  <a:lnTo>
                    <a:pt x="231" y="97"/>
                  </a:lnTo>
                  <a:lnTo>
                    <a:pt x="243" y="122"/>
                  </a:lnTo>
                  <a:lnTo>
                    <a:pt x="198" y="183"/>
                  </a:lnTo>
                  <a:lnTo>
                    <a:pt x="189" y="183"/>
                  </a:lnTo>
                  <a:lnTo>
                    <a:pt x="176" y="183"/>
                  </a:lnTo>
                  <a:lnTo>
                    <a:pt x="167" y="195"/>
                  </a:lnTo>
                  <a:lnTo>
                    <a:pt x="167" y="207"/>
                  </a:lnTo>
                  <a:lnTo>
                    <a:pt x="176" y="216"/>
                  </a:lnTo>
                  <a:lnTo>
                    <a:pt x="176" y="225"/>
                  </a:lnTo>
                  <a:lnTo>
                    <a:pt x="189" y="225"/>
                  </a:lnTo>
                  <a:lnTo>
                    <a:pt x="189" y="247"/>
                  </a:lnTo>
                  <a:lnTo>
                    <a:pt x="189" y="262"/>
                  </a:lnTo>
                  <a:lnTo>
                    <a:pt x="155" y="26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5" name="Freeform 1647"/>
            <p:cNvSpPr>
              <a:spLocks/>
            </p:cNvSpPr>
            <p:nvPr/>
          </p:nvSpPr>
          <p:spPr bwMode="auto">
            <a:xfrm>
              <a:off x="13407222" y="2702349"/>
              <a:ext cx="325853" cy="264479"/>
            </a:xfrm>
            <a:custGeom>
              <a:avLst/>
              <a:gdLst>
                <a:gd name="T0" fmla="*/ 85 w 228"/>
                <a:gd name="T1" fmla="*/ 24 h 185"/>
                <a:gd name="T2" fmla="*/ 76 w 228"/>
                <a:gd name="T3" fmla="*/ 24 h 185"/>
                <a:gd name="T4" fmla="*/ 64 w 228"/>
                <a:gd name="T5" fmla="*/ 24 h 185"/>
                <a:gd name="T6" fmla="*/ 64 w 228"/>
                <a:gd name="T7" fmla="*/ 42 h 185"/>
                <a:gd name="T8" fmla="*/ 42 w 228"/>
                <a:gd name="T9" fmla="*/ 54 h 185"/>
                <a:gd name="T10" fmla="*/ 33 w 228"/>
                <a:gd name="T11" fmla="*/ 64 h 185"/>
                <a:gd name="T12" fmla="*/ 9 w 228"/>
                <a:gd name="T13" fmla="*/ 54 h 185"/>
                <a:gd name="T14" fmla="*/ 9 w 228"/>
                <a:gd name="T15" fmla="*/ 79 h 185"/>
                <a:gd name="T16" fmla="*/ 0 w 228"/>
                <a:gd name="T17" fmla="*/ 88 h 185"/>
                <a:gd name="T18" fmla="*/ 0 w 228"/>
                <a:gd name="T19" fmla="*/ 97 h 185"/>
                <a:gd name="T20" fmla="*/ 9 w 228"/>
                <a:gd name="T21" fmla="*/ 140 h 185"/>
                <a:gd name="T22" fmla="*/ 33 w 228"/>
                <a:gd name="T23" fmla="*/ 140 h 185"/>
                <a:gd name="T24" fmla="*/ 33 w 228"/>
                <a:gd name="T25" fmla="*/ 155 h 185"/>
                <a:gd name="T26" fmla="*/ 18 w 228"/>
                <a:gd name="T27" fmla="*/ 173 h 185"/>
                <a:gd name="T28" fmla="*/ 42 w 228"/>
                <a:gd name="T29" fmla="*/ 185 h 185"/>
                <a:gd name="T30" fmla="*/ 118 w 228"/>
                <a:gd name="T31" fmla="*/ 173 h 185"/>
                <a:gd name="T32" fmla="*/ 118 w 228"/>
                <a:gd name="T33" fmla="*/ 155 h 185"/>
                <a:gd name="T34" fmla="*/ 161 w 228"/>
                <a:gd name="T35" fmla="*/ 140 h 185"/>
                <a:gd name="T36" fmla="*/ 161 w 228"/>
                <a:gd name="T37" fmla="*/ 109 h 185"/>
                <a:gd name="T38" fmla="*/ 173 w 228"/>
                <a:gd name="T39" fmla="*/ 97 h 185"/>
                <a:gd name="T40" fmla="*/ 161 w 228"/>
                <a:gd name="T41" fmla="*/ 88 h 185"/>
                <a:gd name="T42" fmla="*/ 185 w 228"/>
                <a:gd name="T43" fmla="*/ 88 h 185"/>
                <a:gd name="T44" fmla="*/ 185 w 228"/>
                <a:gd name="T45" fmla="*/ 79 h 185"/>
                <a:gd name="T46" fmla="*/ 185 w 228"/>
                <a:gd name="T47" fmla="*/ 42 h 185"/>
                <a:gd name="T48" fmla="*/ 207 w 228"/>
                <a:gd name="T49" fmla="*/ 33 h 185"/>
                <a:gd name="T50" fmla="*/ 216 w 228"/>
                <a:gd name="T51" fmla="*/ 33 h 185"/>
                <a:gd name="T52" fmla="*/ 228 w 228"/>
                <a:gd name="T53" fmla="*/ 33 h 185"/>
                <a:gd name="T54" fmla="*/ 228 w 228"/>
                <a:gd name="T55" fmla="*/ 24 h 185"/>
                <a:gd name="T56" fmla="*/ 207 w 228"/>
                <a:gd name="T57" fmla="*/ 24 h 185"/>
                <a:gd name="T58" fmla="*/ 185 w 228"/>
                <a:gd name="T59" fmla="*/ 33 h 185"/>
                <a:gd name="T60" fmla="*/ 173 w 228"/>
                <a:gd name="T61" fmla="*/ 12 h 185"/>
                <a:gd name="T62" fmla="*/ 161 w 228"/>
                <a:gd name="T63" fmla="*/ 0 h 185"/>
                <a:gd name="T64" fmla="*/ 152 w 228"/>
                <a:gd name="T65" fmla="*/ 24 h 185"/>
                <a:gd name="T66" fmla="*/ 140 w 228"/>
                <a:gd name="T67" fmla="*/ 24 h 185"/>
                <a:gd name="T68" fmla="*/ 118 w 228"/>
                <a:gd name="T69" fmla="*/ 33 h 185"/>
                <a:gd name="T70" fmla="*/ 109 w 228"/>
                <a:gd name="T71" fmla="*/ 33 h 185"/>
                <a:gd name="T72" fmla="*/ 85 w 228"/>
                <a:gd name="T73" fmla="*/ 24 h 1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8"/>
                <a:gd name="T112" fmla="*/ 0 h 185"/>
                <a:gd name="T113" fmla="*/ 228 w 228"/>
                <a:gd name="T114" fmla="*/ 185 h 1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8" h="185">
                  <a:moveTo>
                    <a:pt x="85" y="24"/>
                  </a:moveTo>
                  <a:lnTo>
                    <a:pt x="76" y="24"/>
                  </a:lnTo>
                  <a:lnTo>
                    <a:pt x="64" y="24"/>
                  </a:lnTo>
                  <a:lnTo>
                    <a:pt x="64" y="42"/>
                  </a:lnTo>
                  <a:lnTo>
                    <a:pt x="42" y="54"/>
                  </a:lnTo>
                  <a:lnTo>
                    <a:pt x="33" y="64"/>
                  </a:lnTo>
                  <a:lnTo>
                    <a:pt x="9" y="54"/>
                  </a:lnTo>
                  <a:lnTo>
                    <a:pt x="9" y="79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9" y="140"/>
                  </a:lnTo>
                  <a:lnTo>
                    <a:pt x="33" y="140"/>
                  </a:lnTo>
                  <a:lnTo>
                    <a:pt x="33" y="155"/>
                  </a:lnTo>
                  <a:lnTo>
                    <a:pt x="18" y="173"/>
                  </a:lnTo>
                  <a:lnTo>
                    <a:pt x="42" y="185"/>
                  </a:lnTo>
                  <a:lnTo>
                    <a:pt x="118" y="173"/>
                  </a:lnTo>
                  <a:lnTo>
                    <a:pt x="118" y="155"/>
                  </a:lnTo>
                  <a:lnTo>
                    <a:pt x="161" y="140"/>
                  </a:lnTo>
                  <a:lnTo>
                    <a:pt x="161" y="109"/>
                  </a:lnTo>
                  <a:lnTo>
                    <a:pt x="173" y="97"/>
                  </a:lnTo>
                  <a:lnTo>
                    <a:pt x="161" y="88"/>
                  </a:lnTo>
                  <a:lnTo>
                    <a:pt x="185" y="88"/>
                  </a:lnTo>
                  <a:lnTo>
                    <a:pt x="185" y="79"/>
                  </a:lnTo>
                  <a:lnTo>
                    <a:pt x="185" y="42"/>
                  </a:lnTo>
                  <a:lnTo>
                    <a:pt x="207" y="33"/>
                  </a:lnTo>
                  <a:lnTo>
                    <a:pt x="216" y="33"/>
                  </a:lnTo>
                  <a:lnTo>
                    <a:pt x="228" y="33"/>
                  </a:lnTo>
                  <a:lnTo>
                    <a:pt x="228" y="24"/>
                  </a:lnTo>
                  <a:lnTo>
                    <a:pt x="207" y="24"/>
                  </a:lnTo>
                  <a:lnTo>
                    <a:pt x="185" y="33"/>
                  </a:lnTo>
                  <a:lnTo>
                    <a:pt x="173" y="12"/>
                  </a:lnTo>
                  <a:lnTo>
                    <a:pt x="161" y="0"/>
                  </a:lnTo>
                  <a:lnTo>
                    <a:pt x="152" y="24"/>
                  </a:lnTo>
                  <a:lnTo>
                    <a:pt x="140" y="24"/>
                  </a:lnTo>
                  <a:lnTo>
                    <a:pt x="118" y="33"/>
                  </a:lnTo>
                  <a:lnTo>
                    <a:pt x="109" y="33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6" name="Freeform 1648"/>
            <p:cNvSpPr>
              <a:spLocks/>
            </p:cNvSpPr>
            <p:nvPr/>
          </p:nvSpPr>
          <p:spPr bwMode="auto">
            <a:xfrm>
              <a:off x="14903576" y="2575112"/>
              <a:ext cx="125769" cy="144391"/>
            </a:xfrm>
            <a:custGeom>
              <a:avLst/>
              <a:gdLst>
                <a:gd name="T0" fmla="*/ 64 w 88"/>
                <a:gd name="T1" fmla="*/ 0 h 101"/>
                <a:gd name="T2" fmla="*/ 88 w 88"/>
                <a:gd name="T3" fmla="*/ 0 h 101"/>
                <a:gd name="T4" fmla="*/ 79 w 88"/>
                <a:gd name="T5" fmla="*/ 25 h 101"/>
                <a:gd name="T6" fmla="*/ 88 w 88"/>
                <a:gd name="T7" fmla="*/ 46 h 101"/>
                <a:gd name="T8" fmla="*/ 55 w 88"/>
                <a:gd name="T9" fmla="*/ 58 h 101"/>
                <a:gd name="T10" fmla="*/ 64 w 88"/>
                <a:gd name="T11" fmla="*/ 76 h 101"/>
                <a:gd name="T12" fmla="*/ 88 w 88"/>
                <a:gd name="T13" fmla="*/ 89 h 101"/>
                <a:gd name="T14" fmla="*/ 79 w 88"/>
                <a:gd name="T15" fmla="*/ 101 h 101"/>
                <a:gd name="T16" fmla="*/ 64 w 88"/>
                <a:gd name="T17" fmla="*/ 101 h 101"/>
                <a:gd name="T18" fmla="*/ 34 w 88"/>
                <a:gd name="T19" fmla="*/ 101 h 101"/>
                <a:gd name="T20" fmla="*/ 34 w 88"/>
                <a:gd name="T21" fmla="*/ 67 h 101"/>
                <a:gd name="T22" fmla="*/ 0 w 88"/>
                <a:gd name="T23" fmla="*/ 67 h 101"/>
                <a:gd name="T24" fmla="*/ 34 w 88"/>
                <a:gd name="T25" fmla="*/ 25 h 101"/>
                <a:gd name="T26" fmla="*/ 55 w 88"/>
                <a:gd name="T27" fmla="*/ 37 h 101"/>
                <a:gd name="T28" fmla="*/ 55 w 88"/>
                <a:gd name="T29" fmla="*/ 25 h 101"/>
                <a:gd name="T30" fmla="*/ 64 w 88"/>
                <a:gd name="T31" fmla="*/ 12 h 101"/>
                <a:gd name="T32" fmla="*/ 64 w 88"/>
                <a:gd name="T33" fmla="*/ 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01"/>
                <a:gd name="T53" fmla="*/ 88 w 88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01">
                  <a:moveTo>
                    <a:pt x="64" y="0"/>
                  </a:moveTo>
                  <a:lnTo>
                    <a:pt x="88" y="0"/>
                  </a:lnTo>
                  <a:lnTo>
                    <a:pt x="79" y="25"/>
                  </a:lnTo>
                  <a:lnTo>
                    <a:pt x="88" y="46"/>
                  </a:lnTo>
                  <a:lnTo>
                    <a:pt x="55" y="58"/>
                  </a:lnTo>
                  <a:lnTo>
                    <a:pt x="64" y="76"/>
                  </a:lnTo>
                  <a:lnTo>
                    <a:pt x="88" y="89"/>
                  </a:lnTo>
                  <a:lnTo>
                    <a:pt x="79" y="101"/>
                  </a:lnTo>
                  <a:lnTo>
                    <a:pt x="64" y="101"/>
                  </a:lnTo>
                  <a:lnTo>
                    <a:pt x="34" y="101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34" y="25"/>
                  </a:lnTo>
                  <a:lnTo>
                    <a:pt x="55" y="37"/>
                  </a:lnTo>
                  <a:lnTo>
                    <a:pt x="55" y="25"/>
                  </a:lnTo>
                  <a:lnTo>
                    <a:pt x="64" y="1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7" name="Freeform 1649"/>
            <p:cNvSpPr>
              <a:spLocks/>
            </p:cNvSpPr>
            <p:nvPr/>
          </p:nvSpPr>
          <p:spPr bwMode="auto">
            <a:xfrm>
              <a:off x="14995043" y="2702349"/>
              <a:ext cx="95755" cy="125806"/>
            </a:xfrm>
            <a:custGeom>
              <a:avLst/>
              <a:gdLst>
                <a:gd name="T0" fmla="*/ 0 w 67"/>
                <a:gd name="T1" fmla="*/ 12 h 88"/>
                <a:gd name="T2" fmla="*/ 0 w 67"/>
                <a:gd name="T3" fmla="*/ 24 h 88"/>
                <a:gd name="T4" fmla="*/ 15 w 67"/>
                <a:gd name="T5" fmla="*/ 33 h 88"/>
                <a:gd name="T6" fmla="*/ 0 w 67"/>
                <a:gd name="T7" fmla="*/ 33 h 88"/>
                <a:gd name="T8" fmla="*/ 24 w 67"/>
                <a:gd name="T9" fmla="*/ 54 h 88"/>
                <a:gd name="T10" fmla="*/ 15 w 67"/>
                <a:gd name="T11" fmla="*/ 64 h 88"/>
                <a:gd name="T12" fmla="*/ 37 w 67"/>
                <a:gd name="T13" fmla="*/ 88 h 88"/>
                <a:gd name="T14" fmla="*/ 67 w 67"/>
                <a:gd name="T15" fmla="*/ 64 h 88"/>
                <a:gd name="T16" fmla="*/ 67 w 67"/>
                <a:gd name="T17" fmla="*/ 54 h 88"/>
                <a:gd name="T18" fmla="*/ 46 w 67"/>
                <a:gd name="T19" fmla="*/ 24 h 88"/>
                <a:gd name="T20" fmla="*/ 24 w 67"/>
                <a:gd name="T21" fmla="*/ 0 h 88"/>
                <a:gd name="T22" fmla="*/ 15 w 67"/>
                <a:gd name="T23" fmla="*/ 12 h 88"/>
                <a:gd name="T24" fmla="*/ 0 w 67"/>
                <a:gd name="T25" fmla="*/ 12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88"/>
                <a:gd name="T41" fmla="*/ 67 w 67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88">
                  <a:moveTo>
                    <a:pt x="0" y="12"/>
                  </a:moveTo>
                  <a:lnTo>
                    <a:pt x="0" y="24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24" y="54"/>
                  </a:lnTo>
                  <a:lnTo>
                    <a:pt x="15" y="64"/>
                  </a:lnTo>
                  <a:lnTo>
                    <a:pt x="37" y="88"/>
                  </a:lnTo>
                  <a:lnTo>
                    <a:pt x="67" y="64"/>
                  </a:lnTo>
                  <a:lnTo>
                    <a:pt x="67" y="54"/>
                  </a:lnTo>
                  <a:lnTo>
                    <a:pt x="46" y="24"/>
                  </a:lnTo>
                  <a:lnTo>
                    <a:pt x="24" y="0"/>
                  </a:lnTo>
                  <a:lnTo>
                    <a:pt x="15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8" name="Freeform 1650"/>
            <p:cNvSpPr>
              <a:spLocks/>
            </p:cNvSpPr>
            <p:nvPr/>
          </p:nvSpPr>
          <p:spPr bwMode="auto">
            <a:xfrm>
              <a:off x="13933160" y="2319212"/>
              <a:ext cx="754608" cy="291641"/>
            </a:xfrm>
            <a:custGeom>
              <a:avLst/>
              <a:gdLst>
                <a:gd name="T0" fmla="*/ 443 w 527"/>
                <a:gd name="T1" fmla="*/ 48 h 204"/>
                <a:gd name="T2" fmla="*/ 455 w 527"/>
                <a:gd name="T3" fmla="*/ 39 h 204"/>
                <a:gd name="T4" fmla="*/ 424 w 527"/>
                <a:gd name="T5" fmla="*/ 30 h 204"/>
                <a:gd name="T6" fmla="*/ 400 w 527"/>
                <a:gd name="T7" fmla="*/ 39 h 204"/>
                <a:gd name="T8" fmla="*/ 357 w 527"/>
                <a:gd name="T9" fmla="*/ 48 h 204"/>
                <a:gd name="T10" fmla="*/ 278 w 527"/>
                <a:gd name="T11" fmla="*/ 30 h 204"/>
                <a:gd name="T12" fmla="*/ 232 w 527"/>
                <a:gd name="T13" fmla="*/ 30 h 204"/>
                <a:gd name="T14" fmla="*/ 198 w 527"/>
                <a:gd name="T15" fmla="*/ 9 h 204"/>
                <a:gd name="T16" fmla="*/ 155 w 527"/>
                <a:gd name="T17" fmla="*/ 0 h 204"/>
                <a:gd name="T18" fmla="*/ 146 w 527"/>
                <a:gd name="T19" fmla="*/ 9 h 204"/>
                <a:gd name="T20" fmla="*/ 155 w 527"/>
                <a:gd name="T21" fmla="*/ 18 h 204"/>
                <a:gd name="T22" fmla="*/ 155 w 527"/>
                <a:gd name="T23" fmla="*/ 39 h 204"/>
                <a:gd name="T24" fmla="*/ 110 w 527"/>
                <a:gd name="T25" fmla="*/ 39 h 204"/>
                <a:gd name="T26" fmla="*/ 91 w 527"/>
                <a:gd name="T27" fmla="*/ 30 h 204"/>
                <a:gd name="T28" fmla="*/ 55 w 527"/>
                <a:gd name="T29" fmla="*/ 18 h 204"/>
                <a:gd name="T30" fmla="*/ 0 w 527"/>
                <a:gd name="T31" fmla="*/ 48 h 204"/>
                <a:gd name="T32" fmla="*/ 24 w 527"/>
                <a:gd name="T33" fmla="*/ 73 h 204"/>
                <a:gd name="T34" fmla="*/ 46 w 527"/>
                <a:gd name="T35" fmla="*/ 85 h 204"/>
                <a:gd name="T36" fmla="*/ 67 w 527"/>
                <a:gd name="T37" fmla="*/ 94 h 204"/>
                <a:gd name="T38" fmla="*/ 79 w 527"/>
                <a:gd name="T39" fmla="*/ 124 h 204"/>
                <a:gd name="T40" fmla="*/ 155 w 527"/>
                <a:gd name="T41" fmla="*/ 149 h 204"/>
                <a:gd name="T42" fmla="*/ 198 w 527"/>
                <a:gd name="T43" fmla="*/ 179 h 204"/>
                <a:gd name="T44" fmla="*/ 269 w 527"/>
                <a:gd name="T45" fmla="*/ 179 h 204"/>
                <a:gd name="T46" fmla="*/ 345 w 527"/>
                <a:gd name="T47" fmla="*/ 204 h 204"/>
                <a:gd name="T48" fmla="*/ 388 w 527"/>
                <a:gd name="T49" fmla="*/ 191 h 204"/>
                <a:gd name="T50" fmla="*/ 424 w 527"/>
                <a:gd name="T51" fmla="*/ 179 h 204"/>
                <a:gd name="T52" fmla="*/ 443 w 527"/>
                <a:gd name="T53" fmla="*/ 161 h 204"/>
                <a:gd name="T54" fmla="*/ 433 w 527"/>
                <a:gd name="T55" fmla="*/ 149 h 204"/>
                <a:gd name="T56" fmla="*/ 443 w 527"/>
                <a:gd name="T57" fmla="*/ 140 h 204"/>
                <a:gd name="T58" fmla="*/ 464 w 527"/>
                <a:gd name="T59" fmla="*/ 140 h 204"/>
                <a:gd name="T60" fmla="*/ 476 w 527"/>
                <a:gd name="T61" fmla="*/ 124 h 204"/>
                <a:gd name="T62" fmla="*/ 488 w 527"/>
                <a:gd name="T63" fmla="*/ 115 h 204"/>
                <a:gd name="T64" fmla="*/ 500 w 527"/>
                <a:gd name="T65" fmla="*/ 106 h 204"/>
                <a:gd name="T66" fmla="*/ 531 w 527"/>
                <a:gd name="T67" fmla="*/ 106 h 204"/>
                <a:gd name="T68" fmla="*/ 519 w 527"/>
                <a:gd name="T69" fmla="*/ 85 h 204"/>
                <a:gd name="T70" fmla="*/ 510 w 527"/>
                <a:gd name="T71" fmla="*/ 73 h 204"/>
                <a:gd name="T72" fmla="*/ 488 w 527"/>
                <a:gd name="T73" fmla="*/ 85 h 204"/>
                <a:gd name="T74" fmla="*/ 464 w 527"/>
                <a:gd name="T75" fmla="*/ 85 h 204"/>
                <a:gd name="T76" fmla="*/ 443 w 527"/>
                <a:gd name="T77" fmla="*/ 48 h 2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7"/>
                <a:gd name="T118" fmla="*/ 0 h 204"/>
                <a:gd name="T119" fmla="*/ 527 w 527"/>
                <a:gd name="T120" fmla="*/ 204 h 2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7" h="204">
                  <a:moveTo>
                    <a:pt x="439" y="48"/>
                  </a:moveTo>
                  <a:lnTo>
                    <a:pt x="451" y="39"/>
                  </a:lnTo>
                  <a:lnTo>
                    <a:pt x="420" y="30"/>
                  </a:lnTo>
                  <a:lnTo>
                    <a:pt x="396" y="39"/>
                  </a:lnTo>
                  <a:lnTo>
                    <a:pt x="353" y="48"/>
                  </a:lnTo>
                  <a:lnTo>
                    <a:pt x="274" y="30"/>
                  </a:lnTo>
                  <a:lnTo>
                    <a:pt x="232" y="30"/>
                  </a:lnTo>
                  <a:lnTo>
                    <a:pt x="198" y="9"/>
                  </a:lnTo>
                  <a:lnTo>
                    <a:pt x="155" y="0"/>
                  </a:lnTo>
                  <a:lnTo>
                    <a:pt x="146" y="9"/>
                  </a:lnTo>
                  <a:lnTo>
                    <a:pt x="155" y="18"/>
                  </a:lnTo>
                  <a:lnTo>
                    <a:pt x="155" y="39"/>
                  </a:lnTo>
                  <a:lnTo>
                    <a:pt x="110" y="39"/>
                  </a:lnTo>
                  <a:lnTo>
                    <a:pt x="91" y="30"/>
                  </a:lnTo>
                  <a:lnTo>
                    <a:pt x="55" y="18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6" y="85"/>
                  </a:lnTo>
                  <a:lnTo>
                    <a:pt x="67" y="94"/>
                  </a:lnTo>
                  <a:lnTo>
                    <a:pt x="79" y="124"/>
                  </a:lnTo>
                  <a:lnTo>
                    <a:pt x="155" y="149"/>
                  </a:lnTo>
                  <a:lnTo>
                    <a:pt x="198" y="179"/>
                  </a:lnTo>
                  <a:lnTo>
                    <a:pt x="265" y="179"/>
                  </a:lnTo>
                  <a:lnTo>
                    <a:pt x="341" y="204"/>
                  </a:lnTo>
                  <a:lnTo>
                    <a:pt x="384" y="191"/>
                  </a:lnTo>
                  <a:lnTo>
                    <a:pt x="420" y="179"/>
                  </a:lnTo>
                  <a:lnTo>
                    <a:pt x="439" y="161"/>
                  </a:lnTo>
                  <a:lnTo>
                    <a:pt x="429" y="149"/>
                  </a:lnTo>
                  <a:lnTo>
                    <a:pt x="439" y="140"/>
                  </a:lnTo>
                  <a:lnTo>
                    <a:pt x="460" y="140"/>
                  </a:lnTo>
                  <a:lnTo>
                    <a:pt x="472" y="124"/>
                  </a:lnTo>
                  <a:lnTo>
                    <a:pt x="484" y="115"/>
                  </a:lnTo>
                  <a:lnTo>
                    <a:pt x="496" y="106"/>
                  </a:lnTo>
                  <a:lnTo>
                    <a:pt x="527" y="106"/>
                  </a:lnTo>
                  <a:lnTo>
                    <a:pt x="515" y="85"/>
                  </a:lnTo>
                  <a:lnTo>
                    <a:pt x="506" y="73"/>
                  </a:lnTo>
                  <a:lnTo>
                    <a:pt x="484" y="85"/>
                  </a:lnTo>
                  <a:lnTo>
                    <a:pt x="460" y="85"/>
                  </a:lnTo>
                  <a:lnTo>
                    <a:pt x="439" y="4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9" name="Freeform 1652"/>
            <p:cNvSpPr>
              <a:spLocks/>
            </p:cNvSpPr>
            <p:nvPr/>
          </p:nvSpPr>
          <p:spPr bwMode="auto">
            <a:xfrm>
              <a:off x="12796961" y="2736660"/>
              <a:ext cx="152922" cy="151539"/>
            </a:xfrm>
            <a:custGeom>
              <a:avLst/>
              <a:gdLst>
                <a:gd name="T0" fmla="*/ 107 w 107"/>
                <a:gd name="T1" fmla="*/ 0 h 106"/>
                <a:gd name="T2" fmla="*/ 86 w 107"/>
                <a:gd name="T3" fmla="*/ 18 h 106"/>
                <a:gd name="T4" fmla="*/ 86 w 107"/>
                <a:gd name="T5" fmla="*/ 64 h 106"/>
                <a:gd name="T6" fmla="*/ 55 w 107"/>
                <a:gd name="T7" fmla="*/ 85 h 106"/>
                <a:gd name="T8" fmla="*/ 9 w 107"/>
                <a:gd name="T9" fmla="*/ 106 h 106"/>
                <a:gd name="T10" fmla="*/ 0 w 107"/>
                <a:gd name="T11" fmla="*/ 94 h 106"/>
                <a:gd name="T12" fmla="*/ 0 w 107"/>
                <a:gd name="T13" fmla="*/ 85 h 106"/>
                <a:gd name="T14" fmla="*/ 9 w 107"/>
                <a:gd name="T15" fmla="*/ 64 h 106"/>
                <a:gd name="T16" fmla="*/ 0 w 107"/>
                <a:gd name="T17" fmla="*/ 64 h 106"/>
                <a:gd name="T18" fmla="*/ 0 w 107"/>
                <a:gd name="T19" fmla="*/ 30 h 106"/>
                <a:gd name="T20" fmla="*/ 9 w 107"/>
                <a:gd name="T21" fmla="*/ 18 h 106"/>
                <a:gd name="T22" fmla="*/ 9 w 107"/>
                <a:gd name="T23" fmla="*/ 9 h 106"/>
                <a:gd name="T24" fmla="*/ 43 w 107"/>
                <a:gd name="T25" fmla="*/ 9 h 106"/>
                <a:gd name="T26" fmla="*/ 55 w 107"/>
                <a:gd name="T27" fmla="*/ 9 h 106"/>
                <a:gd name="T28" fmla="*/ 76 w 107"/>
                <a:gd name="T29" fmla="*/ 9 h 106"/>
                <a:gd name="T30" fmla="*/ 107 w 107"/>
                <a:gd name="T31" fmla="*/ 0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7"/>
                <a:gd name="T49" fmla="*/ 0 h 106"/>
                <a:gd name="T50" fmla="*/ 107 w 107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7" h="106">
                  <a:moveTo>
                    <a:pt x="107" y="0"/>
                  </a:moveTo>
                  <a:lnTo>
                    <a:pt x="86" y="18"/>
                  </a:lnTo>
                  <a:lnTo>
                    <a:pt x="86" y="64"/>
                  </a:lnTo>
                  <a:lnTo>
                    <a:pt x="55" y="85"/>
                  </a:lnTo>
                  <a:lnTo>
                    <a:pt x="9" y="106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30"/>
                  </a:lnTo>
                  <a:lnTo>
                    <a:pt x="9" y="18"/>
                  </a:lnTo>
                  <a:lnTo>
                    <a:pt x="9" y="9"/>
                  </a:lnTo>
                  <a:lnTo>
                    <a:pt x="43" y="9"/>
                  </a:lnTo>
                  <a:lnTo>
                    <a:pt x="55" y="9"/>
                  </a:lnTo>
                  <a:lnTo>
                    <a:pt x="76" y="9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0" name="Freeform 1653"/>
            <p:cNvSpPr>
              <a:spLocks/>
            </p:cNvSpPr>
            <p:nvPr/>
          </p:nvSpPr>
          <p:spPr bwMode="auto">
            <a:xfrm>
              <a:off x="12784099" y="2858176"/>
              <a:ext cx="108618" cy="108651"/>
            </a:xfrm>
            <a:custGeom>
              <a:avLst/>
              <a:gdLst>
                <a:gd name="T0" fmla="*/ 9 w 76"/>
                <a:gd name="T1" fmla="*/ 9 h 76"/>
                <a:gd name="T2" fmla="*/ 0 w 76"/>
                <a:gd name="T3" fmla="*/ 21 h 76"/>
                <a:gd name="T4" fmla="*/ 9 w 76"/>
                <a:gd name="T5" fmla="*/ 46 h 76"/>
                <a:gd name="T6" fmla="*/ 0 w 76"/>
                <a:gd name="T7" fmla="*/ 76 h 76"/>
                <a:gd name="T8" fmla="*/ 18 w 76"/>
                <a:gd name="T9" fmla="*/ 76 h 76"/>
                <a:gd name="T10" fmla="*/ 31 w 76"/>
                <a:gd name="T11" fmla="*/ 64 h 76"/>
                <a:gd name="T12" fmla="*/ 40 w 76"/>
                <a:gd name="T13" fmla="*/ 64 h 76"/>
                <a:gd name="T14" fmla="*/ 52 w 76"/>
                <a:gd name="T15" fmla="*/ 55 h 76"/>
                <a:gd name="T16" fmla="*/ 31 w 76"/>
                <a:gd name="T17" fmla="*/ 31 h 76"/>
                <a:gd name="T18" fmla="*/ 76 w 76"/>
                <a:gd name="T19" fmla="*/ 21 h 76"/>
                <a:gd name="T20" fmla="*/ 64 w 76"/>
                <a:gd name="T21" fmla="*/ 0 h 76"/>
                <a:gd name="T22" fmla="*/ 18 w 76"/>
                <a:gd name="T23" fmla="*/ 21 h 76"/>
                <a:gd name="T24" fmla="*/ 9 w 76"/>
                <a:gd name="T25" fmla="*/ 9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76"/>
                <a:gd name="T41" fmla="*/ 76 w 76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76">
                  <a:moveTo>
                    <a:pt x="9" y="9"/>
                  </a:moveTo>
                  <a:lnTo>
                    <a:pt x="0" y="21"/>
                  </a:lnTo>
                  <a:lnTo>
                    <a:pt x="9" y="46"/>
                  </a:lnTo>
                  <a:lnTo>
                    <a:pt x="0" y="76"/>
                  </a:lnTo>
                  <a:lnTo>
                    <a:pt x="18" y="76"/>
                  </a:lnTo>
                  <a:lnTo>
                    <a:pt x="31" y="64"/>
                  </a:lnTo>
                  <a:lnTo>
                    <a:pt x="40" y="64"/>
                  </a:lnTo>
                  <a:lnTo>
                    <a:pt x="52" y="55"/>
                  </a:lnTo>
                  <a:lnTo>
                    <a:pt x="31" y="31"/>
                  </a:lnTo>
                  <a:lnTo>
                    <a:pt x="76" y="21"/>
                  </a:lnTo>
                  <a:lnTo>
                    <a:pt x="64" y="0"/>
                  </a:lnTo>
                  <a:lnTo>
                    <a:pt x="18" y="21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1" name="Freeform 1654"/>
            <p:cNvSpPr>
              <a:spLocks/>
            </p:cNvSpPr>
            <p:nvPr/>
          </p:nvSpPr>
          <p:spPr bwMode="auto">
            <a:xfrm>
              <a:off x="12875566" y="2736660"/>
              <a:ext cx="248677" cy="243034"/>
            </a:xfrm>
            <a:custGeom>
              <a:avLst/>
              <a:gdLst>
                <a:gd name="T0" fmla="*/ 98 w 174"/>
                <a:gd name="T1" fmla="*/ 0 h 170"/>
                <a:gd name="T2" fmla="*/ 67 w 174"/>
                <a:gd name="T3" fmla="*/ 0 h 170"/>
                <a:gd name="T4" fmla="*/ 52 w 174"/>
                <a:gd name="T5" fmla="*/ 0 h 170"/>
                <a:gd name="T6" fmla="*/ 31 w 174"/>
                <a:gd name="T7" fmla="*/ 18 h 170"/>
                <a:gd name="T8" fmla="*/ 31 w 174"/>
                <a:gd name="T9" fmla="*/ 64 h 170"/>
                <a:gd name="T10" fmla="*/ 0 w 174"/>
                <a:gd name="T11" fmla="*/ 85 h 170"/>
                <a:gd name="T12" fmla="*/ 12 w 174"/>
                <a:gd name="T13" fmla="*/ 106 h 170"/>
                <a:gd name="T14" fmla="*/ 31 w 174"/>
                <a:gd name="T15" fmla="*/ 116 h 170"/>
                <a:gd name="T16" fmla="*/ 76 w 174"/>
                <a:gd name="T17" fmla="*/ 140 h 170"/>
                <a:gd name="T18" fmla="*/ 88 w 174"/>
                <a:gd name="T19" fmla="*/ 140 h 170"/>
                <a:gd name="T20" fmla="*/ 88 w 174"/>
                <a:gd name="T21" fmla="*/ 161 h 170"/>
                <a:gd name="T22" fmla="*/ 107 w 174"/>
                <a:gd name="T23" fmla="*/ 170 h 170"/>
                <a:gd name="T24" fmla="*/ 119 w 174"/>
                <a:gd name="T25" fmla="*/ 161 h 170"/>
                <a:gd name="T26" fmla="*/ 143 w 174"/>
                <a:gd name="T27" fmla="*/ 170 h 170"/>
                <a:gd name="T28" fmla="*/ 152 w 174"/>
                <a:gd name="T29" fmla="*/ 149 h 170"/>
                <a:gd name="T30" fmla="*/ 174 w 174"/>
                <a:gd name="T31" fmla="*/ 149 h 170"/>
                <a:gd name="T32" fmla="*/ 152 w 174"/>
                <a:gd name="T33" fmla="*/ 131 h 170"/>
                <a:gd name="T34" fmla="*/ 152 w 174"/>
                <a:gd name="T35" fmla="*/ 94 h 170"/>
                <a:gd name="T36" fmla="*/ 119 w 174"/>
                <a:gd name="T37" fmla="*/ 85 h 170"/>
                <a:gd name="T38" fmla="*/ 107 w 174"/>
                <a:gd name="T39" fmla="*/ 64 h 170"/>
                <a:gd name="T40" fmla="*/ 119 w 174"/>
                <a:gd name="T41" fmla="*/ 40 h 170"/>
                <a:gd name="T42" fmla="*/ 98 w 174"/>
                <a:gd name="T43" fmla="*/ 0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170"/>
                <a:gd name="T68" fmla="*/ 174 w 174"/>
                <a:gd name="T69" fmla="*/ 170 h 1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170">
                  <a:moveTo>
                    <a:pt x="98" y="0"/>
                  </a:moveTo>
                  <a:lnTo>
                    <a:pt x="67" y="0"/>
                  </a:lnTo>
                  <a:lnTo>
                    <a:pt x="52" y="0"/>
                  </a:lnTo>
                  <a:lnTo>
                    <a:pt x="31" y="18"/>
                  </a:lnTo>
                  <a:lnTo>
                    <a:pt x="31" y="64"/>
                  </a:lnTo>
                  <a:lnTo>
                    <a:pt x="0" y="85"/>
                  </a:lnTo>
                  <a:lnTo>
                    <a:pt x="12" y="106"/>
                  </a:lnTo>
                  <a:lnTo>
                    <a:pt x="31" y="116"/>
                  </a:lnTo>
                  <a:lnTo>
                    <a:pt x="76" y="140"/>
                  </a:lnTo>
                  <a:lnTo>
                    <a:pt x="88" y="140"/>
                  </a:lnTo>
                  <a:lnTo>
                    <a:pt x="88" y="161"/>
                  </a:lnTo>
                  <a:lnTo>
                    <a:pt x="107" y="170"/>
                  </a:lnTo>
                  <a:lnTo>
                    <a:pt x="119" y="161"/>
                  </a:lnTo>
                  <a:lnTo>
                    <a:pt x="143" y="170"/>
                  </a:lnTo>
                  <a:lnTo>
                    <a:pt x="152" y="149"/>
                  </a:lnTo>
                  <a:lnTo>
                    <a:pt x="174" y="149"/>
                  </a:lnTo>
                  <a:lnTo>
                    <a:pt x="152" y="131"/>
                  </a:lnTo>
                  <a:lnTo>
                    <a:pt x="152" y="94"/>
                  </a:lnTo>
                  <a:lnTo>
                    <a:pt x="119" y="85"/>
                  </a:lnTo>
                  <a:lnTo>
                    <a:pt x="107" y="64"/>
                  </a:lnTo>
                  <a:lnTo>
                    <a:pt x="119" y="4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2" name="Freeform 1655"/>
            <p:cNvSpPr>
              <a:spLocks/>
            </p:cNvSpPr>
            <p:nvPr/>
          </p:nvSpPr>
          <p:spPr bwMode="auto">
            <a:xfrm>
              <a:off x="12762661" y="2858176"/>
              <a:ext cx="34300" cy="108651"/>
            </a:xfrm>
            <a:custGeom>
              <a:avLst/>
              <a:gdLst>
                <a:gd name="T0" fmla="*/ 24 w 24"/>
                <a:gd name="T1" fmla="*/ 9 h 76"/>
                <a:gd name="T2" fmla="*/ 24 w 24"/>
                <a:gd name="T3" fmla="*/ 0 h 76"/>
                <a:gd name="T4" fmla="*/ 15 w 24"/>
                <a:gd name="T5" fmla="*/ 0 h 76"/>
                <a:gd name="T6" fmla="*/ 0 w 24"/>
                <a:gd name="T7" fmla="*/ 31 h 76"/>
                <a:gd name="T8" fmla="*/ 0 w 24"/>
                <a:gd name="T9" fmla="*/ 46 h 76"/>
                <a:gd name="T10" fmla="*/ 15 w 24"/>
                <a:gd name="T11" fmla="*/ 76 h 76"/>
                <a:gd name="T12" fmla="*/ 24 w 24"/>
                <a:gd name="T13" fmla="*/ 46 h 76"/>
                <a:gd name="T14" fmla="*/ 15 w 24"/>
                <a:gd name="T15" fmla="*/ 21 h 76"/>
                <a:gd name="T16" fmla="*/ 24 w 24"/>
                <a:gd name="T17" fmla="*/ 9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76"/>
                <a:gd name="T29" fmla="*/ 24 w 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76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76"/>
                  </a:lnTo>
                  <a:lnTo>
                    <a:pt x="24" y="46"/>
                  </a:lnTo>
                  <a:lnTo>
                    <a:pt x="15" y="21"/>
                  </a:lnTo>
                  <a:lnTo>
                    <a:pt x="24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3" name="Freeform 1656"/>
            <p:cNvSpPr>
              <a:spLocks/>
            </p:cNvSpPr>
            <p:nvPr/>
          </p:nvSpPr>
          <p:spPr bwMode="auto">
            <a:xfrm>
              <a:off x="12532563" y="2902495"/>
              <a:ext cx="278690" cy="277345"/>
            </a:xfrm>
            <a:custGeom>
              <a:avLst/>
              <a:gdLst>
                <a:gd name="T0" fmla="*/ 162 w 195"/>
                <a:gd name="T1" fmla="*/ 15 h 194"/>
                <a:gd name="T2" fmla="*/ 177 w 195"/>
                <a:gd name="T3" fmla="*/ 45 h 194"/>
                <a:gd name="T4" fmla="*/ 162 w 195"/>
                <a:gd name="T5" fmla="*/ 76 h 194"/>
                <a:gd name="T6" fmla="*/ 153 w 195"/>
                <a:gd name="T7" fmla="*/ 64 h 194"/>
                <a:gd name="T8" fmla="*/ 131 w 195"/>
                <a:gd name="T9" fmla="*/ 33 h 194"/>
                <a:gd name="T10" fmla="*/ 141 w 195"/>
                <a:gd name="T11" fmla="*/ 54 h 194"/>
                <a:gd name="T12" fmla="*/ 195 w 195"/>
                <a:gd name="T13" fmla="*/ 155 h 194"/>
                <a:gd name="T14" fmla="*/ 195 w 195"/>
                <a:gd name="T15" fmla="*/ 176 h 194"/>
                <a:gd name="T16" fmla="*/ 177 w 195"/>
                <a:gd name="T17" fmla="*/ 194 h 194"/>
                <a:gd name="T18" fmla="*/ 153 w 195"/>
                <a:gd name="T19" fmla="*/ 194 h 194"/>
                <a:gd name="T20" fmla="*/ 10 w 195"/>
                <a:gd name="T21" fmla="*/ 194 h 194"/>
                <a:gd name="T22" fmla="*/ 0 w 195"/>
                <a:gd name="T23" fmla="*/ 64 h 194"/>
                <a:gd name="T24" fmla="*/ 0 w 195"/>
                <a:gd name="T25" fmla="*/ 33 h 194"/>
                <a:gd name="T26" fmla="*/ 0 w 195"/>
                <a:gd name="T27" fmla="*/ 0 h 194"/>
                <a:gd name="T28" fmla="*/ 34 w 195"/>
                <a:gd name="T29" fmla="*/ 0 h 194"/>
                <a:gd name="T30" fmla="*/ 77 w 195"/>
                <a:gd name="T31" fmla="*/ 15 h 194"/>
                <a:gd name="T32" fmla="*/ 110 w 195"/>
                <a:gd name="T33" fmla="*/ 0 h 194"/>
                <a:gd name="T34" fmla="*/ 119 w 195"/>
                <a:gd name="T35" fmla="*/ 0 h 194"/>
                <a:gd name="T36" fmla="*/ 119 w 195"/>
                <a:gd name="T37" fmla="*/ 15 h 194"/>
                <a:gd name="T38" fmla="*/ 131 w 195"/>
                <a:gd name="T39" fmla="*/ 15 h 194"/>
                <a:gd name="T40" fmla="*/ 141 w 195"/>
                <a:gd name="T41" fmla="*/ 15 h 194"/>
                <a:gd name="T42" fmla="*/ 162 w 195"/>
                <a:gd name="T43" fmla="*/ 15 h 1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94"/>
                <a:gd name="T68" fmla="*/ 195 w 195"/>
                <a:gd name="T69" fmla="*/ 194 h 1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94">
                  <a:moveTo>
                    <a:pt x="162" y="15"/>
                  </a:moveTo>
                  <a:lnTo>
                    <a:pt x="177" y="45"/>
                  </a:lnTo>
                  <a:lnTo>
                    <a:pt x="162" y="76"/>
                  </a:lnTo>
                  <a:lnTo>
                    <a:pt x="153" y="64"/>
                  </a:lnTo>
                  <a:lnTo>
                    <a:pt x="131" y="33"/>
                  </a:lnTo>
                  <a:lnTo>
                    <a:pt x="141" y="54"/>
                  </a:lnTo>
                  <a:lnTo>
                    <a:pt x="195" y="155"/>
                  </a:lnTo>
                  <a:lnTo>
                    <a:pt x="195" y="176"/>
                  </a:lnTo>
                  <a:lnTo>
                    <a:pt x="177" y="194"/>
                  </a:lnTo>
                  <a:lnTo>
                    <a:pt x="153" y="194"/>
                  </a:lnTo>
                  <a:lnTo>
                    <a:pt x="10" y="194"/>
                  </a:lnTo>
                  <a:lnTo>
                    <a:pt x="0" y="6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0"/>
                  </a:lnTo>
                  <a:lnTo>
                    <a:pt x="77" y="15"/>
                  </a:lnTo>
                  <a:lnTo>
                    <a:pt x="110" y="0"/>
                  </a:lnTo>
                  <a:lnTo>
                    <a:pt x="119" y="0"/>
                  </a:lnTo>
                  <a:lnTo>
                    <a:pt x="119" y="15"/>
                  </a:lnTo>
                  <a:lnTo>
                    <a:pt x="131" y="15"/>
                  </a:lnTo>
                  <a:lnTo>
                    <a:pt x="141" y="15"/>
                  </a:lnTo>
                  <a:lnTo>
                    <a:pt x="162" y="1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4" name="Freeform 1657"/>
            <p:cNvSpPr>
              <a:spLocks/>
            </p:cNvSpPr>
            <p:nvPr/>
          </p:nvSpPr>
          <p:spPr bwMode="auto">
            <a:xfrm>
              <a:off x="12762661" y="3307075"/>
              <a:ext cx="374446" cy="421736"/>
            </a:xfrm>
            <a:custGeom>
              <a:avLst/>
              <a:gdLst>
                <a:gd name="T0" fmla="*/ 67 w 262"/>
                <a:gd name="T1" fmla="*/ 271 h 295"/>
                <a:gd name="T2" fmla="*/ 46 w 262"/>
                <a:gd name="T3" fmla="*/ 271 h 295"/>
                <a:gd name="T4" fmla="*/ 46 w 262"/>
                <a:gd name="T5" fmla="*/ 259 h 295"/>
                <a:gd name="T6" fmla="*/ 33 w 262"/>
                <a:gd name="T7" fmla="*/ 249 h 295"/>
                <a:gd name="T8" fmla="*/ 15 w 262"/>
                <a:gd name="T9" fmla="*/ 216 h 295"/>
                <a:gd name="T10" fmla="*/ 0 w 262"/>
                <a:gd name="T11" fmla="*/ 207 h 295"/>
                <a:gd name="T12" fmla="*/ 0 w 262"/>
                <a:gd name="T13" fmla="*/ 195 h 295"/>
                <a:gd name="T14" fmla="*/ 15 w 262"/>
                <a:gd name="T15" fmla="*/ 195 h 295"/>
                <a:gd name="T16" fmla="*/ 24 w 262"/>
                <a:gd name="T17" fmla="*/ 152 h 295"/>
                <a:gd name="T18" fmla="*/ 55 w 262"/>
                <a:gd name="T19" fmla="*/ 97 h 295"/>
                <a:gd name="T20" fmla="*/ 67 w 262"/>
                <a:gd name="T21" fmla="*/ 21 h 295"/>
                <a:gd name="T22" fmla="*/ 91 w 262"/>
                <a:gd name="T23" fmla="*/ 12 h 295"/>
                <a:gd name="T24" fmla="*/ 91 w 262"/>
                <a:gd name="T25" fmla="*/ 0 h 295"/>
                <a:gd name="T26" fmla="*/ 110 w 262"/>
                <a:gd name="T27" fmla="*/ 42 h 295"/>
                <a:gd name="T28" fmla="*/ 146 w 262"/>
                <a:gd name="T29" fmla="*/ 64 h 295"/>
                <a:gd name="T30" fmla="*/ 177 w 262"/>
                <a:gd name="T31" fmla="*/ 109 h 295"/>
                <a:gd name="T32" fmla="*/ 167 w 262"/>
                <a:gd name="T33" fmla="*/ 119 h 295"/>
                <a:gd name="T34" fmla="*/ 155 w 262"/>
                <a:gd name="T35" fmla="*/ 140 h 295"/>
                <a:gd name="T36" fmla="*/ 177 w 262"/>
                <a:gd name="T37" fmla="*/ 140 h 295"/>
                <a:gd name="T38" fmla="*/ 177 w 262"/>
                <a:gd name="T39" fmla="*/ 152 h 295"/>
                <a:gd name="T40" fmla="*/ 198 w 262"/>
                <a:gd name="T41" fmla="*/ 185 h 295"/>
                <a:gd name="T42" fmla="*/ 253 w 262"/>
                <a:gd name="T43" fmla="*/ 207 h 295"/>
                <a:gd name="T44" fmla="*/ 262 w 262"/>
                <a:gd name="T45" fmla="*/ 207 h 295"/>
                <a:gd name="T46" fmla="*/ 222 w 262"/>
                <a:gd name="T47" fmla="*/ 259 h 295"/>
                <a:gd name="T48" fmla="*/ 186 w 262"/>
                <a:gd name="T49" fmla="*/ 271 h 295"/>
                <a:gd name="T50" fmla="*/ 155 w 262"/>
                <a:gd name="T51" fmla="*/ 280 h 295"/>
                <a:gd name="T52" fmla="*/ 146 w 262"/>
                <a:gd name="T53" fmla="*/ 280 h 295"/>
                <a:gd name="T54" fmla="*/ 110 w 262"/>
                <a:gd name="T55" fmla="*/ 295 h 295"/>
                <a:gd name="T56" fmla="*/ 91 w 262"/>
                <a:gd name="T57" fmla="*/ 295 h 295"/>
                <a:gd name="T58" fmla="*/ 67 w 262"/>
                <a:gd name="T59" fmla="*/ 271 h 29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2"/>
                <a:gd name="T91" fmla="*/ 0 h 295"/>
                <a:gd name="T92" fmla="*/ 262 w 262"/>
                <a:gd name="T93" fmla="*/ 295 h 29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2" h="295">
                  <a:moveTo>
                    <a:pt x="67" y="271"/>
                  </a:moveTo>
                  <a:lnTo>
                    <a:pt x="46" y="271"/>
                  </a:lnTo>
                  <a:lnTo>
                    <a:pt x="46" y="259"/>
                  </a:lnTo>
                  <a:lnTo>
                    <a:pt x="33" y="249"/>
                  </a:lnTo>
                  <a:lnTo>
                    <a:pt x="15" y="216"/>
                  </a:lnTo>
                  <a:lnTo>
                    <a:pt x="0" y="207"/>
                  </a:lnTo>
                  <a:lnTo>
                    <a:pt x="0" y="195"/>
                  </a:lnTo>
                  <a:lnTo>
                    <a:pt x="15" y="195"/>
                  </a:lnTo>
                  <a:lnTo>
                    <a:pt x="24" y="152"/>
                  </a:lnTo>
                  <a:lnTo>
                    <a:pt x="55" y="97"/>
                  </a:lnTo>
                  <a:lnTo>
                    <a:pt x="67" y="21"/>
                  </a:lnTo>
                  <a:lnTo>
                    <a:pt x="91" y="12"/>
                  </a:lnTo>
                  <a:lnTo>
                    <a:pt x="91" y="0"/>
                  </a:lnTo>
                  <a:lnTo>
                    <a:pt x="110" y="42"/>
                  </a:lnTo>
                  <a:lnTo>
                    <a:pt x="146" y="64"/>
                  </a:lnTo>
                  <a:lnTo>
                    <a:pt x="177" y="109"/>
                  </a:lnTo>
                  <a:lnTo>
                    <a:pt x="167" y="119"/>
                  </a:lnTo>
                  <a:lnTo>
                    <a:pt x="155" y="140"/>
                  </a:lnTo>
                  <a:lnTo>
                    <a:pt x="177" y="140"/>
                  </a:lnTo>
                  <a:lnTo>
                    <a:pt x="177" y="152"/>
                  </a:lnTo>
                  <a:lnTo>
                    <a:pt x="198" y="185"/>
                  </a:lnTo>
                  <a:lnTo>
                    <a:pt x="253" y="207"/>
                  </a:lnTo>
                  <a:lnTo>
                    <a:pt x="262" y="207"/>
                  </a:lnTo>
                  <a:lnTo>
                    <a:pt x="222" y="259"/>
                  </a:lnTo>
                  <a:lnTo>
                    <a:pt x="186" y="271"/>
                  </a:lnTo>
                  <a:lnTo>
                    <a:pt x="155" y="280"/>
                  </a:lnTo>
                  <a:lnTo>
                    <a:pt x="146" y="280"/>
                  </a:lnTo>
                  <a:lnTo>
                    <a:pt x="110" y="295"/>
                  </a:lnTo>
                  <a:lnTo>
                    <a:pt x="91" y="295"/>
                  </a:lnTo>
                  <a:lnTo>
                    <a:pt x="67" y="27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5" name="Freeform 1658"/>
            <p:cNvSpPr>
              <a:spLocks/>
            </p:cNvSpPr>
            <p:nvPr/>
          </p:nvSpPr>
          <p:spPr bwMode="auto">
            <a:xfrm>
              <a:off x="12675480" y="3707367"/>
              <a:ext cx="135772" cy="155828"/>
            </a:xfrm>
            <a:custGeom>
              <a:avLst/>
              <a:gdLst>
                <a:gd name="T0" fmla="*/ 80 w 94"/>
                <a:gd name="T1" fmla="*/ 0 h 109"/>
                <a:gd name="T2" fmla="*/ 89 w 94"/>
                <a:gd name="T3" fmla="*/ 0 h 109"/>
                <a:gd name="T4" fmla="*/ 98 w 94"/>
                <a:gd name="T5" fmla="*/ 46 h 109"/>
                <a:gd name="T6" fmla="*/ 80 w 94"/>
                <a:gd name="T7" fmla="*/ 76 h 109"/>
                <a:gd name="T8" fmla="*/ 80 w 94"/>
                <a:gd name="T9" fmla="*/ 109 h 109"/>
                <a:gd name="T10" fmla="*/ 40 w 94"/>
                <a:gd name="T11" fmla="*/ 109 h 109"/>
                <a:gd name="T12" fmla="*/ 9 w 94"/>
                <a:gd name="T13" fmla="*/ 109 h 109"/>
                <a:gd name="T14" fmla="*/ 0 w 94"/>
                <a:gd name="T15" fmla="*/ 109 h 109"/>
                <a:gd name="T16" fmla="*/ 9 w 94"/>
                <a:gd name="T17" fmla="*/ 76 h 109"/>
                <a:gd name="T18" fmla="*/ 18 w 94"/>
                <a:gd name="T19" fmla="*/ 55 h 109"/>
                <a:gd name="T20" fmla="*/ 30 w 94"/>
                <a:gd name="T21" fmla="*/ 46 h 109"/>
                <a:gd name="T22" fmla="*/ 18 w 94"/>
                <a:gd name="T23" fmla="*/ 33 h 109"/>
                <a:gd name="T24" fmla="*/ 18 w 94"/>
                <a:gd name="T25" fmla="*/ 15 h 109"/>
                <a:gd name="T26" fmla="*/ 40 w 94"/>
                <a:gd name="T27" fmla="*/ 15 h 109"/>
                <a:gd name="T28" fmla="*/ 80 w 94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09"/>
                <a:gd name="T47" fmla="*/ 94 w 94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09">
                  <a:moveTo>
                    <a:pt x="76" y="0"/>
                  </a:moveTo>
                  <a:lnTo>
                    <a:pt x="85" y="0"/>
                  </a:lnTo>
                  <a:lnTo>
                    <a:pt x="94" y="46"/>
                  </a:lnTo>
                  <a:lnTo>
                    <a:pt x="76" y="76"/>
                  </a:lnTo>
                  <a:lnTo>
                    <a:pt x="76" y="109"/>
                  </a:lnTo>
                  <a:lnTo>
                    <a:pt x="40" y="109"/>
                  </a:lnTo>
                  <a:lnTo>
                    <a:pt x="9" y="109"/>
                  </a:lnTo>
                  <a:lnTo>
                    <a:pt x="0" y="109"/>
                  </a:lnTo>
                  <a:lnTo>
                    <a:pt x="9" y="76"/>
                  </a:lnTo>
                  <a:lnTo>
                    <a:pt x="18" y="55"/>
                  </a:lnTo>
                  <a:lnTo>
                    <a:pt x="30" y="46"/>
                  </a:lnTo>
                  <a:lnTo>
                    <a:pt x="18" y="33"/>
                  </a:lnTo>
                  <a:lnTo>
                    <a:pt x="18" y="15"/>
                  </a:lnTo>
                  <a:lnTo>
                    <a:pt x="40" y="15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6" name="Freeform 1659"/>
            <p:cNvSpPr>
              <a:spLocks/>
            </p:cNvSpPr>
            <p:nvPr/>
          </p:nvSpPr>
          <p:spPr bwMode="auto">
            <a:xfrm>
              <a:off x="12784099" y="3694500"/>
              <a:ext cx="200086" cy="278775"/>
            </a:xfrm>
            <a:custGeom>
              <a:avLst/>
              <a:gdLst>
                <a:gd name="T0" fmla="*/ 76 w 140"/>
                <a:gd name="T1" fmla="*/ 173 h 195"/>
                <a:gd name="T2" fmla="*/ 95 w 140"/>
                <a:gd name="T3" fmla="*/ 195 h 195"/>
                <a:gd name="T4" fmla="*/ 116 w 140"/>
                <a:gd name="T5" fmla="*/ 161 h 195"/>
                <a:gd name="T6" fmla="*/ 116 w 140"/>
                <a:gd name="T7" fmla="*/ 140 h 195"/>
                <a:gd name="T8" fmla="*/ 116 w 140"/>
                <a:gd name="T9" fmla="*/ 152 h 195"/>
                <a:gd name="T10" fmla="*/ 140 w 140"/>
                <a:gd name="T11" fmla="*/ 131 h 195"/>
                <a:gd name="T12" fmla="*/ 131 w 140"/>
                <a:gd name="T13" fmla="*/ 109 h 195"/>
                <a:gd name="T14" fmla="*/ 131 w 140"/>
                <a:gd name="T15" fmla="*/ 42 h 195"/>
                <a:gd name="T16" fmla="*/ 140 w 140"/>
                <a:gd name="T17" fmla="*/ 9 h 195"/>
                <a:gd name="T18" fmla="*/ 131 w 140"/>
                <a:gd name="T19" fmla="*/ 9 h 195"/>
                <a:gd name="T20" fmla="*/ 95 w 140"/>
                <a:gd name="T21" fmla="*/ 24 h 195"/>
                <a:gd name="T22" fmla="*/ 76 w 140"/>
                <a:gd name="T23" fmla="*/ 24 h 195"/>
                <a:gd name="T24" fmla="*/ 52 w 140"/>
                <a:gd name="T25" fmla="*/ 0 h 195"/>
                <a:gd name="T26" fmla="*/ 31 w 140"/>
                <a:gd name="T27" fmla="*/ 0 h 195"/>
                <a:gd name="T28" fmla="*/ 9 w 140"/>
                <a:gd name="T29" fmla="*/ 0 h 195"/>
                <a:gd name="T30" fmla="*/ 0 w 140"/>
                <a:gd name="T31" fmla="*/ 9 h 195"/>
                <a:gd name="T32" fmla="*/ 9 w 140"/>
                <a:gd name="T33" fmla="*/ 9 h 195"/>
                <a:gd name="T34" fmla="*/ 18 w 140"/>
                <a:gd name="T35" fmla="*/ 55 h 195"/>
                <a:gd name="T36" fmla="*/ 0 w 140"/>
                <a:gd name="T37" fmla="*/ 85 h 195"/>
                <a:gd name="T38" fmla="*/ 0 w 140"/>
                <a:gd name="T39" fmla="*/ 118 h 195"/>
                <a:gd name="T40" fmla="*/ 9 w 140"/>
                <a:gd name="T41" fmla="*/ 118 h 195"/>
                <a:gd name="T42" fmla="*/ 64 w 140"/>
                <a:gd name="T43" fmla="*/ 152 h 195"/>
                <a:gd name="T44" fmla="*/ 76 w 140"/>
                <a:gd name="T45" fmla="*/ 173 h 1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195"/>
                <a:gd name="T71" fmla="*/ 140 w 140"/>
                <a:gd name="T72" fmla="*/ 195 h 1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195">
                  <a:moveTo>
                    <a:pt x="76" y="173"/>
                  </a:moveTo>
                  <a:lnTo>
                    <a:pt x="95" y="195"/>
                  </a:lnTo>
                  <a:lnTo>
                    <a:pt x="116" y="161"/>
                  </a:lnTo>
                  <a:lnTo>
                    <a:pt x="116" y="140"/>
                  </a:lnTo>
                  <a:lnTo>
                    <a:pt x="116" y="152"/>
                  </a:lnTo>
                  <a:lnTo>
                    <a:pt x="140" y="131"/>
                  </a:lnTo>
                  <a:lnTo>
                    <a:pt x="131" y="109"/>
                  </a:lnTo>
                  <a:lnTo>
                    <a:pt x="131" y="42"/>
                  </a:lnTo>
                  <a:lnTo>
                    <a:pt x="140" y="9"/>
                  </a:lnTo>
                  <a:lnTo>
                    <a:pt x="131" y="9"/>
                  </a:lnTo>
                  <a:lnTo>
                    <a:pt x="95" y="24"/>
                  </a:lnTo>
                  <a:lnTo>
                    <a:pt x="76" y="24"/>
                  </a:lnTo>
                  <a:lnTo>
                    <a:pt x="52" y="0"/>
                  </a:lnTo>
                  <a:lnTo>
                    <a:pt x="31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8" y="55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9" y="118"/>
                  </a:lnTo>
                  <a:lnTo>
                    <a:pt x="64" y="152"/>
                  </a:lnTo>
                  <a:lnTo>
                    <a:pt x="76" y="17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7" name="Freeform 1660"/>
            <p:cNvSpPr>
              <a:spLocks/>
            </p:cNvSpPr>
            <p:nvPr/>
          </p:nvSpPr>
          <p:spPr bwMode="auto">
            <a:xfrm>
              <a:off x="12675480" y="3863195"/>
              <a:ext cx="274404" cy="310226"/>
            </a:xfrm>
            <a:custGeom>
              <a:avLst/>
              <a:gdLst>
                <a:gd name="T0" fmla="*/ 9 w 192"/>
                <a:gd name="T1" fmla="*/ 0 h 217"/>
                <a:gd name="T2" fmla="*/ 40 w 192"/>
                <a:gd name="T3" fmla="*/ 0 h 217"/>
                <a:gd name="T4" fmla="*/ 76 w 192"/>
                <a:gd name="T5" fmla="*/ 0 h 217"/>
                <a:gd name="T6" fmla="*/ 85 w 192"/>
                <a:gd name="T7" fmla="*/ 0 h 217"/>
                <a:gd name="T8" fmla="*/ 140 w 192"/>
                <a:gd name="T9" fmla="*/ 34 h 217"/>
                <a:gd name="T10" fmla="*/ 152 w 192"/>
                <a:gd name="T11" fmla="*/ 55 h 217"/>
                <a:gd name="T12" fmla="*/ 171 w 192"/>
                <a:gd name="T13" fmla="*/ 77 h 217"/>
                <a:gd name="T14" fmla="*/ 161 w 192"/>
                <a:gd name="T15" fmla="*/ 98 h 217"/>
                <a:gd name="T16" fmla="*/ 183 w 192"/>
                <a:gd name="T17" fmla="*/ 122 h 217"/>
                <a:gd name="T18" fmla="*/ 171 w 192"/>
                <a:gd name="T19" fmla="*/ 165 h 217"/>
                <a:gd name="T20" fmla="*/ 183 w 192"/>
                <a:gd name="T21" fmla="*/ 183 h 217"/>
                <a:gd name="T22" fmla="*/ 192 w 192"/>
                <a:gd name="T23" fmla="*/ 198 h 217"/>
                <a:gd name="T24" fmla="*/ 171 w 192"/>
                <a:gd name="T25" fmla="*/ 208 h 217"/>
                <a:gd name="T26" fmla="*/ 116 w 192"/>
                <a:gd name="T27" fmla="*/ 217 h 217"/>
                <a:gd name="T28" fmla="*/ 94 w 192"/>
                <a:gd name="T29" fmla="*/ 217 h 217"/>
                <a:gd name="T30" fmla="*/ 85 w 192"/>
                <a:gd name="T31" fmla="*/ 183 h 217"/>
                <a:gd name="T32" fmla="*/ 76 w 192"/>
                <a:gd name="T33" fmla="*/ 174 h 217"/>
                <a:gd name="T34" fmla="*/ 61 w 192"/>
                <a:gd name="T35" fmla="*/ 174 h 217"/>
                <a:gd name="T36" fmla="*/ 30 w 192"/>
                <a:gd name="T37" fmla="*/ 153 h 217"/>
                <a:gd name="T38" fmla="*/ 18 w 192"/>
                <a:gd name="T39" fmla="*/ 153 h 217"/>
                <a:gd name="T40" fmla="*/ 18 w 192"/>
                <a:gd name="T41" fmla="*/ 144 h 217"/>
                <a:gd name="T42" fmla="*/ 0 w 192"/>
                <a:gd name="T43" fmla="*/ 107 h 217"/>
                <a:gd name="T44" fmla="*/ 0 w 192"/>
                <a:gd name="T45" fmla="*/ 67 h 217"/>
                <a:gd name="T46" fmla="*/ 18 w 192"/>
                <a:gd name="T47" fmla="*/ 43 h 217"/>
                <a:gd name="T48" fmla="*/ 18 w 192"/>
                <a:gd name="T49" fmla="*/ 22 h 217"/>
                <a:gd name="T50" fmla="*/ 18 w 192"/>
                <a:gd name="T51" fmla="*/ 13 h 217"/>
                <a:gd name="T52" fmla="*/ 9 w 192"/>
                <a:gd name="T53" fmla="*/ 0 h 2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2"/>
                <a:gd name="T82" fmla="*/ 0 h 217"/>
                <a:gd name="T83" fmla="*/ 192 w 192"/>
                <a:gd name="T84" fmla="*/ 217 h 2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2" h="217">
                  <a:moveTo>
                    <a:pt x="9" y="0"/>
                  </a:moveTo>
                  <a:lnTo>
                    <a:pt x="40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140" y="34"/>
                  </a:lnTo>
                  <a:lnTo>
                    <a:pt x="152" y="55"/>
                  </a:lnTo>
                  <a:lnTo>
                    <a:pt x="171" y="77"/>
                  </a:lnTo>
                  <a:lnTo>
                    <a:pt x="161" y="98"/>
                  </a:lnTo>
                  <a:lnTo>
                    <a:pt x="183" y="122"/>
                  </a:lnTo>
                  <a:lnTo>
                    <a:pt x="171" y="165"/>
                  </a:lnTo>
                  <a:lnTo>
                    <a:pt x="183" y="183"/>
                  </a:lnTo>
                  <a:lnTo>
                    <a:pt x="192" y="198"/>
                  </a:lnTo>
                  <a:lnTo>
                    <a:pt x="171" y="208"/>
                  </a:lnTo>
                  <a:lnTo>
                    <a:pt x="116" y="217"/>
                  </a:lnTo>
                  <a:lnTo>
                    <a:pt x="94" y="217"/>
                  </a:lnTo>
                  <a:lnTo>
                    <a:pt x="85" y="183"/>
                  </a:lnTo>
                  <a:lnTo>
                    <a:pt x="76" y="174"/>
                  </a:lnTo>
                  <a:lnTo>
                    <a:pt x="61" y="174"/>
                  </a:lnTo>
                  <a:lnTo>
                    <a:pt x="30" y="153"/>
                  </a:lnTo>
                  <a:lnTo>
                    <a:pt x="18" y="153"/>
                  </a:lnTo>
                  <a:lnTo>
                    <a:pt x="18" y="144"/>
                  </a:lnTo>
                  <a:lnTo>
                    <a:pt x="0" y="107"/>
                  </a:lnTo>
                  <a:lnTo>
                    <a:pt x="0" y="67"/>
                  </a:lnTo>
                  <a:lnTo>
                    <a:pt x="18" y="43"/>
                  </a:lnTo>
                  <a:lnTo>
                    <a:pt x="18" y="22"/>
                  </a:lnTo>
                  <a:lnTo>
                    <a:pt x="18" y="1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8" name="Freeform 1661"/>
            <p:cNvSpPr>
              <a:spLocks/>
            </p:cNvSpPr>
            <p:nvPr/>
          </p:nvSpPr>
          <p:spPr bwMode="auto">
            <a:xfrm>
              <a:off x="12466820" y="4069060"/>
              <a:ext cx="317278" cy="291641"/>
            </a:xfrm>
            <a:custGeom>
              <a:avLst/>
              <a:gdLst>
                <a:gd name="T0" fmla="*/ 131 w 222"/>
                <a:gd name="T1" fmla="*/ 161 h 204"/>
                <a:gd name="T2" fmla="*/ 155 w 222"/>
                <a:gd name="T3" fmla="*/ 152 h 204"/>
                <a:gd name="T4" fmla="*/ 155 w 222"/>
                <a:gd name="T5" fmla="*/ 140 h 204"/>
                <a:gd name="T6" fmla="*/ 207 w 222"/>
                <a:gd name="T7" fmla="*/ 118 h 204"/>
                <a:gd name="T8" fmla="*/ 198 w 222"/>
                <a:gd name="T9" fmla="*/ 118 h 204"/>
                <a:gd name="T10" fmla="*/ 207 w 222"/>
                <a:gd name="T11" fmla="*/ 85 h 204"/>
                <a:gd name="T12" fmla="*/ 207 w 222"/>
                <a:gd name="T13" fmla="*/ 73 h 204"/>
                <a:gd name="T14" fmla="*/ 222 w 222"/>
                <a:gd name="T15" fmla="*/ 54 h 204"/>
                <a:gd name="T16" fmla="*/ 207 w 222"/>
                <a:gd name="T17" fmla="*/ 30 h 204"/>
                <a:gd name="T18" fmla="*/ 176 w 222"/>
                <a:gd name="T19" fmla="*/ 9 h 204"/>
                <a:gd name="T20" fmla="*/ 164 w 222"/>
                <a:gd name="T21" fmla="*/ 9 h 204"/>
                <a:gd name="T22" fmla="*/ 164 w 222"/>
                <a:gd name="T23" fmla="*/ 0 h 204"/>
                <a:gd name="T24" fmla="*/ 155 w 222"/>
                <a:gd name="T25" fmla="*/ 0 h 204"/>
                <a:gd name="T26" fmla="*/ 131 w 222"/>
                <a:gd name="T27" fmla="*/ 9 h 204"/>
                <a:gd name="T28" fmla="*/ 131 w 222"/>
                <a:gd name="T29" fmla="*/ 21 h 204"/>
                <a:gd name="T30" fmla="*/ 122 w 222"/>
                <a:gd name="T31" fmla="*/ 73 h 204"/>
                <a:gd name="T32" fmla="*/ 131 w 222"/>
                <a:gd name="T33" fmla="*/ 85 h 204"/>
                <a:gd name="T34" fmla="*/ 146 w 222"/>
                <a:gd name="T35" fmla="*/ 85 h 204"/>
                <a:gd name="T36" fmla="*/ 146 w 222"/>
                <a:gd name="T37" fmla="*/ 106 h 204"/>
                <a:gd name="T38" fmla="*/ 122 w 222"/>
                <a:gd name="T39" fmla="*/ 94 h 204"/>
                <a:gd name="T40" fmla="*/ 88 w 222"/>
                <a:gd name="T41" fmla="*/ 73 h 204"/>
                <a:gd name="T42" fmla="*/ 79 w 222"/>
                <a:gd name="T43" fmla="*/ 73 h 204"/>
                <a:gd name="T44" fmla="*/ 45 w 222"/>
                <a:gd name="T45" fmla="*/ 54 h 204"/>
                <a:gd name="T46" fmla="*/ 33 w 222"/>
                <a:gd name="T47" fmla="*/ 94 h 204"/>
                <a:gd name="T48" fmla="*/ 45 w 222"/>
                <a:gd name="T49" fmla="*/ 94 h 204"/>
                <a:gd name="T50" fmla="*/ 0 w 222"/>
                <a:gd name="T51" fmla="*/ 106 h 204"/>
                <a:gd name="T52" fmla="*/ 0 w 222"/>
                <a:gd name="T53" fmla="*/ 170 h 204"/>
                <a:gd name="T54" fmla="*/ 24 w 222"/>
                <a:gd name="T55" fmla="*/ 194 h 204"/>
                <a:gd name="T56" fmla="*/ 33 w 222"/>
                <a:gd name="T57" fmla="*/ 194 h 204"/>
                <a:gd name="T58" fmla="*/ 55 w 222"/>
                <a:gd name="T59" fmla="*/ 204 h 204"/>
                <a:gd name="T60" fmla="*/ 88 w 222"/>
                <a:gd name="T61" fmla="*/ 204 h 204"/>
                <a:gd name="T62" fmla="*/ 122 w 222"/>
                <a:gd name="T63" fmla="*/ 170 h 204"/>
                <a:gd name="T64" fmla="*/ 131 w 222"/>
                <a:gd name="T65" fmla="*/ 161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04"/>
                <a:gd name="T101" fmla="*/ 222 w 222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04">
                  <a:moveTo>
                    <a:pt x="131" y="161"/>
                  </a:moveTo>
                  <a:lnTo>
                    <a:pt x="155" y="152"/>
                  </a:lnTo>
                  <a:lnTo>
                    <a:pt x="155" y="140"/>
                  </a:lnTo>
                  <a:lnTo>
                    <a:pt x="207" y="118"/>
                  </a:lnTo>
                  <a:lnTo>
                    <a:pt x="198" y="118"/>
                  </a:lnTo>
                  <a:lnTo>
                    <a:pt x="207" y="85"/>
                  </a:lnTo>
                  <a:lnTo>
                    <a:pt x="207" y="73"/>
                  </a:lnTo>
                  <a:lnTo>
                    <a:pt x="222" y="54"/>
                  </a:lnTo>
                  <a:lnTo>
                    <a:pt x="207" y="30"/>
                  </a:lnTo>
                  <a:lnTo>
                    <a:pt x="176" y="9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55" y="0"/>
                  </a:lnTo>
                  <a:lnTo>
                    <a:pt x="131" y="9"/>
                  </a:lnTo>
                  <a:lnTo>
                    <a:pt x="131" y="21"/>
                  </a:lnTo>
                  <a:lnTo>
                    <a:pt x="122" y="73"/>
                  </a:lnTo>
                  <a:lnTo>
                    <a:pt x="131" y="85"/>
                  </a:lnTo>
                  <a:lnTo>
                    <a:pt x="146" y="85"/>
                  </a:lnTo>
                  <a:lnTo>
                    <a:pt x="146" y="106"/>
                  </a:lnTo>
                  <a:lnTo>
                    <a:pt x="122" y="94"/>
                  </a:lnTo>
                  <a:lnTo>
                    <a:pt x="88" y="73"/>
                  </a:lnTo>
                  <a:lnTo>
                    <a:pt x="79" y="73"/>
                  </a:lnTo>
                  <a:lnTo>
                    <a:pt x="45" y="54"/>
                  </a:lnTo>
                  <a:lnTo>
                    <a:pt x="33" y="94"/>
                  </a:lnTo>
                  <a:lnTo>
                    <a:pt x="45" y="94"/>
                  </a:lnTo>
                  <a:lnTo>
                    <a:pt x="0" y="106"/>
                  </a:lnTo>
                  <a:lnTo>
                    <a:pt x="0" y="170"/>
                  </a:lnTo>
                  <a:lnTo>
                    <a:pt x="24" y="194"/>
                  </a:lnTo>
                  <a:lnTo>
                    <a:pt x="33" y="194"/>
                  </a:lnTo>
                  <a:lnTo>
                    <a:pt x="55" y="204"/>
                  </a:lnTo>
                  <a:lnTo>
                    <a:pt x="88" y="204"/>
                  </a:lnTo>
                  <a:lnTo>
                    <a:pt x="122" y="170"/>
                  </a:lnTo>
                  <a:lnTo>
                    <a:pt x="131" y="16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9" name="Freeform 1662"/>
            <p:cNvSpPr>
              <a:spLocks/>
            </p:cNvSpPr>
            <p:nvPr/>
          </p:nvSpPr>
          <p:spPr bwMode="auto">
            <a:xfrm>
              <a:off x="12688344" y="4146258"/>
              <a:ext cx="261541" cy="461766"/>
            </a:xfrm>
            <a:custGeom>
              <a:avLst/>
              <a:gdLst>
                <a:gd name="T0" fmla="*/ 21 w 183"/>
                <a:gd name="T1" fmla="*/ 323 h 323"/>
                <a:gd name="T2" fmla="*/ 21 w 183"/>
                <a:gd name="T3" fmla="*/ 314 h 323"/>
                <a:gd name="T4" fmla="*/ 9 w 183"/>
                <a:gd name="T5" fmla="*/ 247 h 323"/>
                <a:gd name="T6" fmla="*/ 43 w 183"/>
                <a:gd name="T7" fmla="*/ 192 h 323"/>
                <a:gd name="T8" fmla="*/ 43 w 183"/>
                <a:gd name="T9" fmla="*/ 140 h 323"/>
                <a:gd name="T10" fmla="*/ 43 w 183"/>
                <a:gd name="T11" fmla="*/ 116 h 323"/>
                <a:gd name="T12" fmla="*/ 9 w 183"/>
                <a:gd name="T13" fmla="*/ 107 h 323"/>
                <a:gd name="T14" fmla="*/ 0 w 183"/>
                <a:gd name="T15" fmla="*/ 107 h 323"/>
                <a:gd name="T16" fmla="*/ 0 w 183"/>
                <a:gd name="T17" fmla="*/ 98 h 323"/>
                <a:gd name="T18" fmla="*/ 0 w 183"/>
                <a:gd name="T19" fmla="*/ 86 h 323"/>
                <a:gd name="T20" fmla="*/ 52 w 183"/>
                <a:gd name="T21" fmla="*/ 64 h 323"/>
                <a:gd name="T22" fmla="*/ 52 w 183"/>
                <a:gd name="T23" fmla="*/ 76 h 323"/>
                <a:gd name="T24" fmla="*/ 76 w 183"/>
                <a:gd name="T25" fmla="*/ 76 h 323"/>
                <a:gd name="T26" fmla="*/ 67 w 183"/>
                <a:gd name="T27" fmla="*/ 107 h 323"/>
                <a:gd name="T28" fmla="*/ 85 w 183"/>
                <a:gd name="T29" fmla="*/ 128 h 323"/>
                <a:gd name="T30" fmla="*/ 98 w 183"/>
                <a:gd name="T31" fmla="*/ 107 h 323"/>
                <a:gd name="T32" fmla="*/ 98 w 183"/>
                <a:gd name="T33" fmla="*/ 86 h 323"/>
                <a:gd name="T34" fmla="*/ 76 w 183"/>
                <a:gd name="T35" fmla="*/ 52 h 323"/>
                <a:gd name="T36" fmla="*/ 76 w 183"/>
                <a:gd name="T37" fmla="*/ 31 h 323"/>
                <a:gd name="T38" fmla="*/ 85 w 183"/>
                <a:gd name="T39" fmla="*/ 19 h 323"/>
                <a:gd name="T40" fmla="*/ 107 w 183"/>
                <a:gd name="T41" fmla="*/ 19 h 323"/>
                <a:gd name="T42" fmla="*/ 162 w 183"/>
                <a:gd name="T43" fmla="*/ 10 h 323"/>
                <a:gd name="T44" fmla="*/ 183 w 183"/>
                <a:gd name="T45" fmla="*/ 0 h 323"/>
                <a:gd name="T46" fmla="*/ 183 w 183"/>
                <a:gd name="T47" fmla="*/ 98 h 323"/>
                <a:gd name="T48" fmla="*/ 152 w 183"/>
                <a:gd name="T49" fmla="*/ 128 h 323"/>
                <a:gd name="T50" fmla="*/ 119 w 183"/>
                <a:gd name="T51" fmla="*/ 140 h 323"/>
                <a:gd name="T52" fmla="*/ 76 w 183"/>
                <a:gd name="T53" fmla="*/ 192 h 323"/>
                <a:gd name="T54" fmla="*/ 76 w 183"/>
                <a:gd name="T55" fmla="*/ 201 h 323"/>
                <a:gd name="T56" fmla="*/ 85 w 183"/>
                <a:gd name="T57" fmla="*/ 238 h 323"/>
                <a:gd name="T58" fmla="*/ 76 w 183"/>
                <a:gd name="T59" fmla="*/ 280 h 323"/>
                <a:gd name="T60" fmla="*/ 31 w 183"/>
                <a:gd name="T61" fmla="*/ 302 h 323"/>
                <a:gd name="T62" fmla="*/ 31 w 183"/>
                <a:gd name="T63" fmla="*/ 314 h 323"/>
                <a:gd name="T64" fmla="*/ 31 w 183"/>
                <a:gd name="T65" fmla="*/ 323 h 323"/>
                <a:gd name="T66" fmla="*/ 21 w 183"/>
                <a:gd name="T67" fmla="*/ 323 h 3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323"/>
                <a:gd name="T104" fmla="*/ 183 w 183"/>
                <a:gd name="T105" fmla="*/ 323 h 3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323">
                  <a:moveTo>
                    <a:pt x="21" y="323"/>
                  </a:moveTo>
                  <a:lnTo>
                    <a:pt x="21" y="314"/>
                  </a:lnTo>
                  <a:lnTo>
                    <a:pt x="9" y="247"/>
                  </a:lnTo>
                  <a:lnTo>
                    <a:pt x="43" y="192"/>
                  </a:lnTo>
                  <a:lnTo>
                    <a:pt x="43" y="140"/>
                  </a:lnTo>
                  <a:lnTo>
                    <a:pt x="43" y="116"/>
                  </a:lnTo>
                  <a:lnTo>
                    <a:pt x="9" y="107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52" y="64"/>
                  </a:lnTo>
                  <a:lnTo>
                    <a:pt x="52" y="76"/>
                  </a:lnTo>
                  <a:lnTo>
                    <a:pt x="76" y="76"/>
                  </a:lnTo>
                  <a:lnTo>
                    <a:pt x="67" y="107"/>
                  </a:lnTo>
                  <a:lnTo>
                    <a:pt x="85" y="128"/>
                  </a:lnTo>
                  <a:lnTo>
                    <a:pt x="98" y="107"/>
                  </a:lnTo>
                  <a:lnTo>
                    <a:pt x="98" y="86"/>
                  </a:lnTo>
                  <a:lnTo>
                    <a:pt x="76" y="52"/>
                  </a:lnTo>
                  <a:lnTo>
                    <a:pt x="76" y="31"/>
                  </a:lnTo>
                  <a:lnTo>
                    <a:pt x="85" y="19"/>
                  </a:lnTo>
                  <a:lnTo>
                    <a:pt x="107" y="19"/>
                  </a:lnTo>
                  <a:lnTo>
                    <a:pt x="162" y="10"/>
                  </a:lnTo>
                  <a:lnTo>
                    <a:pt x="183" y="0"/>
                  </a:lnTo>
                  <a:lnTo>
                    <a:pt x="183" y="98"/>
                  </a:lnTo>
                  <a:lnTo>
                    <a:pt x="152" y="128"/>
                  </a:lnTo>
                  <a:lnTo>
                    <a:pt x="119" y="140"/>
                  </a:lnTo>
                  <a:lnTo>
                    <a:pt x="76" y="192"/>
                  </a:lnTo>
                  <a:lnTo>
                    <a:pt x="76" y="201"/>
                  </a:lnTo>
                  <a:lnTo>
                    <a:pt x="85" y="238"/>
                  </a:lnTo>
                  <a:lnTo>
                    <a:pt x="76" y="280"/>
                  </a:lnTo>
                  <a:lnTo>
                    <a:pt x="31" y="302"/>
                  </a:lnTo>
                  <a:lnTo>
                    <a:pt x="31" y="314"/>
                  </a:lnTo>
                  <a:lnTo>
                    <a:pt x="31" y="323"/>
                  </a:lnTo>
                  <a:lnTo>
                    <a:pt x="21" y="32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0" name="Freeform 1663"/>
            <p:cNvSpPr>
              <a:spLocks/>
            </p:cNvSpPr>
            <p:nvPr/>
          </p:nvSpPr>
          <p:spPr bwMode="auto">
            <a:xfrm>
              <a:off x="12749798" y="4111948"/>
              <a:ext cx="80034" cy="217301"/>
            </a:xfrm>
            <a:custGeom>
              <a:avLst/>
              <a:gdLst>
                <a:gd name="T0" fmla="*/ 9 w 55"/>
                <a:gd name="T1" fmla="*/ 0 h 152"/>
                <a:gd name="T2" fmla="*/ 24 w 55"/>
                <a:gd name="T3" fmla="*/ 0 h 152"/>
                <a:gd name="T4" fmla="*/ 37 w 55"/>
                <a:gd name="T5" fmla="*/ 9 h 152"/>
                <a:gd name="T6" fmla="*/ 46 w 55"/>
                <a:gd name="T7" fmla="*/ 43 h 152"/>
                <a:gd name="T8" fmla="*/ 37 w 55"/>
                <a:gd name="T9" fmla="*/ 55 h 152"/>
                <a:gd name="T10" fmla="*/ 37 w 55"/>
                <a:gd name="T11" fmla="*/ 76 h 152"/>
                <a:gd name="T12" fmla="*/ 59 w 55"/>
                <a:gd name="T13" fmla="*/ 110 h 152"/>
                <a:gd name="T14" fmla="*/ 59 w 55"/>
                <a:gd name="T15" fmla="*/ 131 h 152"/>
                <a:gd name="T16" fmla="*/ 46 w 55"/>
                <a:gd name="T17" fmla="*/ 152 h 152"/>
                <a:gd name="T18" fmla="*/ 24 w 55"/>
                <a:gd name="T19" fmla="*/ 131 h 152"/>
                <a:gd name="T20" fmla="*/ 37 w 55"/>
                <a:gd name="T21" fmla="*/ 100 h 152"/>
                <a:gd name="T22" fmla="*/ 9 w 55"/>
                <a:gd name="T23" fmla="*/ 100 h 152"/>
                <a:gd name="T24" fmla="*/ 9 w 55"/>
                <a:gd name="T25" fmla="*/ 88 h 152"/>
                <a:gd name="T26" fmla="*/ 0 w 55"/>
                <a:gd name="T27" fmla="*/ 88 h 152"/>
                <a:gd name="T28" fmla="*/ 9 w 55"/>
                <a:gd name="T29" fmla="*/ 55 h 152"/>
                <a:gd name="T30" fmla="*/ 9 w 55"/>
                <a:gd name="T31" fmla="*/ 43 h 152"/>
                <a:gd name="T32" fmla="*/ 24 w 55"/>
                <a:gd name="T33" fmla="*/ 24 h 152"/>
                <a:gd name="T34" fmla="*/ 9 w 55"/>
                <a:gd name="T35" fmla="*/ 0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152"/>
                <a:gd name="T56" fmla="*/ 55 w 55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152">
                  <a:moveTo>
                    <a:pt x="9" y="0"/>
                  </a:moveTo>
                  <a:lnTo>
                    <a:pt x="24" y="0"/>
                  </a:lnTo>
                  <a:lnTo>
                    <a:pt x="33" y="9"/>
                  </a:lnTo>
                  <a:lnTo>
                    <a:pt x="42" y="43"/>
                  </a:lnTo>
                  <a:lnTo>
                    <a:pt x="33" y="55"/>
                  </a:lnTo>
                  <a:lnTo>
                    <a:pt x="33" y="76"/>
                  </a:lnTo>
                  <a:lnTo>
                    <a:pt x="55" y="110"/>
                  </a:lnTo>
                  <a:lnTo>
                    <a:pt x="55" y="131"/>
                  </a:lnTo>
                  <a:lnTo>
                    <a:pt x="42" y="152"/>
                  </a:lnTo>
                  <a:lnTo>
                    <a:pt x="24" y="131"/>
                  </a:lnTo>
                  <a:lnTo>
                    <a:pt x="33" y="100"/>
                  </a:lnTo>
                  <a:lnTo>
                    <a:pt x="9" y="100"/>
                  </a:lnTo>
                  <a:lnTo>
                    <a:pt x="9" y="88"/>
                  </a:lnTo>
                  <a:lnTo>
                    <a:pt x="0" y="88"/>
                  </a:lnTo>
                  <a:lnTo>
                    <a:pt x="9" y="55"/>
                  </a:lnTo>
                  <a:lnTo>
                    <a:pt x="9" y="43"/>
                  </a:lnTo>
                  <a:lnTo>
                    <a:pt x="24" y="2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1" name="Freeform 1664"/>
            <p:cNvSpPr>
              <a:spLocks/>
            </p:cNvSpPr>
            <p:nvPr/>
          </p:nvSpPr>
          <p:spPr bwMode="auto">
            <a:xfrm>
              <a:off x="12545426" y="4286360"/>
              <a:ext cx="204373" cy="213012"/>
            </a:xfrm>
            <a:custGeom>
              <a:avLst/>
              <a:gdLst>
                <a:gd name="T0" fmla="*/ 76 w 143"/>
                <a:gd name="T1" fmla="*/ 140 h 149"/>
                <a:gd name="T2" fmla="*/ 100 w 143"/>
                <a:gd name="T3" fmla="*/ 140 h 149"/>
                <a:gd name="T4" fmla="*/ 109 w 143"/>
                <a:gd name="T5" fmla="*/ 149 h 149"/>
                <a:gd name="T6" fmla="*/ 143 w 143"/>
                <a:gd name="T7" fmla="*/ 94 h 149"/>
                <a:gd name="T8" fmla="*/ 143 w 143"/>
                <a:gd name="T9" fmla="*/ 42 h 149"/>
                <a:gd name="T10" fmla="*/ 143 w 143"/>
                <a:gd name="T11" fmla="*/ 18 h 149"/>
                <a:gd name="T12" fmla="*/ 109 w 143"/>
                <a:gd name="T13" fmla="*/ 9 h 149"/>
                <a:gd name="T14" fmla="*/ 100 w 143"/>
                <a:gd name="T15" fmla="*/ 9 h 149"/>
                <a:gd name="T16" fmla="*/ 100 w 143"/>
                <a:gd name="T17" fmla="*/ 0 h 149"/>
                <a:gd name="T18" fmla="*/ 76 w 143"/>
                <a:gd name="T19" fmla="*/ 9 h 149"/>
                <a:gd name="T20" fmla="*/ 67 w 143"/>
                <a:gd name="T21" fmla="*/ 18 h 149"/>
                <a:gd name="T22" fmla="*/ 33 w 143"/>
                <a:gd name="T23" fmla="*/ 52 h 149"/>
                <a:gd name="T24" fmla="*/ 0 w 143"/>
                <a:gd name="T25" fmla="*/ 52 h 149"/>
                <a:gd name="T26" fmla="*/ 24 w 143"/>
                <a:gd name="T27" fmla="*/ 85 h 149"/>
                <a:gd name="T28" fmla="*/ 45 w 143"/>
                <a:gd name="T29" fmla="*/ 103 h 149"/>
                <a:gd name="T30" fmla="*/ 54 w 143"/>
                <a:gd name="T31" fmla="*/ 128 h 149"/>
                <a:gd name="T32" fmla="*/ 76 w 143"/>
                <a:gd name="T33" fmla="*/ 140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49"/>
                <a:gd name="T53" fmla="*/ 143 w 143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49">
                  <a:moveTo>
                    <a:pt x="76" y="140"/>
                  </a:moveTo>
                  <a:lnTo>
                    <a:pt x="100" y="140"/>
                  </a:lnTo>
                  <a:lnTo>
                    <a:pt x="109" y="149"/>
                  </a:lnTo>
                  <a:lnTo>
                    <a:pt x="143" y="94"/>
                  </a:lnTo>
                  <a:lnTo>
                    <a:pt x="143" y="42"/>
                  </a:lnTo>
                  <a:lnTo>
                    <a:pt x="143" y="18"/>
                  </a:lnTo>
                  <a:lnTo>
                    <a:pt x="109" y="9"/>
                  </a:lnTo>
                  <a:lnTo>
                    <a:pt x="100" y="9"/>
                  </a:lnTo>
                  <a:lnTo>
                    <a:pt x="100" y="0"/>
                  </a:lnTo>
                  <a:lnTo>
                    <a:pt x="76" y="9"/>
                  </a:lnTo>
                  <a:lnTo>
                    <a:pt x="67" y="18"/>
                  </a:lnTo>
                  <a:lnTo>
                    <a:pt x="33" y="52"/>
                  </a:lnTo>
                  <a:lnTo>
                    <a:pt x="0" y="52"/>
                  </a:lnTo>
                  <a:lnTo>
                    <a:pt x="24" y="85"/>
                  </a:lnTo>
                  <a:lnTo>
                    <a:pt x="45" y="103"/>
                  </a:lnTo>
                  <a:lnTo>
                    <a:pt x="54" y="128"/>
                  </a:lnTo>
                  <a:lnTo>
                    <a:pt x="76" y="14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2" name="Freeform 1665"/>
            <p:cNvSpPr>
              <a:spLocks/>
            </p:cNvSpPr>
            <p:nvPr/>
          </p:nvSpPr>
          <p:spPr bwMode="auto">
            <a:xfrm>
              <a:off x="12328189" y="4486507"/>
              <a:ext cx="404459" cy="370269"/>
            </a:xfrm>
            <a:custGeom>
              <a:avLst/>
              <a:gdLst>
                <a:gd name="T0" fmla="*/ 225 w 284"/>
                <a:gd name="T1" fmla="*/ 0 h 259"/>
                <a:gd name="T2" fmla="*/ 194 w 284"/>
                <a:gd name="T3" fmla="*/ 21 h 259"/>
                <a:gd name="T4" fmla="*/ 149 w 284"/>
                <a:gd name="T5" fmla="*/ 64 h 259"/>
                <a:gd name="T6" fmla="*/ 142 w 284"/>
                <a:gd name="T7" fmla="*/ 64 h 259"/>
                <a:gd name="T8" fmla="*/ 122 w 284"/>
                <a:gd name="T9" fmla="*/ 64 h 259"/>
                <a:gd name="T10" fmla="*/ 98 w 284"/>
                <a:gd name="T11" fmla="*/ 85 h 259"/>
                <a:gd name="T12" fmla="*/ 76 w 284"/>
                <a:gd name="T13" fmla="*/ 94 h 259"/>
                <a:gd name="T14" fmla="*/ 67 w 284"/>
                <a:gd name="T15" fmla="*/ 85 h 259"/>
                <a:gd name="T16" fmla="*/ 76 w 284"/>
                <a:gd name="T17" fmla="*/ 64 h 259"/>
                <a:gd name="T18" fmla="*/ 55 w 284"/>
                <a:gd name="T19" fmla="*/ 55 h 259"/>
                <a:gd name="T20" fmla="*/ 55 w 284"/>
                <a:gd name="T21" fmla="*/ 131 h 259"/>
                <a:gd name="T22" fmla="*/ 46 w 284"/>
                <a:gd name="T23" fmla="*/ 140 h 259"/>
                <a:gd name="T24" fmla="*/ 22 w 284"/>
                <a:gd name="T25" fmla="*/ 140 h 259"/>
                <a:gd name="T26" fmla="*/ 9 w 284"/>
                <a:gd name="T27" fmla="*/ 131 h 259"/>
                <a:gd name="T28" fmla="*/ 0 w 284"/>
                <a:gd name="T29" fmla="*/ 119 h 259"/>
                <a:gd name="T30" fmla="*/ 0 w 284"/>
                <a:gd name="T31" fmla="*/ 131 h 259"/>
                <a:gd name="T32" fmla="*/ 0 w 284"/>
                <a:gd name="T33" fmla="*/ 140 h 259"/>
                <a:gd name="T34" fmla="*/ 22 w 284"/>
                <a:gd name="T35" fmla="*/ 195 h 259"/>
                <a:gd name="T36" fmla="*/ 31 w 284"/>
                <a:gd name="T37" fmla="*/ 216 h 259"/>
                <a:gd name="T38" fmla="*/ 22 w 284"/>
                <a:gd name="T39" fmla="*/ 216 h 259"/>
                <a:gd name="T40" fmla="*/ 31 w 284"/>
                <a:gd name="T41" fmla="*/ 246 h 259"/>
                <a:gd name="T42" fmla="*/ 31 w 284"/>
                <a:gd name="T43" fmla="*/ 237 h 259"/>
                <a:gd name="T44" fmla="*/ 46 w 284"/>
                <a:gd name="T45" fmla="*/ 259 h 259"/>
                <a:gd name="T46" fmla="*/ 55 w 284"/>
                <a:gd name="T47" fmla="*/ 259 h 259"/>
                <a:gd name="T48" fmla="*/ 98 w 284"/>
                <a:gd name="T49" fmla="*/ 237 h 259"/>
                <a:gd name="T50" fmla="*/ 142 w 284"/>
                <a:gd name="T51" fmla="*/ 246 h 259"/>
                <a:gd name="T52" fmla="*/ 173 w 284"/>
                <a:gd name="T53" fmla="*/ 237 h 259"/>
                <a:gd name="T54" fmla="*/ 203 w 284"/>
                <a:gd name="T55" fmla="*/ 216 h 259"/>
                <a:gd name="T56" fmla="*/ 240 w 284"/>
                <a:gd name="T57" fmla="*/ 170 h 259"/>
                <a:gd name="T58" fmla="*/ 258 w 284"/>
                <a:gd name="T59" fmla="*/ 140 h 259"/>
                <a:gd name="T60" fmla="*/ 270 w 284"/>
                <a:gd name="T61" fmla="*/ 131 h 259"/>
                <a:gd name="T62" fmla="*/ 280 w 284"/>
                <a:gd name="T63" fmla="*/ 94 h 259"/>
                <a:gd name="T64" fmla="*/ 280 w 284"/>
                <a:gd name="T65" fmla="*/ 85 h 259"/>
                <a:gd name="T66" fmla="*/ 270 w 284"/>
                <a:gd name="T67" fmla="*/ 85 h 259"/>
                <a:gd name="T68" fmla="*/ 258 w 284"/>
                <a:gd name="T69" fmla="*/ 94 h 259"/>
                <a:gd name="T70" fmla="*/ 249 w 284"/>
                <a:gd name="T71" fmla="*/ 94 h 259"/>
                <a:gd name="T72" fmla="*/ 258 w 284"/>
                <a:gd name="T73" fmla="*/ 76 h 259"/>
                <a:gd name="T74" fmla="*/ 270 w 284"/>
                <a:gd name="T75" fmla="*/ 76 h 259"/>
                <a:gd name="T76" fmla="*/ 258 w 284"/>
                <a:gd name="T77" fmla="*/ 9 h 259"/>
                <a:gd name="T78" fmla="*/ 249 w 284"/>
                <a:gd name="T79" fmla="*/ 0 h 259"/>
                <a:gd name="T80" fmla="*/ 225 w 284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4"/>
                <a:gd name="T124" fmla="*/ 0 h 259"/>
                <a:gd name="T125" fmla="*/ 284 w 284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4" h="259">
                  <a:moveTo>
                    <a:pt x="229" y="0"/>
                  </a:moveTo>
                  <a:lnTo>
                    <a:pt x="198" y="21"/>
                  </a:lnTo>
                  <a:lnTo>
                    <a:pt x="153" y="64"/>
                  </a:lnTo>
                  <a:lnTo>
                    <a:pt x="143" y="64"/>
                  </a:lnTo>
                  <a:lnTo>
                    <a:pt x="122" y="64"/>
                  </a:lnTo>
                  <a:lnTo>
                    <a:pt x="98" y="85"/>
                  </a:lnTo>
                  <a:lnTo>
                    <a:pt x="76" y="94"/>
                  </a:lnTo>
                  <a:lnTo>
                    <a:pt x="67" y="85"/>
                  </a:lnTo>
                  <a:lnTo>
                    <a:pt x="76" y="64"/>
                  </a:lnTo>
                  <a:lnTo>
                    <a:pt x="55" y="55"/>
                  </a:lnTo>
                  <a:lnTo>
                    <a:pt x="55" y="131"/>
                  </a:lnTo>
                  <a:lnTo>
                    <a:pt x="46" y="140"/>
                  </a:lnTo>
                  <a:lnTo>
                    <a:pt x="22" y="140"/>
                  </a:lnTo>
                  <a:lnTo>
                    <a:pt x="9" y="131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0" y="140"/>
                  </a:lnTo>
                  <a:lnTo>
                    <a:pt x="22" y="195"/>
                  </a:lnTo>
                  <a:lnTo>
                    <a:pt x="31" y="216"/>
                  </a:lnTo>
                  <a:lnTo>
                    <a:pt x="22" y="216"/>
                  </a:lnTo>
                  <a:lnTo>
                    <a:pt x="31" y="246"/>
                  </a:lnTo>
                  <a:lnTo>
                    <a:pt x="31" y="237"/>
                  </a:lnTo>
                  <a:lnTo>
                    <a:pt x="46" y="259"/>
                  </a:lnTo>
                  <a:lnTo>
                    <a:pt x="55" y="259"/>
                  </a:lnTo>
                  <a:lnTo>
                    <a:pt x="98" y="237"/>
                  </a:lnTo>
                  <a:lnTo>
                    <a:pt x="143" y="246"/>
                  </a:lnTo>
                  <a:lnTo>
                    <a:pt x="177" y="237"/>
                  </a:lnTo>
                  <a:lnTo>
                    <a:pt x="207" y="216"/>
                  </a:lnTo>
                  <a:lnTo>
                    <a:pt x="244" y="170"/>
                  </a:lnTo>
                  <a:lnTo>
                    <a:pt x="262" y="140"/>
                  </a:lnTo>
                  <a:lnTo>
                    <a:pt x="274" y="131"/>
                  </a:lnTo>
                  <a:lnTo>
                    <a:pt x="284" y="94"/>
                  </a:lnTo>
                  <a:lnTo>
                    <a:pt x="284" y="85"/>
                  </a:lnTo>
                  <a:lnTo>
                    <a:pt x="274" y="85"/>
                  </a:lnTo>
                  <a:lnTo>
                    <a:pt x="262" y="94"/>
                  </a:lnTo>
                  <a:lnTo>
                    <a:pt x="253" y="94"/>
                  </a:lnTo>
                  <a:lnTo>
                    <a:pt x="262" y="76"/>
                  </a:lnTo>
                  <a:lnTo>
                    <a:pt x="274" y="76"/>
                  </a:lnTo>
                  <a:lnTo>
                    <a:pt x="262" y="9"/>
                  </a:lnTo>
                  <a:lnTo>
                    <a:pt x="253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3" name="Freeform 1666"/>
            <p:cNvSpPr>
              <a:spLocks/>
            </p:cNvSpPr>
            <p:nvPr/>
          </p:nvSpPr>
          <p:spPr bwMode="auto">
            <a:xfrm>
              <a:off x="12205280" y="4329249"/>
              <a:ext cx="340146" cy="357404"/>
            </a:xfrm>
            <a:custGeom>
              <a:avLst/>
              <a:gdLst>
                <a:gd name="T0" fmla="*/ 140 w 238"/>
                <a:gd name="T1" fmla="*/ 165 h 250"/>
                <a:gd name="T2" fmla="*/ 140 w 238"/>
                <a:gd name="T3" fmla="*/ 241 h 250"/>
                <a:gd name="T4" fmla="*/ 131 w 238"/>
                <a:gd name="T5" fmla="*/ 250 h 250"/>
                <a:gd name="T6" fmla="*/ 107 w 238"/>
                <a:gd name="T7" fmla="*/ 250 h 250"/>
                <a:gd name="T8" fmla="*/ 94 w 238"/>
                <a:gd name="T9" fmla="*/ 241 h 250"/>
                <a:gd name="T10" fmla="*/ 85 w 238"/>
                <a:gd name="T11" fmla="*/ 229 h 250"/>
                <a:gd name="T12" fmla="*/ 85 w 238"/>
                <a:gd name="T13" fmla="*/ 241 h 250"/>
                <a:gd name="T14" fmla="*/ 64 w 238"/>
                <a:gd name="T15" fmla="*/ 219 h 250"/>
                <a:gd name="T16" fmla="*/ 52 w 238"/>
                <a:gd name="T17" fmla="*/ 140 h 250"/>
                <a:gd name="T18" fmla="*/ 52 w 238"/>
                <a:gd name="T19" fmla="*/ 110 h 250"/>
                <a:gd name="T20" fmla="*/ 0 w 238"/>
                <a:gd name="T21" fmla="*/ 22 h 250"/>
                <a:gd name="T22" fmla="*/ 0 w 238"/>
                <a:gd name="T23" fmla="*/ 12 h 250"/>
                <a:gd name="T24" fmla="*/ 31 w 238"/>
                <a:gd name="T25" fmla="*/ 0 h 250"/>
                <a:gd name="T26" fmla="*/ 40 w 238"/>
                <a:gd name="T27" fmla="*/ 12 h 250"/>
                <a:gd name="T28" fmla="*/ 116 w 238"/>
                <a:gd name="T29" fmla="*/ 12 h 250"/>
                <a:gd name="T30" fmla="*/ 131 w 238"/>
                <a:gd name="T31" fmla="*/ 22 h 250"/>
                <a:gd name="T32" fmla="*/ 174 w 238"/>
                <a:gd name="T33" fmla="*/ 22 h 250"/>
                <a:gd name="T34" fmla="*/ 207 w 238"/>
                <a:gd name="T35" fmla="*/ 12 h 250"/>
                <a:gd name="T36" fmla="*/ 216 w 238"/>
                <a:gd name="T37" fmla="*/ 12 h 250"/>
                <a:gd name="T38" fmla="*/ 238 w 238"/>
                <a:gd name="T39" fmla="*/ 22 h 250"/>
                <a:gd name="T40" fmla="*/ 216 w 238"/>
                <a:gd name="T41" fmla="*/ 22 h 250"/>
                <a:gd name="T42" fmla="*/ 207 w 238"/>
                <a:gd name="T43" fmla="*/ 34 h 250"/>
                <a:gd name="T44" fmla="*/ 207 w 238"/>
                <a:gd name="T45" fmla="*/ 22 h 250"/>
                <a:gd name="T46" fmla="*/ 161 w 238"/>
                <a:gd name="T47" fmla="*/ 34 h 250"/>
                <a:gd name="T48" fmla="*/ 161 w 238"/>
                <a:gd name="T49" fmla="*/ 98 h 250"/>
                <a:gd name="T50" fmla="*/ 140 w 238"/>
                <a:gd name="T51" fmla="*/ 110 h 250"/>
                <a:gd name="T52" fmla="*/ 140 w 238"/>
                <a:gd name="T53" fmla="*/ 165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8"/>
                <a:gd name="T82" fmla="*/ 0 h 250"/>
                <a:gd name="T83" fmla="*/ 238 w 238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8" h="250">
                  <a:moveTo>
                    <a:pt x="140" y="165"/>
                  </a:moveTo>
                  <a:lnTo>
                    <a:pt x="140" y="241"/>
                  </a:lnTo>
                  <a:lnTo>
                    <a:pt x="131" y="250"/>
                  </a:lnTo>
                  <a:lnTo>
                    <a:pt x="107" y="250"/>
                  </a:lnTo>
                  <a:lnTo>
                    <a:pt x="94" y="241"/>
                  </a:lnTo>
                  <a:lnTo>
                    <a:pt x="85" y="229"/>
                  </a:lnTo>
                  <a:lnTo>
                    <a:pt x="85" y="241"/>
                  </a:lnTo>
                  <a:lnTo>
                    <a:pt x="64" y="219"/>
                  </a:lnTo>
                  <a:lnTo>
                    <a:pt x="52" y="140"/>
                  </a:lnTo>
                  <a:lnTo>
                    <a:pt x="52" y="110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40" y="12"/>
                  </a:lnTo>
                  <a:lnTo>
                    <a:pt x="116" y="12"/>
                  </a:lnTo>
                  <a:lnTo>
                    <a:pt x="131" y="22"/>
                  </a:lnTo>
                  <a:lnTo>
                    <a:pt x="174" y="22"/>
                  </a:lnTo>
                  <a:lnTo>
                    <a:pt x="207" y="12"/>
                  </a:lnTo>
                  <a:lnTo>
                    <a:pt x="216" y="12"/>
                  </a:lnTo>
                  <a:lnTo>
                    <a:pt x="238" y="22"/>
                  </a:lnTo>
                  <a:lnTo>
                    <a:pt x="216" y="22"/>
                  </a:lnTo>
                  <a:lnTo>
                    <a:pt x="207" y="34"/>
                  </a:lnTo>
                  <a:lnTo>
                    <a:pt x="207" y="22"/>
                  </a:lnTo>
                  <a:lnTo>
                    <a:pt x="161" y="34"/>
                  </a:lnTo>
                  <a:lnTo>
                    <a:pt x="161" y="98"/>
                  </a:lnTo>
                  <a:lnTo>
                    <a:pt x="140" y="110"/>
                  </a:lnTo>
                  <a:lnTo>
                    <a:pt x="140" y="16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4" name="Freeform 1667"/>
            <p:cNvSpPr>
              <a:spLocks/>
            </p:cNvSpPr>
            <p:nvPr/>
          </p:nvSpPr>
          <p:spPr bwMode="auto">
            <a:xfrm>
              <a:off x="12205280" y="4003297"/>
              <a:ext cx="327283" cy="357404"/>
            </a:xfrm>
            <a:custGeom>
              <a:avLst/>
              <a:gdLst>
                <a:gd name="T0" fmla="*/ 31 w 228"/>
                <a:gd name="T1" fmla="*/ 0 h 250"/>
                <a:gd name="T2" fmla="*/ 9 w 228"/>
                <a:gd name="T3" fmla="*/ 9 h 250"/>
                <a:gd name="T4" fmla="*/ 31 w 228"/>
                <a:gd name="T5" fmla="*/ 55 h 250"/>
                <a:gd name="T6" fmla="*/ 18 w 228"/>
                <a:gd name="T7" fmla="*/ 67 h 250"/>
                <a:gd name="T8" fmla="*/ 40 w 228"/>
                <a:gd name="T9" fmla="*/ 110 h 250"/>
                <a:gd name="T10" fmla="*/ 31 w 228"/>
                <a:gd name="T11" fmla="*/ 131 h 250"/>
                <a:gd name="T12" fmla="*/ 18 w 228"/>
                <a:gd name="T13" fmla="*/ 152 h 250"/>
                <a:gd name="T14" fmla="*/ 0 w 228"/>
                <a:gd name="T15" fmla="*/ 207 h 250"/>
                <a:gd name="T16" fmla="*/ 0 w 228"/>
                <a:gd name="T17" fmla="*/ 240 h 250"/>
                <a:gd name="T18" fmla="*/ 31 w 228"/>
                <a:gd name="T19" fmla="*/ 228 h 250"/>
                <a:gd name="T20" fmla="*/ 40 w 228"/>
                <a:gd name="T21" fmla="*/ 240 h 250"/>
                <a:gd name="T22" fmla="*/ 120 w 228"/>
                <a:gd name="T23" fmla="*/ 240 h 250"/>
                <a:gd name="T24" fmla="*/ 135 w 228"/>
                <a:gd name="T25" fmla="*/ 250 h 250"/>
                <a:gd name="T26" fmla="*/ 178 w 228"/>
                <a:gd name="T27" fmla="*/ 250 h 250"/>
                <a:gd name="T28" fmla="*/ 211 w 228"/>
                <a:gd name="T29" fmla="*/ 240 h 250"/>
                <a:gd name="T30" fmla="*/ 187 w 228"/>
                <a:gd name="T31" fmla="*/ 216 h 250"/>
                <a:gd name="T32" fmla="*/ 187 w 228"/>
                <a:gd name="T33" fmla="*/ 152 h 250"/>
                <a:gd name="T34" fmla="*/ 232 w 228"/>
                <a:gd name="T35" fmla="*/ 140 h 250"/>
                <a:gd name="T36" fmla="*/ 220 w 228"/>
                <a:gd name="T37" fmla="*/ 140 h 250"/>
                <a:gd name="T38" fmla="*/ 232 w 228"/>
                <a:gd name="T39" fmla="*/ 100 h 250"/>
                <a:gd name="T40" fmla="*/ 187 w 228"/>
                <a:gd name="T41" fmla="*/ 110 h 250"/>
                <a:gd name="T42" fmla="*/ 199 w 228"/>
                <a:gd name="T43" fmla="*/ 100 h 250"/>
                <a:gd name="T44" fmla="*/ 187 w 228"/>
                <a:gd name="T45" fmla="*/ 76 h 250"/>
                <a:gd name="T46" fmla="*/ 187 w 228"/>
                <a:gd name="T47" fmla="*/ 33 h 250"/>
                <a:gd name="T48" fmla="*/ 165 w 228"/>
                <a:gd name="T49" fmla="*/ 24 h 250"/>
                <a:gd name="T50" fmla="*/ 144 w 228"/>
                <a:gd name="T51" fmla="*/ 24 h 250"/>
                <a:gd name="T52" fmla="*/ 144 w 228"/>
                <a:gd name="T53" fmla="*/ 46 h 250"/>
                <a:gd name="T54" fmla="*/ 107 w 228"/>
                <a:gd name="T55" fmla="*/ 46 h 250"/>
                <a:gd name="T56" fmla="*/ 94 w 228"/>
                <a:gd name="T57" fmla="*/ 33 h 250"/>
                <a:gd name="T58" fmla="*/ 85 w 228"/>
                <a:gd name="T59" fmla="*/ 0 h 250"/>
                <a:gd name="T60" fmla="*/ 76 w 228"/>
                <a:gd name="T61" fmla="*/ 0 h 250"/>
                <a:gd name="T62" fmla="*/ 31 w 228"/>
                <a:gd name="T63" fmla="*/ 0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8"/>
                <a:gd name="T97" fmla="*/ 0 h 250"/>
                <a:gd name="T98" fmla="*/ 228 w 228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8" h="250">
                  <a:moveTo>
                    <a:pt x="31" y="0"/>
                  </a:moveTo>
                  <a:lnTo>
                    <a:pt x="9" y="9"/>
                  </a:lnTo>
                  <a:lnTo>
                    <a:pt x="31" y="55"/>
                  </a:lnTo>
                  <a:lnTo>
                    <a:pt x="18" y="67"/>
                  </a:lnTo>
                  <a:lnTo>
                    <a:pt x="40" y="110"/>
                  </a:lnTo>
                  <a:lnTo>
                    <a:pt x="31" y="131"/>
                  </a:lnTo>
                  <a:lnTo>
                    <a:pt x="18" y="152"/>
                  </a:lnTo>
                  <a:lnTo>
                    <a:pt x="0" y="207"/>
                  </a:lnTo>
                  <a:lnTo>
                    <a:pt x="0" y="240"/>
                  </a:lnTo>
                  <a:lnTo>
                    <a:pt x="31" y="228"/>
                  </a:lnTo>
                  <a:lnTo>
                    <a:pt x="40" y="240"/>
                  </a:lnTo>
                  <a:lnTo>
                    <a:pt x="116" y="240"/>
                  </a:lnTo>
                  <a:lnTo>
                    <a:pt x="131" y="250"/>
                  </a:lnTo>
                  <a:lnTo>
                    <a:pt x="174" y="250"/>
                  </a:lnTo>
                  <a:lnTo>
                    <a:pt x="207" y="240"/>
                  </a:lnTo>
                  <a:lnTo>
                    <a:pt x="183" y="216"/>
                  </a:lnTo>
                  <a:lnTo>
                    <a:pt x="183" y="152"/>
                  </a:lnTo>
                  <a:lnTo>
                    <a:pt x="228" y="140"/>
                  </a:lnTo>
                  <a:lnTo>
                    <a:pt x="216" y="140"/>
                  </a:lnTo>
                  <a:lnTo>
                    <a:pt x="228" y="100"/>
                  </a:lnTo>
                  <a:lnTo>
                    <a:pt x="183" y="110"/>
                  </a:lnTo>
                  <a:lnTo>
                    <a:pt x="195" y="100"/>
                  </a:lnTo>
                  <a:lnTo>
                    <a:pt x="183" y="76"/>
                  </a:lnTo>
                  <a:lnTo>
                    <a:pt x="183" y="33"/>
                  </a:lnTo>
                  <a:lnTo>
                    <a:pt x="161" y="24"/>
                  </a:lnTo>
                  <a:lnTo>
                    <a:pt x="140" y="24"/>
                  </a:lnTo>
                  <a:lnTo>
                    <a:pt x="140" y="46"/>
                  </a:lnTo>
                  <a:lnTo>
                    <a:pt x="107" y="46"/>
                  </a:lnTo>
                  <a:lnTo>
                    <a:pt x="94" y="33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5" name="Freeform 1668"/>
            <p:cNvSpPr>
              <a:spLocks/>
            </p:cNvSpPr>
            <p:nvPr/>
          </p:nvSpPr>
          <p:spPr bwMode="auto">
            <a:xfrm>
              <a:off x="12188129" y="3728811"/>
              <a:ext cx="204373" cy="244463"/>
            </a:xfrm>
            <a:custGeom>
              <a:avLst/>
              <a:gdLst>
                <a:gd name="T0" fmla="*/ 30 w 143"/>
                <a:gd name="T1" fmla="*/ 161 h 171"/>
                <a:gd name="T2" fmla="*/ 21 w 143"/>
                <a:gd name="T3" fmla="*/ 171 h 171"/>
                <a:gd name="T4" fmla="*/ 0 w 143"/>
                <a:gd name="T5" fmla="*/ 161 h 171"/>
                <a:gd name="T6" fmla="*/ 12 w 143"/>
                <a:gd name="T7" fmla="*/ 137 h 171"/>
                <a:gd name="T8" fmla="*/ 12 w 143"/>
                <a:gd name="T9" fmla="*/ 128 h 171"/>
                <a:gd name="T10" fmla="*/ 30 w 143"/>
                <a:gd name="T11" fmla="*/ 107 h 171"/>
                <a:gd name="T12" fmla="*/ 52 w 143"/>
                <a:gd name="T13" fmla="*/ 116 h 171"/>
                <a:gd name="T14" fmla="*/ 52 w 143"/>
                <a:gd name="T15" fmla="*/ 94 h 171"/>
                <a:gd name="T16" fmla="*/ 52 w 143"/>
                <a:gd name="T17" fmla="*/ 61 h 171"/>
                <a:gd name="T18" fmla="*/ 52 w 143"/>
                <a:gd name="T19" fmla="*/ 52 h 171"/>
                <a:gd name="T20" fmla="*/ 52 w 143"/>
                <a:gd name="T21" fmla="*/ 40 h 171"/>
                <a:gd name="T22" fmla="*/ 52 w 143"/>
                <a:gd name="T23" fmla="*/ 31 h 171"/>
                <a:gd name="T24" fmla="*/ 43 w 143"/>
                <a:gd name="T25" fmla="*/ 31 h 171"/>
                <a:gd name="T26" fmla="*/ 88 w 143"/>
                <a:gd name="T27" fmla="*/ 40 h 171"/>
                <a:gd name="T28" fmla="*/ 88 w 143"/>
                <a:gd name="T29" fmla="*/ 9 h 171"/>
                <a:gd name="T30" fmla="*/ 97 w 143"/>
                <a:gd name="T31" fmla="*/ 0 h 171"/>
                <a:gd name="T32" fmla="*/ 106 w 143"/>
                <a:gd name="T33" fmla="*/ 0 h 171"/>
                <a:gd name="T34" fmla="*/ 119 w 143"/>
                <a:gd name="T35" fmla="*/ 0 h 171"/>
                <a:gd name="T36" fmla="*/ 143 w 143"/>
                <a:gd name="T37" fmla="*/ 0 h 171"/>
                <a:gd name="T38" fmla="*/ 128 w 143"/>
                <a:gd name="T39" fmla="*/ 31 h 171"/>
                <a:gd name="T40" fmla="*/ 119 w 143"/>
                <a:gd name="T41" fmla="*/ 85 h 171"/>
                <a:gd name="T42" fmla="*/ 97 w 143"/>
                <a:gd name="T43" fmla="*/ 116 h 171"/>
                <a:gd name="T44" fmla="*/ 88 w 143"/>
                <a:gd name="T45" fmla="*/ 149 h 171"/>
                <a:gd name="T46" fmla="*/ 64 w 143"/>
                <a:gd name="T47" fmla="*/ 171 h 171"/>
                <a:gd name="T48" fmla="*/ 52 w 143"/>
                <a:gd name="T49" fmla="*/ 161 h 171"/>
                <a:gd name="T50" fmla="*/ 43 w 143"/>
                <a:gd name="T51" fmla="*/ 171 h 171"/>
                <a:gd name="T52" fmla="*/ 30 w 143"/>
                <a:gd name="T53" fmla="*/ 171 h 171"/>
                <a:gd name="T54" fmla="*/ 30 w 143"/>
                <a:gd name="T55" fmla="*/ 161 h 1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171"/>
                <a:gd name="T86" fmla="*/ 143 w 143"/>
                <a:gd name="T87" fmla="*/ 171 h 1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171">
                  <a:moveTo>
                    <a:pt x="30" y="161"/>
                  </a:moveTo>
                  <a:lnTo>
                    <a:pt x="21" y="171"/>
                  </a:lnTo>
                  <a:lnTo>
                    <a:pt x="0" y="161"/>
                  </a:lnTo>
                  <a:lnTo>
                    <a:pt x="12" y="137"/>
                  </a:lnTo>
                  <a:lnTo>
                    <a:pt x="12" y="128"/>
                  </a:lnTo>
                  <a:lnTo>
                    <a:pt x="30" y="107"/>
                  </a:lnTo>
                  <a:lnTo>
                    <a:pt x="52" y="116"/>
                  </a:lnTo>
                  <a:lnTo>
                    <a:pt x="52" y="94"/>
                  </a:lnTo>
                  <a:lnTo>
                    <a:pt x="52" y="61"/>
                  </a:lnTo>
                  <a:lnTo>
                    <a:pt x="52" y="52"/>
                  </a:lnTo>
                  <a:lnTo>
                    <a:pt x="52" y="40"/>
                  </a:lnTo>
                  <a:lnTo>
                    <a:pt x="52" y="31"/>
                  </a:lnTo>
                  <a:lnTo>
                    <a:pt x="43" y="31"/>
                  </a:lnTo>
                  <a:lnTo>
                    <a:pt x="88" y="40"/>
                  </a:lnTo>
                  <a:lnTo>
                    <a:pt x="88" y="9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28" y="31"/>
                  </a:lnTo>
                  <a:lnTo>
                    <a:pt x="119" y="85"/>
                  </a:lnTo>
                  <a:lnTo>
                    <a:pt x="97" y="116"/>
                  </a:lnTo>
                  <a:lnTo>
                    <a:pt x="88" y="149"/>
                  </a:lnTo>
                  <a:lnTo>
                    <a:pt x="64" y="171"/>
                  </a:lnTo>
                  <a:lnTo>
                    <a:pt x="52" y="161"/>
                  </a:lnTo>
                  <a:lnTo>
                    <a:pt x="43" y="171"/>
                  </a:lnTo>
                  <a:lnTo>
                    <a:pt x="30" y="171"/>
                  </a:lnTo>
                  <a:lnTo>
                    <a:pt x="30" y="16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6" name="Freeform 1669"/>
            <p:cNvSpPr>
              <a:spLocks/>
            </p:cNvSpPr>
            <p:nvPr/>
          </p:nvSpPr>
          <p:spPr bwMode="auto">
            <a:xfrm>
              <a:off x="12123817" y="3773129"/>
              <a:ext cx="138631" cy="185849"/>
            </a:xfrm>
            <a:custGeom>
              <a:avLst/>
              <a:gdLst>
                <a:gd name="T0" fmla="*/ 94 w 98"/>
                <a:gd name="T1" fmla="*/ 0 h 130"/>
                <a:gd name="T2" fmla="*/ 85 w 98"/>
                <a:gd name="T3" fmla="*/ 0 h 130"/>
                <a:gd name="T4" fmla="*/ 46 w 98"/>
                <a:gd name="T5" fmla="*/ 0 h 130"/>
                <a:gd name="T6" fmla="*/ 46 w 98"/>
                <a:gd name="T7" fmla="*/ 21 h 130"/>
                <a:gd name="T8" fmla="*/ 22 w 98"/>
                <a:gd name="T9" fmla="*/ 21 h 130"/>
                <a:gd name="T10" fmla="*/ 12 w 98"/>
                <a:gd name="T11" fmla="*/ 45 h 130"/>
                <a:gd name="T12" fmla="*/ 12 w 98"/>
                <a:gd name="T13" fmla="*/ 54 h 130"/>
                <a:gd name="T14" fmla="*/ 0 w 98"/>
                <a:gd name="T15" fmla="*/ 54 h 130"/>
                <a:gd name="T16" fmla="*/ 22 w 98"/>
                <a:gd name="T17" fmla="*/ 97 h 130"/>
                <a:gd name="T18" fmla="*/ 46 w 98"/>
                <a:gd name="T19" fmla="*/ 130 h 130"/>
                <a:gd name="T20" fmla="*/ 54 w 98"/>
                <a:gd name="T21" fmla="*/ 106 h 130"/>
                <a:gd name="T22" fmla="*/ 54 w 98"/>
                <a:gd name="T23" fmla="*/ 97 h 130"/>
                <a:gd name="T24" fmla="*/ 72 w 98"/>
                <a:gd name="T25" fmla="*/ 76 h 130"/>
                <a:gd name="T26" fmla="*/ 94 w 98"/>
                <a:gd name="T27" fmla="*/ 85 h 130"/>
                <a:gd name="T28" fmla="*/ 94 w 98"/>
                <a:gd name="T29" fmla="*/ 63 h 130"/>
                <a:gd name="T30" fmla="*/ 94 w 98"/>
                <a:gd name="T31" fmla="*/ 30 h 130"/>
                <a:gd name="T32" fmla="*/ 94 w 98"/>
                <a:gd name="T33" fmla="*/ 21 h 130"/>
                <a:gd name="T34" fmla="*/ 94 w 98"/>
                <a:gd name="T35" fmla="*/ 9 h 130"/>
                <a:gd name="T36" fmla="*/ 94 w 98"/>
                <a:gd name="T37" fmla="*/ 0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"/>
                <a:gd name="T58" fmla="*/ 0 h 130"/>
                <a:gd name="T59" fmla="*/ 98 w 98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" h="130">
                  <a:moveTo>
                    <a:pt x="98" y="0"/>
                  </a:moveTo>
                  <a:lnTo>
                    <a:pt x="89" y="0"/>
                  </a:lnTo>
                  <a:lnTo>
                    <a:pt x="46" y="0"/>
                  </a:lnTo>
                  <a:lnTo>
                    <a:pt x="46" y="21"/>
                  </a:lnTo>
                  <a:lnTo>
                    <a:pt x="22" y="21"/>
                  </a:lnTo>
                  <a:lnTo>
                    <a:pt x="12" y="45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22" y="97"/>
                  </a:lnTo>
                  <a:lnTo>
                    <a:pt x="46" y="130"/>
                  </a:lnTo>
                  <a:lnTo>
                    <a:pt x="58" y="106"/>
                  </a:lnTo>
                  <a:lnTo>
                    <a:pt x="58" y="97"/>
                  </a:lnTo>
                  <a:lnTo>
                    <a:pt x="76" y="76"/>
                  </a:lnTo>
                  <a:lnTo>
                    <a:pt x="98" y="85"/>
                  </a:lnTo>
                  <a:lnTo>
                    <a:pt x="98" y="63"/>
                  </a:lnTo>
                  <a:lnTo>
                    <a:pt x="98" y="30"/>
                  </a:lnTo>
                  <a:lnTo>
                    <a:pt x="98" y="21"/>
                  </a:lnTo>
                  <a:lnTo>
                    <a:pt x="98" y="9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7" name="Freeform 1670"/>
            <p:cNvSpPr>
              <a:spLocks/>
            </p:cNvSpPr>
            <p:nvPr/>
          </p:nvSpPr>
          <p:spPr bwMode="auto">
            <a:xfrm>
              <a:off x="11813684" y="3507222"/>
              <a:ext cx="121480" cy="187280"/>
            </a:xfrm>
            <a:custGeom>
              <a:avLst/>
              <a:gdLst>
                <a:gd name="T0" fmla="*/ 76 w 85"/>
                <a:gd name="T1" fmla="*/ 88 h 131"/>
                <a:gd name="T2" fmla="*/ 85 w 85"/>
                <a:gd name="T3" fmla="*/ 100 h 131"/>
                <a:gd name="T4" fmla="*/ 76 w 85"/>
                <a:gd name="T5" fmla="*/ 109 h 131"/>
                <a:gd name="T6" fmla="*/ 64 w 85"/>
                <a:gd name="T7" fmla="*/ 109 h 131"/>
                <a:gd name="T8" fmla="*/ 21 w 85"/>
                <a:gd name="T9" fmla="*/ 131 h 131"/>
                <a:gd name="T10" fmla="*/ 0 w 85"/>
                <a:gd name="T11" fmla="*/ 119 h 131"/>
                <a:gd name="T12" fmla="*/ 9 w 85"/>
                <a:gd name="T13" fmla="*/ 119 h 131"/>
                <a:gd name="T14" fmla="*/ 0 w 85"/>
                <a:gd name="T15" fmla="*/ 88 h 131"/>
                <a:gd name="T16" fmla="*/ 21 w 85"/>
                <a:gd name="T17" fmla="*/ 55 h 131"/>
                <a:gd name="T18" fmla="*/ 9 w 85"/>
                <a:gd name="T19" fmla="*/ 33 h 131"/>
                <a:gd name="T20" fmla="*/ 9 w 85"/>
                <a:gd name="T21" fmla="*/ 0 h 131"/>
                <a:gd name="T22" fmla="*/ 52 w 85"/>
                <a:gd name="T23" fmla="*/ 0 h 131"/>
                <a:gd name="T24" fmla="*/ 64 w 85"/>
                <a:gd name="T25" fmla="*/ 45 h 131"/>
                <a:gd name="T26" fmla="*/ 76 w 85"/>
                <a:gd name="T27" fmla="*/ 88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31"/>
                <a:gd name="T44" fmla="*/ 85 w 85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31">
                  <a:moveTo>
                    <a:pt x="76" y="88"/>
                  </a:moveTo>
                  <a:lnTo>
                    <a:pt x="85" y="100"/>
                  </a:lnTo>
                  <a:lnTo>
                    <a:pt x="76" y="109"/>
                  </a:lnTo>
                  <a:lnTo>
                    <a:pt x="64" y="109"/>
                  </a:lnTo>
                  <a:lnTo>
                    <a:pt x="21" y="131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0" y="88"/>
                  </a:lnTo>
                  <a:lnTo>
                    <a:pt x="21" y="5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52" y="0"/>
                  </a:lnTo>
                  <a:lnTo>
                    <a:pt x="64" y="45"/>
                  </a:lnTo>
                  <a:lnTo>
                    <a:pt x="76" y="8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8" name="Freeform 1671"/>
            <p:cNvSpPr>
              <a:spLocks/>
            </p:cNvSpPr>
            <p:nvPr/>
          </p:nvSpPr>
          <p:spPr bwMode="auto">
            <a:xfrm>
              <a:off x="11888001" y="3507222"/>
              <a:ext cx="64314" cy="142961"/>
            </a:xfrm>
            <a:custGeom>
              <a:avLst/>
              <a:gdLst>
                <a:gd name="T0" fmla="*/ 24 w 45"/>
                <a:gd name="T1" fmla="*/ 88 h 100"/>
                <a:gd name="T2" fmla="*/ 33 w 45"/>
                <a:gd name="T3" fmla="*/ 100 h 100"/>
                <a:gd name="T4" fmla="*/ 45 w 45"/>
                <a:gd name="T5" fmla="*/ 100 h 100"/>
                <a:gd name="T6" fmla="*/ 33 w 45"/>
                <a:gd name="T7" fmla="*/ 55 h 100"/>
                <a:gd name="T8" fmla="*/ 33 w 45"/>
                <a:gd name="T9" fmla="*/ 24 h 100"/>
                <a:gd name="T10" fmla="*/ 24 w 45"/>
                <a:gd name="T11" fmla="*/ 12 h 100"/>
                <a:gd name="T12" fmla="*/ 24 w 45"/>
                <a:gd name="T13" fmla="*/ 0 h 100"/>
                <a:gd name="T14" fmla="*/ 0 w 45"/>
                <a:gd name="T15" fmla="*/ 0 h 100"/>
                <a:gd name="T16" fmla="*/ 12 w 45"/>
                <a:gd name="T17" fmla="*/ 45 h 100"/>
                <a:gd name="T18" fmla="*/ 24 w 45"/>
                <a:gd name="T19" fmla="*/ 8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100"/>
                <a:gd name="T32" fmla="*/ 45 w 45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100">
                  <a:moveTo>
                    <a:pt x="24" y="88"/>
                  </a:moveTo>
                  <a:lnTo>
                    <a:pt x="33" y="100"/>
                  </a:lnTo>
                  <a:lnTo>
                    <a:pt x="45" y="100"/>
                  </a:lnTo>
                  <a:lnTo>
                    <a:pt x="33" y="55"/>
                  </a:lnTo>
                  <a:lnTo>
                    <a:pt x="33" y="24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2" y="45"/>
                  </a:lnTo>
                  <a:lnTo>
                    <a:pt x="24" y="8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9" name="Freeform 1672"/>
            <p:cNvSpPr>
              <a:spLocks/>
            </p:cNvSpPr>
            <p:nvPr/>
          </p:nvSpPr>
          <p:spPr bwMode="auto">
            <a:xfrm>
              <a:off x="11922301" y="3462903"/>
              <a:ext cx="78605" cy="187280"/>
            </a:xfrm>
            <a:custGeom>
              <a:avLst/>
              <a:gdLst>
                <a:gd name="T0" fmla="*/ 9 w 55"/>
                <a:gd name="T1" fmla="*/ 86 h 131"/>
                <a:gd name="T2" fmla="*/ 21 w 55"/>
                <a:gd name="T3" fmla="*/ 131 h 131"/>
                <a:gd name="T4" fmla="*/ 31 w 55"/>
                <a:gd name="T5" fmla="*/ 131 h 131"/>
                <a:gd name="T6" fmla="*/ 31 w 55"/>
                <a:gd name="T7" fmla="*/ 86 h 131"/>
                <a:gd name="T8" fmla="*/ 55 w 55"/>
                <a:gd name="T9" fmla="*/ 43 h 131"/>
                <a:gd name="T10" fmla="*/ 55 w 55"/>
                <a:gd name="T11" fmla="*/ 22 h 131"/>
                <a:gd name="T12" fmla="*/ 43 w 55"/>
                <a:gd name="T13" fmla="*/ 0 h 131"/>
                <a:gd name="T14" fmla="*/ 31 w 55"/>
                <a:gd name="T15" fmla="*/ 10 h 131"/>
                <a:gd name="T16" fmla="*/ 21 w 55"/>
                <a:gd name="T17" fmla="*/ 22 h 131"/>
                <a:gd name="T18" fmla="*/ 9 w 55"/>
                <a:gd name="T19" fmla="*/ 22 h 131"/>
                <a:gd name="T20" fmla="*/ 0 w 55"/>
                <a:gd name="T21" fmla="*/ 31 h 131"/>
                <a:gd name="T22" fmla="*/ 0 w 55"/>
                <a:gd name="T23" fmla="*/ 43 h 131"/>
                <a:gd name="T24" fmla="*/ 9 w 55"/>
                <a:gd name="T25" fmla="*/ 55 h 131"/>
                <a:gd name="T26" fmla="*/ 9 w 55"/>
                <a:gd name="T27" fmla="*/ 86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131"/>
                <a:gd name="T44" fmla="*/ 55 w 55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131">
                  <a:moveTo>
                    <a:pt x="9" y="86"/>
                  </a:moveTo>
                  <a:lnTo>
                    <a:pt x="21" y="131"/>
                  </a:lnTo>
                  <a:lnTo>
                    <a:pt x="31" y="131"/>
                  </a:lnTo>
                  <a:lnTo>
                    <a:pt x="31" y="86"/>
                  </a:lnTo>
                  <a:lnTo>
                    <a:pt x="55" y="43"/>
                  </a:lnTo>
                  <a:lnTo>
                    <a:pt x="55" y="22"/>
                  </a:lnTo>
                  <a:lnTo>
                    <a:pt x="43" y="0"/>
                  </a:lnTo>
                  <a:lnTo>
                    <a:pt x="31" y="10"/>
                  </a:lnTo>
                  <a:lnTo>
                    <a:pt x="21" y="22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9" y="5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0" name="Freeform 1673"/>
            <p:cNvSpPr>
              <a:spLocks/>
            </p:cNvSpPr>
            <p:nvPr/>
          </p:nvSpPr>
          <p:spPr bwMode="auto">
            <a:xfrm>
              <a:off x="11669335" y="3524377"/>
              <a:ext cx="175789" cy="182991"/>
            </a:xfrm>
            <a:custGeom>
              <a:avLst/>
              <a:gdLst>
                <a:gd name="T0" fmla="*/ 114 w 122"/>
                <a:gd name="T1" fmla="*/ 107 h 128"/>
                <a:gd name="T2" fmla="*/ 105 w 122"/>
                <a:gd name="T3" fmla="*/ 107 h 128"/>
                <a:gd name="T4" fmla="*/ 81 w 122"/>
                <a:gd name="T5" fmla="*/ 107 h 128"/>
                <a:gd name="T6" fmla="*/ 55 w 122"/>
                <a:gd name="T7" fmla="*/ 107 h 128"/>
                <a:gd name="T8" fmla="*/ 25 w 122"/>
                <a:gd name="T9" fmla="*/ 128 h 128"/>
                <a:gd name="T10" fmla="*/ 25 w 122"/>
                <a:gd name="T11" fmla="*/ 97 h 128"/>
                <a:gd name="T12" fmla="*/ 10 w 122"/>
                <a:gd name="T13" fmla="*/ 88 h 128"/>
                <a:gd name="T14" fmla="*/ 0 w 122"/>
                <a:gd name="T15" fmla="*/ 64 h 128"/>
                <a:gd name="T16" fmla="*/ 10 w 122"/>
                <a:gd name="T17" fmla="*/ 55 h 128"/>
                <a:gd name="T18" fmla="*/ 10 w 122"/>
                <a:gd name="T19" fmla="*/ 43 h 128"/>
                <a:gd name="T20" fmla="*/ 25 w 122"/>
                <a:gd name="T21" fmla="*/ 43 h 128"/>
                <a:gd name="T22" fmla="*/ 10 w 122"/>
                <a:gd name="T23" fmla="*/ 21 h 128"/>
                <a:gd name="T24" fmla="*/ 10 w 122"/>
                <a:gd name="T25" fmla="*/ 0 h 128"/>
                <a:gd name="T26" fmla="*/ 25 w 122"/>
                <a:gd name="T27" fmla="*/ 0 h 128"/>
                <a:gd name="T28" fmla="*/ 34 w 122"/>
                <a:gd name="T29" fmla="*/ 0 h 128"/>
                <a:gd name="T30" fmla="*/ 46 w 122"/>
                <a:gd name="T31" fmla="*/ 0 h 128"/>
                <a:gd name="T32" fmla="*/ 55 w 122"/>
                <a:gd name="T33" fmla="*/ 0 h 128"/>
                <a:gd name="T34" fmla="*/ 71 w 122"/>
                <a:gd name="T35" fmla="*/ 0 h 128"/>
                <a:gd name="T36" fmla="*/ 81 w 122"/>
                <a:gd name="T37" fmla="*/ 12 h 128"/>
                <a:gd name="T38" fmla="*/ 105 w 122"/>
                <a:gd name="T39" fmla="*/ 12 h 128"/>
                <a:gd name="T40" fmla="*/ 114 w 122"/>
                <a:gd name="T41" fmla="*/ 21 h 128"/>
                <a:gd name="T42" fmla="*/ 126 w 122"/>
                <a:gd name="T43" fmla="*/ 43 h 128"/>
                <a:gd name="T44" fmla="*/ 105 w 122"/>
                <a:gd name="T45" fmla="*/ 76 h 128"/>
                <a:gd name="T46" fmla="*/ 114 w 122"/>
                <a:gd name="T47" fmla="*/ 107 h 1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2"/>
                <a:gd name="T73" fmla="*/ 0 h 128"/>
                <a:gd name="T74" fmla="*/ 122 w 122"/>
                <a:gd name="T75" fmla="*/ 128 h 1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2" h="128">
                  <a:moveTo>
                    <a:pt x="110" y="107"/>
                  </a:moveTo>
                  <a:lnTo>
                    <a:pt x="101" y="107"/>
                  </a:lnTo>
                  <a:lnTo>
                    <a:pt x="77" y="107"/>
                  </a:lnTo>
                  <a:lnTo>
                    <a:pt x="55" y="107"/>
                  </a:lnTo>
                  <a:lnTo>
                    <a:pt x="25" y="128"/>
                  </a:lnTo>
                  <a:lnTo>
                    <a:pt x="25" y="97"/>
                  </a:lnTo>
                  <a:lnTo>
                    <a:pt x="10" y="88"/>
                  </a:lnTo>
                  <a:lnTo>
                    <a:pt x="0" y="64"/>
                  </a:lnTo>
                  <a:lnTo>
                    <a:pt x="10" y="55"/>
                  </a:lnTo>
                  <a:lnTo>
                    <a:pt x="10" y="43"/>
                  </a:lnTo>
                  <a:lnTo>
                    <a:pt x="25" y="43"/>
                  </a:lnTo>
                  <a:lnTo>
                    <a:pt x="10" y="2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12"/>
                  </a:lnTo>
                  <a:lnTo>
                    <a:pt x="101" y="12"/>
                  </a:lnTo>
                  <a:lnTo>
                    <a:pt x="110" y="21"/>
                  </a:lnTo>
                  <a:lnTo>
                    <a:pt x="122" y="43"/>
                  </a:lnTo>
                  <a:lnTo>
                    <a:pt x="101" y="76"/>
                  </a:lnTo>
                  <a:lnTo>
                    <a:pt x="110" y="10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1" name="Freeform 1674"/>
            <p:cNvSpPr>
              <a:spLocks/>
            </p:cNvSpPr>
            <p:nvPr/>
          </p:nvSpPr>
          <p:spPr bwMode="auto">
            <a:xfrm>
              <a:off x="11592161" y="3585850"/>
              <a:ext cx="112905" cy="121517"/>
            </a:xfrm>
            <a:custGeom>
              <a:avLst/>
              <a:gdLst>
                <a:gd name="T0" fmla="*/ 54 w 79"/>
                <a:gd name="T1" fmla="*/ 21 h 85"/>
                <a:gd name="T2" fmla="*/ 45 w 79"/>
                <a:gd name="T3" fmla="*/ 21 h 85"/>
                <a:gd name="T4" fmla="*/ 33 w 79"/>
                <a:gd name="T5" fmla="*/ 0 h 85"/>
                <a:gd name="T6" fmla="*/ 24 w 79"/>
                <a:gd name="T7" fmla="*/ 0 h 85"/>
                <a:gd name="T8" fmla="*/ 0 w 79"/>
                <a:gd name="T9" fmla="*/ 33 h 85"/>
                <a:gd name="T10" fmla="*/ 64 w 79"/>
                <a:gd name="T11" fmla="*/ 76 h 85"/>
                <a:gd name="T12" fmla="*/ 79 w 79"/>
                <a:gd name="T13" fmla="*/ 85 h 85"/>
                <a:gd name="T14" fmla="*/ 79 w 79"/>
                <a:gd name="T15" fmla="*/ 54 h 85"/>
                <a:gd name="T16" fmla="*/ 64 w 79"/>
                <a:gd name="T17" fmla="*/ 45 h 85"/>
                <a:gd name="T18" fmla="*/ 54 w 79"/>
                <a:gd name="T19" fmla="*/ 21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85"/>
                <a:gd name="T32" fmla="*/ 79 w 79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85">
                  <a:moveTo>
                    <a:pt x="54" y="21"/>
                  </a:moveTo>
                  <a:lnTo>
                    <a:pt x="45" y="21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0" y="33"/>
                  </a:lnTo>
                  <a:lnTo>
                    <a:pt x="64" y="76"/>
                  </a:lnTo>
                  <a:lnTo>
                    <a:pt x="79" y="85"/>
                  </a:lnTo>
                  <a:lnTo>
                    <a:pt x="79" y="54"/>
                  </a:lnTo>
                  <a:lnTo>
                    <a:pt x="64" y="45"/>
                  </a:lnTo>
                  <a:lnTo>
                    <a:pt x="54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2" name="Freeform 1675"/>
            <p:cNvSpPr>
              <a:spLocks/>
            </p:cNvSpPr>
            <p:nvPr/>
          </p:nvSpPr>
          <p:spPr bwMode="auto">
            <a:xfrm>
              <a:off x="11452100" y="3337097"/>
              <a:ext cx="157210" cy="125806"/>
            </a:xfrm>
            <a:custGeom>
              <a:avLst/>
              <a:gdLst>
                <a:gd name="T0" fmla="*/ 98 w 110"/>
                <a:gd name="T1" fmla="*/ 43 h 88"/>
                <a:gd name="T2" fmla="*/ 76 w 110"/>
                <a:gd name="T3" fmla="*/ 21 h 88"/>
                <a:gd name="T4" fmla="*/ 55 w 110"/>
                <a:gd name="T5" fmla="*/ 0 h 88"/>
                <a:gd name="T6" fmla="*/ 31 w 110"/>
                <a:gd name="T7" fmla="*/ 12 h 88"/>
                <a:gd name="T8" fmla="*/ 22 w 110"/>
                <a:gd name="T9" fmla="*/ 21 h 88"/>
                <a:gd name="T10" fmla="*/ 0 w 110"/>
                <a:gd name="T11" fmla="*/ 43 h 88"/>
                <a:gd name="T12" fmla="*/ 12 w 110"/>
                <a:gd name="T13" fmla="*/ 55 h 88"/>
                <a:gd name="T14" fmla="*/ 12 w 110"/>
                <a:gd name="T15" fmla="*/ 67 h 88"/>
                <a:gd name="T16" fmla="*/ 31 w 110"/>
                <a:gd name="T17" fmla="*/ 55 h 88"/>
                <a:gd name="T18" fmla="*/ 67 w 110"/>
                <a:gd name="T19" fmla="*/ 67 h 88"/>
                <a:gd name="T20" fmla="*/ 55 w 110"/>
                <a:gd name="T21" fmla="*/ 76 h 88"/>
                <a:gd name="T22" fmla="*/ 31 w 110"/>
                <a:gd name="T23" fmla="*/ 67 h 88"/>
                <a:gd name="T24" fmla="*/ 12 w 110"/>
                <a:gd name="T25" fmla="*/ 76 h 88"/>
                <a:gd name="T26" fmla="*/ 12 w 110"/>
                <a:gd name="T27" fmla="*/ 88 h 88"/>
                <a:gd name="T28" fmla="*/ 67 w 110"/>
                <a:gd name="T29" fmla="*/ 88 h 88"/>
                <a:gd name="T30" fmla="*/ 110 w 110"/>
                <a:gd name="T31" fmla="*/ 88 h 88"/>
                <a:gd name="T32" fmla="*/ 98 w 110"/>
                <a:gd name="T33" fmla="*/ 43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88"/>
                <a:gd name="T53" fmla="*/ 110 w 110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88">
                  <a:moveTo>
                    <a:pt x="98" y="43"/>
                  </a:moveTo>
                  <a:lnTo>
                    <a:pt x="76" y="21"/>
                  </a:lnTo>
                  <a:lnTo>
                    <a:pt x="55" y="0"/>
                  </a:lnTo>
                  <a:lnTo>
                    <a:pt x="31" y="12"/>
                  </a:lnTo>
                  <a:lnTo>
                    <a:pt x="22" y="21"/>
                  </a:lnTo>
                  <a:lnTo>
                    <a:pt x="0" y="43"/>
                  </a:lnTo>
                  <a:lnTo>
                    <a:pt x="12" y="55"/>
                  </a:lnTo>
                  <a:lnTo>
                    <a:pt x="12" y="67"/>
                  </a:lnTo>
                  <a:lnTo>
                    <a:pt x="31" y="55"/>
                  </a:lnTo>
                  <a:lnTo>
                    <a:pt x="67" y="67"/>
                  </a:lnTo>
                  <a:lnTo>
                    <a:pt x="55" y="76"/>
                  </a:lnTo>
                  <a:lnTo>
                    <a:pt x="31" y="67"/>
                  </a:lnTo>
                  <a:lnTo>
                    <a:pt x="12" y="76"/>
                  </a:lnTo>
                  <a:lnTo>
                    <a:pt x="12" y="88"/>
                  </a:lnTo>
                  <a:lnTo>
                    <a:pt x="67" y="88"/>
                  </a:lnTo>
                  <a:lnTo>
                    <a:pt x="110" y="88"/>
                  </a:lnTo>
                  <a:lnTo>
                    <a:pt x="98" y="4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3" name="Freeform 1676"/>
            <p:cNvSpPr>
              <a:spLocks/>
            </p:cNvSpPr>
            <p:nvPr/>
          </p:nvSpPr>
          <p:spPr bwMode="auto">
            <a:xfrm>
              <a:off x="11469250" y="3028301"/>
              <a:ext cx="310132" cy="370269"/>
            </a:xfrm>
            <a:custGeom>
              <a:avLst/>
              <a:gdLst>
                <a:gd name="T0" fmla="*/ 86 w 217"/>
                <a:gd name="T1" fmla="*/ 259 h 259"/>
                <a:gd name="T2" fmla="*/ 98 w 217"/>
                <a:gd name="T3" fmla="*/ 237 h 259"/>
                <a:gd name="T4" fmla="*/ 110 w 217"/>
                <a:gd name="T5" fmla="*/ 250 h 259"/>
                <a:gd name="T6" fmla="*/ 119 w 217"/>
                <a:gd name="T7" fmla="*/ 237 h 259"/>
                <a:gd name="T8" fmla="*/ 207 w 217"/>
                <a:gd name="T9" fmla="*/ 237 h 259"/>
                <a:gd name="T10" fmla="*/ 186 w 217"/>
                <a:gd name="T11" fmla="*/ 43 h 259"/>
                <a:gd name="T12" fmla="*/ 217 w 217"/>
                <a:gd name="T13" fmla="*/ 43 h 259"/>
                <a:gd name="T14" fmla="*/ 150 w 217"/>
                <a:gd name="T15" fmla="*/ 0 h 259"/>
                <a:gd name="T16" fmla="*/ 150 w 217"/>
                <a:gd name="T17" fmla="*/ 21 h 259"/>
                <a:gd name="T18" fmla="*/ 98 w 217"/>
                <a:gd name="T19" fmla="*/ 21 h 259"/>
                <a:gd name="T20" fmla="*/ 98 w 217"/>
                <a:gd name="T21" fmla="*/ 76 h 259"/>
                <a:gd name="T22" fmla="*/ 77 w 217"/>
                <a:gd name="T23" fmla="*/ 88 h 259"/>
                <a:gd name="T24" fmla="*/ 77 w 217"/>
                <a:gd name="T25" fmla="*/ 119 h 259"/>
                <a:gd name="T26" fmla="*/ 10 w 217"/>
                <a:gd name="T27" fmla="*/ 119 h 259"/>
                <a:gd name="T28" fmla="*/ 0 w 217"/>
                <a:gd name="T29" fmla="*/ 128 h 259"/>
                <a:gd name="T30" fmla="*/ 10 w 217"/>
                <a:gd name="T31" fmla="*/ 143 h 259"/>
                <a:gd name="T32" fmla="*/ 10 w 217"/>
                <a:gd name="T33" fmla="*/ 161 h 259"/>
                <a:gd name="T34" fmla="*/ 10 w 217"/>
                <a:gd name="T35" fmla="*/ 195 h 259"/>
                <a:gd name="T36" fmla="*/ 10 w 217"/>
                <a:gd name="T37" fmla="*/ 237 h 259"/>
                <a:gd name="T38" fmla="*/ 19 w 217"/>
                <a:gd name="T39" fmla="*/ 228 h 259"/>
                <a:gd name="T40" fmla="*/ 43 w 217"/>
                <a:gd name="T41" fmla="*/ 216 h 259"/>
                <a:gd name="T42" fmla="*/ 64 w 217"/>
                <a:gd name="T43" fmla="*/ 237 h 259"/>
                <a:gd name="T44" fmla="*/ 86 w 217"/>
                <a:gd name="T45" fmla="*/ 259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7"/>
                <a:gd name="T70" fmla="*/ 0 h 259"/>
                <a:gd name="T71" fmla="*/ 217 w 217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7" h="259">
                  <a:moveTo>
                    <a:pt x="86" y="259"/>
                  </a:moveTo>
                  <a:lnTo>
                    <a:pt x="98" y="237"/>
                  </a:lnTo>
                  <a:lnTo>
                    <a:pt x="110" y="250"/>
                  </a:lnTo>
                  <a:lnTo>
                    <a:pt x="119" y="237"/>
                  </a:lnTo>
                  <a:lnTo>
                    <a:pt x="207" y="237"/>
                  </a:lnTo>
                  <a:lnTo>
                    <a:pt x="186" y="43"/>
                  </a:lnTo>
                  <a:lnTo>
                    <a:pt x="217" y="43"/>
                  </a:lnTo>
                  <a:lnTo>
                    <a:pt x="150" y="0"/>
                  </a:lnTo>
                  <a:lnTo>
                    <a:pt x="150" y="21"/>
                  </a:lnTo>
                  <a:lnTo>
                    <a:pt x="98" y="21"/>
                  </a:lnTo>
                  <a:lnTo>
                    <a:pt x="98" y="76"/>
                  </a:lnTo>
                  <a:lnTo>
                    <a:pt x="77" y="88"/>
                  </a:lnTo>
                  <a:lnTo>
                    <a:pt x="77" y="119"/>
                  </a:lnTo>
                  <a:lnTo>
                    <a:pt x="10" y="119"/>
                  </a:lnTo>
                  <a:lnTo>
                    <a:pt x="0" y="128"/>
                  </a:lnTo>
                  <a:lnTo>
                    <a:pt x="10" y="143"/>
                  </a:lnTo>
                  <a:lnTo>
                    <a:pt x="10" y="161"/>
                  </a:lnTo>
                  <a:lnTo>
                    <a:pt x="10" y="195"/>
                  </a:lnTo>
                  <a:lnTo>
                    <a:pt x="10" y="237"/>
                  </a:lnTo>
                  <a:lnTo>
                    <a:pt x="19" y="228"/>
                  </a:lnTo>
                  <a:lnTo>
                    <a:pt x="43" y="216"/>
                  </a:lnTo>
                  <a:lnTo>
                    <a:pt x="64" y="237"/>
                  </a:lnTo>
                  <a:lnTo>
                    <a:pt x="86" y="25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4" name="Freeform 1677"/>
            <p:cNvSpPr>
              <a:spLocks/>
            </p:cNvSpPr>
            <p:nvPr/>
          </p:nvSpPr>
          <p:spPr bwMode="auto">
            <a:xfrm>
              <a:off x="11469250" y="3011145"/>
              <a:ext cx="214377" cy="200145"/>
            </a:xfrm>
            <a:custGeom>
              <a:avLst/>
              <a:gdLst>
                <a:gd name="T0" fmla="*/ 150 w 150"/>
                <a:gd name="T1" fmla="*/ 0 h 140"/>
                <a:gd name="T2" fmla="*/ 77 w 150"/>
                <a:gd name="T3" fmla="*/ 0 h 140"/>
                <a:gd name="T4" fmla="*/ 64 w 150"/>
                <a:gd name="T5" fmla="*/ 24 h 140"/>
                <a:gd name="T6" fmla="*/ 55 w 150"/>
                <a:gd name="T7" fmla="*/ 33 h 140"/>
                <a:gd name="T8" fmla="*/ 43 w 150"/>
                <a:gd name="T9" fmla="*/ 64 h 140"/>
                <a:gd name="T10" fmla="*/ 0 w 150"/>
                <a:gd name="T11" fmla="*/ 118 h 140"/>
                <a:gd name="T12" fmla="*/ 0 w 150"/>
                <a:gd name="T13" fmla="*/ 140 h 140"/>
                <a:gd name="T14" fmla="*/ 10 w 150"/>
                <a:gd name="T15" fmla="*/ 131 h 140"/>
                <a:gd name="T16" fmla="*/ 77 w 150"/>
                <a:gd name="T17" fmla="*/ 131 h 140"/>
                <a:gd name="T18" fmla="*/ 77 w 150"/>
                <a:gd name="T19" fmla="*/ 100 h 140"/>
                <a:gd name="T20" fmla="*/ 98 w 150"/>
                <a:gd name="T21" fmla="*/ 88 h 140"/>
                <a:gd name="T22" fmla="*/ 98 w 150"/>
                <a:gd name="T23" fmla="*/ 33 h 140"/>
                <a:gd name="T24" fmla="*/ 150 w 150"/>
                <a:gd name="T25" fmla="*/ 33 h 140"/>
                <a:gd name="T26" fmla="*/ 150 w 150"/>
                <a:gd name="T27" fmla="*/ 12 h 140"/>
                <a:gd name="T28" fmla="*/ 150 w 150"/>
                <a:gd name="T29" fmla="*/ 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40"/>
                <a:gd name="T47" fmla="*/ 150 w 150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40">
                  <a:moveTo>
                    <a:pt x="150" y="0"/>
                  </a:moveTo>
                  <a:lnTo>
                    <a:pt x="77" y="0"/>
                  </a:lnTo>
                  <a:lnTo>
                    <a:pt x="64" y="24"/>
                  </a:lnTo>
                  <a:lnTo>
                    <a:pt x="55" y="33"/>
                  </a:lnTo>
                  <a:lnTo>
                    <a:pt x="43" y="64"/>
                  </a:lnTo>
                  <a:lnTo>
                    <a:pt x="0" y="118"/>
                  </a:lnTo>
                  <a:lnTo>
                    <a:pt x="0" y="140"/>
                  </a:lnTo>
                  <a:lnTo>
                    <a:pt x="10" y="131"/>
                  </a:lnTo>
                  <a:lnTo>
                    <a:pt x="77" y="131"/>
                  </a:lnTo>
                  <a:lnTo>
                    <a:pt x="77" y="100"/>
                  </a:lnTo>
                  <a:lnTo>
                    <a:pt x="98" y="88"/>
                  </a:lnTo>
                  <a:lnTo>
                    <a:pt x="98" y="33"/>
                  </a:lnTo>
                  <a:lnTo>
                    <a:pt x="150" y="33"/>
                  </a:lnTo>
                  <a:lnTo>
                    <a:pt x="150" y="1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5" name="Freeform 1678"/>
            <p:cNvSpPr>
              <a:spLocks/>
            </p:cNvSpPr>
            <p:nvPr/>
          </p:nvSpPr>
          <p:spPr bwMode="auto">
            <a:xfrm>
              <a:off x="12096662" y="2736660"/>
              <a:ext cx="91468" cy="200145"/>
            </a:xfrm>
            <a:custGeom>
              <a:avLst/>
              <a:gdLst>
                <a:gd name="T0" fmla="*/ 64 w 64"/>
                <a:gd name="T1" fmla="*/ 85 h 140"/>
                <a:gd name="T2" fmla="*/ 64 w 64"/>
                <a:gd name="T3" fmla="*/ 73 h 140"/>
                <a:gd name="T4" fmla="*/ 40 w 64"/>
                <a:gd name="T5" fmla="*/ 73 h 140"/>
                <a:gd name="T6" fmla="*/ 40 w 64"/>
                <a:gd name="T7" fmla="*/ 64 h 140"/>
                <a:gd name="T8" fmla="*/ 64 w 64"/>
                <a:gd name="T9" fmla="*/ 40 h 140"/>
                <a:gd name="T10" fmla="*/ 52 w 64"/>
                <a:gd name="T11" fmla="*/ 18 h 140"/>
                <a:gd name="T12" fmla="*/ 64 w 64"/>
                <a:gd name="T13" fmla="*/ 9 h 140"/>
                <a:gd name="T14" fmla="*/ 52 w 64"/>
                <a:gd name="T15" fmla="*/ 9 h 140"/>
                <a:gd name="T16" fmla="*/ 40 w 64"/>
                <a:gd name="T17" fmla="*/ 9 h 140"/>
                <a:gd name="T18" fmla="*/ 40 w 64"/>
                <a:gd name="T19" fmla="*/ 0 h 140"/>
                <a:gd name="T20" fmla="*/ 18 w 64"/>
                <a:gd name="T21" fmla="*/ 9 h 140"/>
                <a:gd name="T22" fmla="*/ 18 w 64"/>
                <a:gd name="T23" fmla="*/ 18 h 140"/>
                <a:gd name="T24" fmla="*/ 18 w 64"/>
                <a:gd name="T25" fmla="*/ 55 h 140"/>
                <a:gd name="T26" fmla="*/ 0 w 64"/>
                <a:gd name="T27" fmla="*/ 73 h 140"/>
                <a:gd name="T28" fmla="*/ 9 w 64"/>
                <a:gd name="T29" fmla="*/ 94 h 140"/>
                <a:gd name="T30" fmla="*/ 30 w 64"/>
                <a:gd name="T31" fmla="*/ 106 h 140"/>
                <a:gd name="T32" fmla="*/ 30 w 64"/>
                <a:gd name="T33" fmla="*/ 140 h 140"/>
                <a:gd name="T34" fmla="*/ 40 w 64"/>
                <a:gd name="T35" fmla="*/ 140 h 140"/>
                <a:gd name="T36" fmla="*/ 40 w 64"/>
                <a:gd name="T37" fmla="*/ 116 h 140"/>
                <a:gd name="T38" fmla="*/ 64 w 64"/>
                <a:gd name="T39" fmla="*/ 106 h 140"/>
                <a:gd name="T40" fmla="*/ 64 w 64"/>
                <a:gd name="T41" fmla="*/ 85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140"/>
                <a:gd name="T65" fmla="*/ 64 w 64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140">
                  <a:moveTo>
                    <a:pt x="64" y="85"/>
                  </a:moveTo>
                  <a:lnTo>
                    <a:pt x="64" y="73"/>
                  </a:lnTo>
                  <a:lnTo>
                    <a:pt x="40" y="73"/>
                  </a:lnTo>
                  <a:lnTo>
                    <a:pt x="40" y="64"/>
                  </a:lnTo>
                  <a:lnTo>
                    <a:pt x="64" y="40"/>
                  </a:lnTo>
                  <a:lnTo>
                    <a:pt x="52" y="18"/>
                  </a:lnTo>
                  <a:lnTo>
                    <a:pt x="64" y="9"/>
                  </a:lnTo>
                  <a:lnTo>
                    <a:pt x="52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18" y="9"/>
                  </a:lnTo>
                  <a:lnTo>
                    <a:pt x="18" y="18"/>
                  </a:lnTo>
                  <a:lnTo>
                    <a:pt x="18" y="55"/>
                  </a:lnTo>
                  <a:lnTo>
                    <a:pt x="0" y="73"/>
                  </a:lnTo>
                  <a:lnTo>
                    <a:pt x="9" y="94"/>
                  </a:lnTo>
                  <a:lnTo>
                    <a:pt x="30" y="106"/>
                  </a:lnTo>
                  <a:lnTo>
                    <a:pt x="30" y="140"/>
                  </a:lnTo>
                  <a:lnTo>
                    <a:pt x="40" y="140"/>
                  </a:lnTo>
                  <a:lnTo>
                    <a:pt x="40" y="116"/>
                  </a:lnTo>
                  <a:lnTo>
                    <a:pt x="64" y="106"/>
                  </a:lnTo>
                  <a:lnTo>
                    <a:pt x="64" y="8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6" name="Freeform 1679"/>
            <p:cNvSpPr>
              <a:spLocks/>
            </p:cNvSpPr>
            <p:nvPr/>
          </p:nvSpPr>
          <p:spPr bwMode="auto">
            <a:xfrm>
              <a:off x="11705066" y="2549381"/>
              <a:ext cx="295840" cy="230168"/>
            </a:xfrm>
            <a:custGeom>
              <a:avLst/>
              <a:gdLst>
                <a:gd name="T0" fmla="*/ 152 w 207"/>
                <a:gd name="T1" fmla="*/ 18 h 161"/>
                <a:gd name="T2" fmla="*/ 128 w 207"/>
                <a:gd name="T3" fmla="*/ 9 h 161"/>
                <a:gd name="T4" fmla="*/ 119 w 207"/>
                <a:gd name="T5" fmla="*/ 9 h 161"/>
                <a:gd name="T6" fmla="*/ 85 w 207"/>
                <a:gd name="T7" fmla="*/ 9 h 161"/>
                <a:gd name="T8" fmla="*/ 21 w 207"/>
                <a:gd name="T9" fmla="*/ 0 h 161"/>
                <a:gd name="T10" fmla="*/ 9 w 207"/>
                <a:gd name="T11" fmla="*/ 9 h 161"/>
                <a:gd name="T12" fmla="*/ 0 w 207"/>
                <a:gd name="T13" fmla="*/ 18 h 161"/>
                <a:gd name="T14" fmla="*/ 9 w 207"/>
                <a:gd name="T15" fmla="*/ 43 h 161"/>
                <a:gd name="T16" fmla="*/ 42 w 207"/>
                <a:gd name="T17" fmla="*/ 43 h 161"/>
                <a:gd name="T18" fmla="*/ 52 w 207"/>
                <a:gd name="T19" fmla="*/ 43 h 161"/>
                <a:gd name="T20" fmla="*/ 42 w 207"/>
                <a:gd name="T21" fmla="*/ 64 h 161"/>
                <a:gd name="T22" fmla="*/ 42 w 207"/>
                <a:gd name="T23" fmla="*/ 76 h 161"/>
                <a:gd name="T24" fmla="*/ 30 w 207"/>
                <a:gd name="T25" fmla="*/ 85 h 161"/>
                <a:gd name="T26" fmla="*/ 30 w 207"/>
                <a:gd name="T27" fmla="*/ 107 h 161"/>
                <a:gd name="T28" fmla="*/ 30 w 207"/>
                <a:gd name="T29" fmla="*/ 131 h 161"/>
                <a:gd name="T30" fmla="*/ 52 w 207"/>
                <a:gd name="T31" fmla="*/ 161 h 161"/>
                <a:gd name="T32" fmla="*/ 76 w 207"/>
                <a:gd name="T33" fmla="*/ 140 h 161"/>
                <a:gd name="T34" fmla="*/ 106 w 207"/>
                <a:gd name="T35" fmla="*/ 140 h 161"/>
                <a:gd name="T36" fmla="*/ 152 w 207"/>
                <a:gd name="T37" fmla="*/ 107 h 161"/>
                <a:gd name="T38" fmla="*/ 140 w 207"/>
                <a:gd name="T39" fmla="*/ 85 h 161"/>
                <a:gd name="T40" fmla="*/ 173 w 207"/>
                <a:gd name="T41" fmla="*/ 55 h 161"/>
                <a:gd name="T42" fmla="*/ 207 w 207"/>
                <a:gd name="T43" fmla="*/ 43 h 161"/>
                <a:gd name="T44" fmla="*/ 207 w 207"/>
                <a:gd name="T45" fmla="*/ 18 h 161"/>
                <a:gd name="T46" fmla="*/ 152 w 207"/>
                <a:gd name="T47" fmla="*/ 18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7"/>
                <a:gd name="T73" fmla="*/ 0 h 161"/>
                <a:gd name="T74" fmla="*/ 207 w 207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7" h="161">
                  <a:moveTo>
                    <a:pt x="152" y="18"/>
                  </a:moveTo>
                  <a:lnTo>
                    <a:pt x="128" y="9"/>
                  </a:lnTo>
                  <a:lnTo>
                    <a:pt x="119" y="9"/>
                  </a:lnTo>
                  <a:lnTo>
                    <a:pt x="85" y="9"/>
                  </a:lnTo>
                  <a:lnTo>
                    <a:pt x="21" y="0"/>
                  </a:lnTo>
                  <a:lnTo>
                    <a:pt x="9" y="9"/>
                  </a:lnTo>
                  <a:lnTo>
                    <a:pt x="0" y="18"/>
                  </a:lnTo>
                  <a:lnTo>
                    <a:pt x="9" y="43"/>
                  </a:lnTo>
                  <a:lnTo>
                    <a:pt x="42" y="43"/>
                  </a:lnTo>
                  <a:lnTo>
                    <a:pt x="52" y="43"/>
                  </a:lnTo>
                  <a:lnTo>
                    <a:pt x="42" y="64"/>
                  </a:lnTo>
                  <a:lnTo>
                    <a:pt x="42" y="76"/>
                  </a:lnTo>
                  <a:lnTo>
                    <a:pt x="30" y="85"/>
                  </a:lnTo>
                  <a:lnTo>
                    <a:pt x="30" y="107"/>
                  </a:lnTo>
                  <a:lnTo>
                    <a:pt x="30" y="131"/>
                  </a:lnTo>
                  <a:lnTo>
                    <a:pt x="52" y="161"/>
                  </a:lnTo>
                  <a:lnTo>
                    <a:pt x="76" y="140"/>
                  </a:lnTo>
                  <a:lnTo>
                    <a:pt x="106" y="140"/>
                  </a:lnTo>
                  <a:lnTo>
                    <a:pt x="152" y="107"/>
                  </a:lnTo>
                  <a:lnTo>
                    <a:pt x="140" y="85"/>
                  </a:lnTo>
                  <a:lnTo>
                    <a:pt x="173" y="55"/>
                  </a:lnTo>
                  <a:lnTo>
                    <a:pt x="207" y="43"/>
                  </a:lnTo>
                  <a:lnTo>
                    <a:pt x="207" y="18"/>
                  </a:lnTo>
                  <a:lnTo>
                    <a:pt x="152" y="1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7" name="Freeform 1680"/>
            <p:cNvSpPr>
              <a:spLocks/>
            </p:cNvSpPr>
            <p:nvPr/>
          </p:nvSpPr>
          <p:spPr bwMode="auto">
            <a:xfrm>
              <a:off x="11683627" y="2610854"/>
              <a:ext cx="95755" cy="138672"/>
            </a:xfrm>
            <a:custGeom>
              <a:avLst/>
              <a:gdLst>
                <a:gd name="T0" fmla="*/ 45 w 67"/>
                <a:gd name="T1" fmla="*/ 64 h 97"/>
                <a:gd name="T2" fmla="*/ 45 w 67"/>
                <a:gd name="T3" fmla="*/ 88 h 97"/>
                <a:gd name="T4" fmla="*/ 15 w 67"/>
                <a:gd name="T5" fmla="*/ 97 h 97"/>
                <a:gd name="T6" fmla="*/ 15 w 67"/>
                <a:gd name="T7" fmla="*/ 64 h 97"/>
                <a:gd name="T8" fmla="*/ 0 w 67"/>
                <a:gd name="T9" fmla="*/ 51 h 97"/>
                <a:gd name="T10" fmla="*/ 24 w 67"/>
                <a:gd name="T11" fmla="*/ 12 h 97"/>
                <a:gd name="T12" fmla="*/ 24 w 67"/>
                <a:gd name="T13" fmla="*/ 0 h 97"/>
                <a:gd name="T14" fmla="*/ 57 w 67"/>
                <a:gd name="T15" fmla="*/ 0 h 97"/>
                <a:gd name="T16" fmla="*/ 67 w 67"/>
                <a:gd name="T17" fmla="*/ 0 h 97"/>
                <a:gd name="T18" fmla="*/ 57 w 67"/>
                <a:gd name="T19" fmla="*/ 21 h 97"/>
                <a:gd name="T20" fmla="*/ 57 w 67"/>
                <a:gd name="T21" fmla="*/ 33 h 97"/>
                <a:gd name="T22" fmla="*/ 45 w 67"/>
                <a:gd name="T23" fmla="*/ 42 h 97"/>
                <a:gd name="T24" fmla="*/ 45 w 67"/>
                <a:gd name="T25" fmla="*/ 64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97"/>
                <a:gd name="T41" fmla="*/ 67 w 67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97">
                  <a:moveTo>
                    <a:pt x="45" y="64"/>
                  </a:moveTo>
                  <a:lnTo>
                    <a:pt x="45" y="88"/>
                  </a:lnTo>
                  <a:lnTo>
                    <a:pt x="15" y="97"/>
                  </a:lnTo>
                  <a:lnTo>
                    <a:pt x="15" y="64"/>
                  </a:lnTo>
                  <a:lnTo>
                    <a:pt x="0" y="51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57" y="21"/>
                  </a:lnTo>
                  <a:lnTo>
                    <a:pt x="57" y="33"/>
                  </a:lnTo>
                  <a:lnTo>
                    <a:pt x="45" y="42"/>
                  </a:lnTo>
                  <a:lnTo>
                    <a:pt x="45" y="6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8" name="Freeform 1683"/>
            <p:cNvSpPr>
              <a:spLocks/>
            </p:cNvSpPr>
            <p:nvPr/>
          </p:nvSpPr>
          <p:spPr bwMode="auto">
            <a:xfrm>
              <a:off x="12453957" y="2532225"/>
              <a:ext cx="155781" cy="95784"/>
            </a:xfrm>
            <a:custGeom>
              <a:avLst/>
              <a:gdLst>
                <a:gd name="T0" fmla="*/ 76 w 109"/>
                <a:gd name="T1" fmla="*/ 0 h 67"/>
                <a:gd name="T2" fmla="*/ 109 w 109"/>
                <a:gd name="T3" fmla="*/ 12 h 67"/>
                <a:gd name="T4" fmla="*/ 97 w 109"/>
                <a:gd name="T5" fmla="*/ 21 h 67"/>
                <a:gd name="T6" fmla="*/ 88 w 109"/>
                <a:gd name="T7" fmla="*/ 30 h 67"/>
                <a:gd name="T8" fmla="*/ 97 w 109"/>
                <a:gd name="T9" fmla="*/ 55 h 67"/>
                <a:gd name="T10" fmla="*/ 64 w 109"/>
                <a:gd name="T11" fmla="*/ 55 h 67"/>
                <a:gd name="T12" fmla="*/ 54 w 109"/>
                <a:gd name="T13" fmla="*/ 67 h 67"/>
                <a:gd name="T14" fmla="*/ 33 w 109"/>
                <a:gd name="T15" fmla="*/ 55 h 67"/>
                <a:gd name="T16" fmla="*/ 9 w 109"/>
                <a:gd name="T17" fmla="*/ 67 h 67"/>
                <a:gd name="T18" fmla="*/ 0 w 109"/>
                <a:gd name="T19" fmla="*/ 42 h 67"/>
                <a:gd name="T20" fmla="*/ 0 w 109"/>
                <a:gd name="T21" fmla="*/ 30 h 67"/>
                <a:gd name="T22" fmla="*/ 0 w 109"/>
                <a:gd name="T23" fmla="*/ 12 h 67"/>
                <a:gd name="T24" fmla="*/ 9 w 109"/>
                <a:gd name="T25" fmla="*/ 0 h 67"/>
                <a:gd name="T26" fmla="*/ 21 w 109"/>
                <a:gd name="T27" fmla="*/ 12 h 67"/>
                <a:gd name="T28" fmla="*/ 54 w 109"/>
                <a:gd name="T29" fmla="*/ 12 h 67"/>
                <a:gd name="T30" fmla="*/ 76 w 109"/>
                <a:gd name="T31" fmla="*/ 0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7"/>
                <a:gd name="T50" fmla="*/ 109 w 109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7">
                  <a:moveTo>
                    <a:pt x="76" y="0"/>
                  </a:moveTo>
                  <a:lnTo>
                    <a:pt x="109" y="12"/>
                  </a:lnTo>
                  <a:lnTo>
                    <a:pt x="97" y="21"/>
                  </a:lnTo>
                  <a:lnTo>
                    <a:pt x="88" y="30"/>
                  </a:lnTo>
                  <a:lnTo>
                    <a:pt x="97" y="55"/>
                  </a:lnTo>
                  <a:lnTo>
                    <a:pt x="64" y="55"/>
                  </a:lnTo>
                  <a:lnTo>
                    <a:pt x="54" y="67"/>
                  </a:lnTo>
                  <a:lnTo>
                    <a:pt x="33" y="55"/>
                  </a:lnTo>
                  <a:lnTo>
                    <a:pt x="9" y="6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12"/>
                  </a:lnTo>
                  <a:lnTo>
                    <a:pt x="54" y="1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9" name="Freeform 1684"/>
            <p:cNvSpPr>
              <a:spLocks/>
            </p:cNvSpPr>
            <p:nvPr/>
          </p:nvSpPr>
          <p:spPr bwMode="auto">
            <a:xfrm>
              <a:off x="12405365" y="2610854"/>
              <a:ext cx="140060" cy="125806"/>
            </a:xfrm>
            <a:custGeom>
              <a:avLst/>
              <a:gdLst>
                <a:gd name="T0" fmla="*/ 98 w 98"/>
                <a:gd name="T1" fmla="*/ 0 h 88"/>
                <a:gd name="T2" fmla="*/ 98 w 98"/>
                <a:gd name="T3" fmla="*/ 21 h 88"/>
                <a:gd name="T4" fmla="*/ 88 w 98"/>
                <a:gd name="T5" fmla="*/ 21 h 88"/>
                <a:gd name="T6" fmla="*/ 67 w 98"/>
                <a:gd name="T7" fmla="*/ 12 h 88"/>
                <a:gd name="T8" fmla="*/ 55 w 98"/>
                <a:gd name="T9" fmla="*/ 21 h 88"/>
                <a:gd name="T10" fmla="*/ 55 w 98"/>
                <a:gd name="T11" fmla="*/ 33 h 88"/>
                <a:gd name="T12" fmla="*/ 43 w 98"/>
                <a:gd name="T13" fmla="*/ 21 h 88"/>
                <a:gd name="T14" fmla="*/ 43 w 98"/>
                <a:gd name="T15" fmla="*/ 33 h 88"/>
                <a:gd name="T16" fmla="*/ 55 w 98"/>
                <a:gd name="T17" fmla="*/ 51 h 88"/>
                <a:gd name="T18" fmla="*/ 76 w 98"/>
                <a:gd name="T19" fmla="*/ 76 h 88"/>
                <a:gd name="T20" fmla="*/ 67 w 98"/>
                <a:gd name="T21" fmla="*/ 76 h 88"/>
                <a:gd name="T22" fmla="*/ 67 w 98"/>
                <a:gd name="T23" fmla="*/ 88 h 88"/>
                <a:gd name="T24" fmla="*/ 43 w 98"/>
                <a:gd name="T25" fmla="*/ 64 h 88"/>
                <a:gd name="T26" fmla="*/ 21 w 98"/>
                <a:gd name="T27" fmla="*/ 64 h 88"/>
                <a:gd name="T28" fmla="*/ 0 w 98"/>
                <a:gd name="T29" fmla="*/ 42 h 88"/>
                <a:gd name="T30" fmla="*/ 12 w 98"/>
                <a:gd name="T31" fmla="*/ 21 h 88"/>
                <a:gd name="T32" fmla="*/ 43 w 98"/>
                <a:gd name="T33" fmla="*/ 12 h 88"/>
                <a:gd name="T34" fmla="*/ 67 w 98"/>
                <a:gd name="T35" fmla="*/ 0 h 88"/>
                <a:gd name="T36" fmla="*/ 88 w 98"/>
                <a:gd name="T37" fmla="*/ 12 h 88"/>
                <a:gd name="T38" fmla="*/ 98 w 98"/>
                <a:gd name="T39" fmla="*/ 0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88"/>
                <a:gd name="T62" fmla="*/ 98 w 98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88">
                  <a:moveTo>
                    <a:pt x="98" y="0"/>
                  </a:moveTo>
                  <a:lnTo>
                    <a:pt x="98" y="21"/>
                  </a:lnTo>
                  <a:lnTo>
                    <a:pt x="88" y="21"/>
                  </a:lnTo>
                  <a:lnTo>
                    <a:pt x="67" y="12"/>
                  </a:lnTo>
                  <a:lnTo>
                    <a:pt x="55" y="21"/>
                  </a:lnTo>
                  <a:lnTo>
                    <a:pt x="55" y="33"/>
                  </a:lnTo>
                  <a:lnTo>
                    <a:pt x="43" y="21"/>
                  </a:lnTo>
                  <a:lnTo>
                    <a:pt x="43" y="33"/>
                  </a:lnTo>
                  <a:lnTo>
                    <a:pt x="55" y="51"/>
                  </a:lnTo>
                  <a:lnTo>
                    <a:pt x="76" y="76"/>
                  </a:lnTo>
                  <a:lnTo>
                    <a:pt x="67" y="76"/>
                  </a:lnTo>
                  <a:lnTo>
                    <a:pt x="67" y="88"/>
                  </a:lnTo>
                  <a:lnTo>
                    <a:pt x="43" y="64"/>
                  </a:lnTo>
                  <a:lnTo>
                    <a:pt x="21" y="64"/>
                  </a:lnTo>
                  <a:lnTo>
                    <a:pt x="0" y="42"/>
                  </a:lnTo>
                  <a:lnTo>
                    <a:pt x="12" y="21"/>
                  </a:lnTo>
                  <a:lnTo>
                    <a:pt x="43" y="12"/>
                  </a:lnTo>
                  <a:lnTo>
                    <a:pt x="67" y="0"/>
                  </a:lnTo>
                  <a:lnTo>
                    <a:pt x="88" y="12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0" name="Freeform 1685"/>
            <p:cNvSpPr>
              <a:spLocks/>
            </p:cNvSpPr>
            <p:nvPr/>
          </p:nvSpPr>
          <p:spPr bwMode="auto">
            <a:xfrm>
              <a:off x="12392502" y="2423575"/>
              <a:ext cx="230098" cy="125806"/>
            </a:xfrm>
            <a:custGeom>
              <a:avLst/>
              <a:gdLst>
                <a:gd name="T0" fmla="*/ 140 w 161"/>
                <a:gd name="T1" fmla="*/ 51 h 88"/>
                <a:gd name="T2" fmla="*/ 131 w 161"/>
                <a:gd name="T3" fmla="*/ 21 h 88"/>
                <a:gd name="T4" fmla="*/ 107 w 161"/>
                <a:gd name="T5" fmla="*/ 0 h 88"/>
                <a:gd name="T6" fmla="*/ 76 w 161"/>
                <a:gd name="T7" fmla="*/ 12 h 88"/>
                <a:gd name="T8" fmla="*/ 43 w 161"/>
                <a:gd name="T9" fmla="*/ 0 h 88"/>
                <a:gd name="T10" fmla="*/ 30 w 161"/>
                <a:gd name="T11" fmla="*/ 12 h 88"/>
                <a:gd name="T12" fmla="*/ 21 w 161"/>
                <a:gd name="T13" fmla="*/ 33 h 88"/>
                <a:gd name="T14" fmla="*/ 9 w 161"/>
                <a:gd name="T15" fmla="*/ 42 h 88"/>
                <a:gd name="T16" fmla="*/ 0 w 161"/>
                <a:gd name="T17" fmla="*/ 42 h 88"/>
                <a:gd name="T18" fmla="*/ 30 w 161"/>
                <a:gd name="T19" fmla="*/ 67 h 88"/>
                <a:gd name="T20" fmla="*/ 43 w 161"/>
                <a:gd name="T21" fmla="*/ 67 h 88"/>
                <a:gd name="T22" fmla="*/ 52 w 161"/>
                <a:gd name="T23" fmla="*/ 76 h 88"/>
                <a:gd name="T24" fmla="*/ 64 w 161"/>
                <a:gd name="T25" fmla="*/ 88 h 88"/>
                <a:gd name="T26" fmla="*/ 97 w 161"/>
                <a:gd name="T27" fmla="*/ 88 h 88"/>
                <a:gd name="T28" fmla="*/ 119 w 161"/>
                <a:gd name="T29" fmla="*/ 76 h 88"/>
                <a:gd name="T30" fmla="*/ 152 w 161"/>
                <a:gd name="T31" fmla="*/ 88 h 88"/>
                <a:gd name="T32" fmla="*/ 140 w 161"/>
                <a:gd name="T33" fmla="*/ 76 h 88"/>
                <a:gd name="T34" fmla="*/ 161 w 161"/>
                <a:gd name="T35" fmla="*/ 67 h 88"/>
                <a:gd name="T36" fmla="*/ 161 w 161"/>
                <a:gd name="T37" fmla="*/ 51 h 88"/>
                <a:gd name="T38" fmla="*/ 140 w 161"/>
                <a:gd name="T39" fmla="*/ 51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88"/>
                <a:gd name="T62" fmla="*/ 161 w 161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88">
                  <a:moveTo>
                    <a:pt x="140" y="51"/>
                  </a:moveTo>
                  <a:lnTo>
                    <a:pt x="131" y="21"/>
                  </a:lnTo>
                  <a:lnTo>
                    <a:pt x="107" y="0"/>
                  </a:lnTo>
                  <a:lnTo>
                    <a:pt x="76" y="12"/>
                  </a:lnTo>
                  <a:lnTo>
                    <a:pt x="43" y="0"/>
                  </a:lnTo>
                  <a:lnTo>
                    <a:pt x="30" y="12"/>
                  </a:lnTo>
                  <a:lnTo>
                    <a:pt x="21" y="33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30" y="67"/>
                  </a:lnTo>
                  <a:lnTo>
                    <a:pt x="43" y="67"/>
                  </a:lnTo>
                  <a:lnTo>
                    <a:pt x="52" y="76"/>
                  </a:lnTo>
                  <a:lnTo>
                    <a:pt x="64" y="88"/>
                  </a:lnTo>
                  <a:lnTo>
                    <a:pt x="97" y="88"/>
                  </a:lnTo>
                  <a:lnTo>
                    <a:pt x="119" y="76"/>
                  </a:lnTo>
                  <a:lnTo>
                    <a:pt x="152" y="88"/>
                  </a:lnTo>
                  <a:lnTo>
                    <a:pt x="140" y="76"/>
                  </a:lnTo>
                  <a:lnTo>
                    <a:pt x="161" y="67"/>
                  </a:lnTo>
                  <a:lnTo>
                    <a:pt x="161" y="51"/>
                  </a:lnTo>
                  <a:lnTo>
                    <a:pt x="140" y="5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1" name="Freeform 1686"/>
            <p:cNvSpPr>
              <a:spLocks/>
            </p:cNvSpPr>
            <p:nvPr/>
          </p:nvSpPr>
          <p:spPr bwMode="auto">
            <a:xfrm>
              <a:off x="12249584" y="2453596"/>
              <a:ext cx="64314" cy="42889"/>
            </a:xfrm>
            <a:custGeom>
              <a:avLst/>
              <a:gdLst>
                <a:gd name="T0" fmla="*/ 0 w 45"/>
                <a:gd name="T1" fmla="*/ 30 h 30"/>
                <a:gd name="T2" fmla="*/ 9 w 45"/>
                <a:gd name="T3" fmla="*/ 21 h 30"/>
                <a:gd name="T4" fmla="*/ 21 w 45"/>
                <a:gd name="T5" fmla="*/ 30 h 30"/>
                <a:gd name="T6" fmla="*/ 21 w 45"/>
                <a:gd name="T7" fmla="*/ 21 h 30"/>
                <a:gd name="T8" fmla="*/ 45 w 45"/>
                <a:gd name="T9" fmla="*/ 12 h 30"/>
                <a:gd name="T10" fmla="*/ 33 w 45"/>
                <a:gd name="T11" fmla="*/ 0 h 30"/>
                <a:gd name="T12" fmla="*/ 0 w 45"/>
                <a:gd name="T13" fmla="*/ 12 h 30"/>
                <a:gd name="T14" fmla="*/ 0 w 45"/>
                <a:gd name="T15" fmla="*/ 21 h 30"/>
                <a:gd name="T16" fmla="*/ 0 w 45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30"/>
                <a:gd name="T29" fmla="*/ 45 w 4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30">
                  <a:moveTo>
                    <a:pt x="0" y="30"/>
                  </a:moveTo>
                  <a:lnTo>
                    <a:pt x="9" y="21"/>
                  </a:lnTo>
                  <a:lnTo>
                    <a:pt x="21" y="30"/>
                  </a:lnTo>
                  <a:lnTo>
                    <a:pt x="21" y="21"/>
                  </a:lnTo>
                  <a:lnTo>
                    <a:pt x="45" y="12"/>
                  </a:lnTo>
                  <a:lnTo>
                    <a:pt x="33" y="0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2" name="Freeform 1687"/>
            <p:cNvSpPr>
              <a:spLocks/>
            </p:cNvSpPr>
            <p:nvPr/>
          </p:nvSpPr>
          <p:spPr bwMode="auto">
            <a:xfrm>
              <a:off x="12249584" y="2470751"/>
              <a:ext cx="121480" cy="104362"/>
            </a:xfrm>
            <a:custGeom>
              <a:avLst/>
              <a:gdLst>
                <a:gd name="T0" fmla="*/ 76 w 85"/>
                <a:gd name="T1" fmla="*/ 9 h 73"/>
                <a:gd name="T2" fmla="*/ 85 w 85"/>
                <a:gd name="T3" fmla="*/ 18 h 73"/>
                <a:gd name="T4" fmla="*/ 85 w 85"/>
                <a:gd name="T5" fmla="*/ 34 h 73"/>
                <a:gd name="T6" fmla="*/ 76 w 85"/>
                <a:gd name="T7" fmla="*/ 34 h 73"/>
                <a:gd name="T8" fmla="*/ 45 w 85"/>
                <a:gd name="T9" fmla="*/ 18 h 73"/>
                <a:gd name="T10" fmla="*/ 33 w 85"/>
                <a:gd name="T11" fmla="*/ 34 h 73"/>
                <a:gd name="T12" fmla="*/ 45 w 85"/>
                <a:gd name="T13" fmla="*/ 43 h 73"/>
                <a:gd name="T14" fmla="*/ 76 w 85"/>
                <a:gd name="T15" fmla="*/ 73 h 73"/>
                <a:gd name="T16" fmla="*/ 21 w 85"/>
                <a:gd name="T17" fmla="*/ 55 h 73"/>
                <a:gd name="T18" fmla="*/ 21 w 85"/>
                <a:gd name="T19" fmla="*/ 34 h 73"/>
                <a:gd name="T20" fmla="*/ 9 w 85"/>
                <a:gd name="T21" fmla="*/ 18 h 73"/>
                <a:gd name="T22" fmla="*/ 0 w 85"/>
                <a:gd name="T23" fmla="*/ 34 h 73"/>
                <a:gd name="T24" fmla="*/ 0 w 85"/>
                <a:gd name="T25" fmla="*/ 18 h 73"/>
                <a:gd name="T26" fmla="*/ 9 w 85"/>
                <a:gd name="T27" fmla="*/ 9 h 73"/>
                <a:gd name="T28" fmla="*/ 21 w 85"/>
                <a:gd name="T29" fmla="*/ 18 h 73"/>
                <a:gd name="T30" fmla="*/ 21 w 85"/>
                <a:gd name="T31" fmla="*/ 9 h 73"/>
                <a:gd name="T32" fmla="*/ 45 w 85"/>
                <a:gd name="T33" fmla="*/ 0 h 73"/>
                <a:gd name="T34" fmla="*/ 63 w 85"/>
                <a:gd name="T35" fmla="*/ 9 h 73"/>
                <a:gd name="T36" fmla="*/ 76 w 85"/>
                <a:gd name="T37" fmla="*/ 9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"/>
                <a:gd name="T58" fmla="*/ 0 h 73"/>
                <a:gd name="T59" fmla="*/ 85 w 85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" h="73">
                  <a:moveTo>
                    <a:pt x="76" y="9"/>
                  </a:moveTo>
                  <a:lnTo>
                    <a:pt x="85" y="18"/>
                  </a:lnTo>
                  <a:lnTo>
                    <a:pt x="85" y="34"/>
                  </a:lnTo>
                  <a:lnTo>
                    <a:pt x="76" y="34"/>
                  </a:lnTo>
                  <a:lnTo>
                    <a:pt x="45" y="18"/>
                  </a:lnTo>
                  <a:lnTo>
                    <a:pt x="33" y="34"/>
                  </a:lnTo>
                  <a:lnTo>
                    <a:pt x="45" y="43"/>
                  </a:lnTo>
                  <a:lnTo>
                    <a:pt x="76" y="73"/>
                  </a:lnTo>
                  <a:lnTo>
                    <a:pt x="21" y="55"/>
                  </a:lnTo>
                  <a:lnTo>
                    <a:pt x="21" y="34"/>
                  </a:lnTo>
                  <a:lnTo>
                    <a:pt x="9" y="18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9" y="9"/>
                  </a:lnTo>
                  <a:lnTo>
                    <a:pt x="21" y="18"/>
                  </a:lnTo>
                  <a:lnTo>
                    <a:pt x="21" y="9"/>
                  </a:lnTo>
                  <a:lnTo>
                    <a:pt x="45" y="0"/>
                  </a:lnTo>
                  <a:lnTo>
                    <a:pt x="63" y="9"/>
                  </a:lnTo>
                  <a:lnTo>
                    <a:pt x="76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3" name="Freeform 1688"/>
            <p:cNvSpPr>
              <a:spLocks/>
            </p:cNvSpPr>
            <p:nvPr/>
          </p:nvSpPr>
          <p:spPr bwMode="auto">
            <a:xfrm>
              <a:off x="12296747" y="2496484"/>
              <a:ext cx="95755" cy="78628"/>
            </a:xfrm>
            <a:custGeom>
              <a:avLst/>
              <a:gdLst>
                <a:gd name="T0" fmla="*/ 52 w 67"/>
                <a:gd name="T1" fmla="*/ 16 h 55"/>
                <a:gd name="T2" fmla="*/ 43 w 67"/>
                <a:gd name="T3" fmla="*/ 16 h 55"/>
                <a:gd name="T4" fmla="*/ 12 w 67"/>
                <a:gd name="T5" fmla="*/ 0 h 55"/>
                <a:gd name="T6" fmla="*/ 0 w 67"/>
                <a:gd name="T7" fmla="*/ 16 h 55"/>
                <a:gd name="T8" fmla="*/ 12 w 67"/>
                <a:gd name="T9" fmla="*/ 25 h 55"/>
                <a:gd name="T10" fmla="*/ 43 w 67"/>
                <a:gd name="T11" fmla="*/ 55 h 55"/>
                <a:gd name="T12" fmla="*/ 43 w 67"/>
                <a:gd name="T13" fmla="*/ 46 h 55"/>
                <a:gd name="T14" fmla="*/ 52 w 67"/>
                <a:gd name="T15" fmla="*/ 37 h 55"/>
                <a:gd name="T16" fmla="*/ 67 w 67"/>
                <a:gd name="T17" fmla="*/ 37 h 55"/>
                <a:gd name="T18" fmla="*/ 52 w 67"/>
                <a:gd name="T19" fmla="*/ 25 h 55"/>
                <a:gd name="T20" fmla="*/ 52 w 67"/>
                <a:gd name="T21" fmla="*/ 16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55"/>
                <a:gd name="T35" fmla="*/ 67 w 6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55">
                  <a:moveTo>
                    <a:pt x="52" y="16"/>
                  </a:moveTo>
                  <a:lnTo>
                    <a:pt x="43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25"/>
                  </a:lnTo>
                  <a:lnTo>
                    <a:pt x="43" y="55"/>
                  </a:lnTo>
                  <a:lnTo>
                    <a:pt x="43" y="46"/>
                  </a:lnTo>
                  <a:lnTo>
                    <a:pt x="52" y="37"/>
                  </a:lnTo>
                  <a:lnTo>
                    <a:pt x="67" y="37"/>
                  </a:lnTo>
                  <a:lnTo>
                    <a:pt x="52" y="25"/>
                  </a:lnTo>
                  <a:lnTo>
                    <a:pt x="52" y="1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4" name="Freeform 1689"/>
            <p:cNvSpPr>
              <a:spLocks/>
            </p:cNvSpPr>
            <p:nvPr/>
          </p:nvSpPr>
          <p:spPr bwMode="auto">
            <a:xfrm>
              <a:off x="12358202" y="2549381"/>
              <a:ext cx="47163" cy="61474"/>
            </a:xfrm>
            <a:custGeom>
              <a:avLst/>
              <a:gdLst>
                <a:gd name="T0" fmla="*/ 0 w 33"/>
                <a:gd name="T1" fmla="*/ 18 h 43"/>
                <a:gd name="T2" fmla="*/ 0 w 33"/>
                <a:gd name="T3" fmla="*/ 9 h 43"/>
                <a:gd name="T4" fmla="*/ 9 w 33"/>
                <a:gd name="T5" fmla="*/ 0 h 43"/>
                <a:gd name="T6" fmla="*/ 33 w 33"/>
                <a:gd name="T7" fmla="*/ 18 h 43"/>
                <a:gd name="T8" fmla="*/ 24 w 33"/>
                <a:gd name="T9" fmla="*/ 18 h 43"/>
                <a:gd name="T10" fmla="*/ 24 w 33"/>
                <a:gd name="T11" fmla="*/ 43 h 43"/>
                <a:gd name="T12" fmla="*/ 0 w 33"/>
                <a:gd name="T13" fmla="*/ 1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3"/>
                <a:gd name="T23" fmla="*/ 33 w 3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3">
                  <a:moveTo>
                    <a:pt x="0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33" y="18"/>
                  </a:lnTo>
                  <a:lnTo>
                    <a:pt x="24" y="18"/>
                  </a:lnTo>
                  <a:lnTo>
                    <a:pt x="24" y="43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5" name="Freeform 1690"/>
            <p:cNvSpPr>
              <a:spLocks/>
            </p:cNvSpPr>
            <p:nvPr/>
          </p:nvSpPr>
          <p:spPr bwMode="auto">
            <a:xfrm>
              <a:off x="12358202" y="2483618"/>
              <a:ext cx="108618" cy="127236"/>
            </a:xfrm>
            <a:custGeom>
              <a:avLst/>
              <a:gdLst>
                <a:gd name="T0" fmla="*/ 33 w 76"/>
                <a:gd name="T1" fmla="*/ 89 h 89"/>
                <a:gd name="T2" fmla="*/ 54 w 76"/>
                <a:gd name="T3" fmla="*/ 76 h 89"/>
                <a:gd name="T4" fmla="*/ 67 w 76"/>
                <a:gd name="T5" fmla="*/ 76 h 89"/>
                <a:gd name="T6" fmla="*/ 67 w 76"/>
                <a:gd name="T7" fmla="*/ 64 h 89"/>
                <a:gd name="T8" fmla="*/ 67 w 76"/>
                <a:gd name="T9" fmla="*/ 46 h 89"/>
                <a:gd name="T10" fmla="*/ 76 w 76"/>
                <a:gd name="T11" fmla="*/ 34 h 89"/>
                <a:gd name="T12" fmla="*/ 67 w 76"/>
                <a:gd name="T13" fmla="*/ 25 h 89"/>
                <a:gd name="T14" fmla="*/ 54 w 76"/>
                <a:gd name="T15" fmla="*/ 25 h 89"/>
                <a:gd name="T16" fmla="*/ 24 w 76"/>
                <a:gd name="T17" fmla="*/ 0 h 89"/>
                <a:gd name="T18" fmla="*/ 0 w 76"/>
                <a:gd name="T19" fmla="*/ 0 h 89"/>
                <a:gd name="T20" fmla="*/ 9 w 76"/>
                <a:gd name="T21" fmla="*/ 9 h 89"/>
                <a:gd name="T22" fmla="*/ 9 w 76"/>
                <a:gd name="T23" fmla="*/ 25 h 89"/>
                <a:gd name="T24" fmla="*/ 9 w 76"/>
                <a:gd name="T25" fmla="*/ 34 h 89"/>
                <a:gd name="T26" fmla="*/ 24 w 76"/>
                <a:gd name="T27" fmla="*/ 46 h 89"/>
                <a:gd name="T28" fmla="*/ 9 w 76"/>
                <a:gd name="T29" fmla="*/ 46 h 89"/>
                <a:gd name="T30" fmla="*/ 33 w 76"/>
                <a:gd name="T31" fmla="*/ 64 h 89"/>
                <a:gd name="T32" fmla="*/ 24 w 76"/>
                <a:gd name="T33" fmla="*/ 64 h 89"/>
                <a:gd name="T34" fmla="*/ 33 w 76"/>
                <a:gd name="T35" fmla="*/ 64 h 89"/>
                <a:gd name="T36" fmla="*/ 33 w 76"/>
                <a:gd name="T37" fmla="*/ 89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89"/>
                <a:gd name="T59" fmla="*/ 76 w 76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89">
                  <a:moveTo>
                    <a:pt x="33" y="89"/>
                  </a:moveTo>
                  <a:lnTo>
                    <a:pt x="54" y="76"/>
                  </a:lnTo>
                  <a:lnTo>
                    <a:pt x="67" y="76"/>
                  </a:lnTo>
                  <a:lnTo>
                    <a:pt x="67" y="64"/>
                  </a:lnTo>
                  <a:lnTo>
                    <a:pt x="67" y="46"/>
                  </a:lnTo>
                  <a:lnTo>
                    <a:pt x="76" y="34"/>
                  </a:lnTo>
                  <a:lnTo>
                    <a:pt x="67" y="25"/>
                  </a:lnTo>
                  <a:lnTo>
                    <a:pt x="54" y="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9" y="25"/>
                  </a:lnTo>
                  <a:lnTo>
                    <a:pt x="9" y="34"/>
                  </a:lnTo>
                  <a:lnTo>
                    <a:pt x="24" y="46"/>
                  </a:lnTo>
                  <a:lnTo>
                    <a:pt x="9" y="46"/>
                  </a:lnTo>
                  <a:lnTo>
                    <a:pt x="33" y="64"/>
                  </a:lnTo>
                  <a:lnTo>
                    <a:pt x="24" y="64"/>
                  </a:lnTo>
                  <a:lnTo>
                    <a:pt x="33" y="64"/>
                  </a:lnTo>
                  <a:lnTo>
                    <a:pt x="33" y="8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6" name="Freeform 1691"/>
            <p:cNvSpPr>
              <a:spLocks/>
            </p:cNvSpPr>
            <p:nvPr/>
          </p:nvSpPr>
          <p:spPr bwMode="auto">
            <a:xfrm>
              <a:off x="12405365" y="2592269"/>
              <a:ext cx="61455" cy="48607"/>
            </a:xfrm>
            <a:custGeom>
              <a:avLst/>
              <a:gdLst>
                <a:gd name="T0" fmla="*/ 43 w 43"/>
                <a:gd name="T1" fmla="*/ 25 h 34"/>
                <a:gd name="T2" fmla="*/ 12 w 43"/>
                <a:gd name="T3" fmla="*/ 34 h 34"/>
                <a:gd name="T4" fmla="*/ 0 w 43"/>
                <a:gd name="T5" fmla="*/ 13 h 34"/>
                <a:gd name="T6" fmla="*/ 21 w 43"/>
                <a:gd name="T7" fmla="*/ 0 h 34"/>
                <a:gd name="T8" fmla="*/ 34 w 43"/>
                <a:gd name="T9" fmla="*/ 0 h 34"/>
                <a:gd name="T10" fmla="*/ 43 w 43"/>
                <a:gd name="T11" fmla="*/ 2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4"/>
                <a:gd name="T20" fmla="*/ 43 w 4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4">
                  <a:moveTo>
                    <a:pt x="43" y="25"/>
                  </a:moveTo>
                  <a:lnTo>
                    <a:pt x="12" y="3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7" name="Freeform 1692"/>
            <p:cNvSpPr>
              <a:spLocks/>
            </p:cNvSpPr>
            <p:nvPr/>
          </p:nvSpPr>
          <p:spPr bwMode="auto">
            <a:xfrm>
              <a:off x="12249584" y="2240583"/>
              <a:ext cx="234385" cy="147250"/>
            </a:xfrm>
            <a:custGeom>
              <a:avLst/>
              <a:gdLst>
                <a:gd name="T0" fmla="*/ 152 w 164"/>
                <a:gd name="T1" fmla="*/ 64 h 103"/>
                <a:gd name="T2" fmla="*/ 164 w 164"/>
                <a:gd name="T3" fmla="*/ 85 h 103"/>
                <a:gd name="T4" fmla="*/ 130 w 164"/>
                <a:gd name="T5" fmla="*/ 103 h 103"/>
                <a:gd name="T6" fmla="*/ 121 w 164"/>
                <a:gd name="T7" fmla="*/ 103 h 103"/>
                <a:gd name="T8" fmla="*/ 100 w 164"/>
                <a:gd name="T9" fmla="*/ 103 h 103"/>
                <a:gd name="T10" fmla="*/ 54 w 164"/>
                <a:gd name="T11" fmla="*/ 85 h 103"/>
                <a:gd name="T12" fmla="*/ 45 w 164"/>
                <a:gd name="T13" fmla="*/ 85 h 103"/>
                <a:gd name="T14" fmla="*/ 33 w 164"/>
                <a:gd name="T15" fmla="*/ 73 h 103"/>
                <a:gd name="T16" fmla="*/ 9 w 164"/>
                <a:gd name="T17" fmla="*/ 73 h 103"/>
                <a:gd name="T18" fmla="*/ 0 w 164"/>
                <a:gd name="T19" fmla="*/ 18 h 103"/>
                <a:gd name="T20" fmla="*/ 63 w 164"/>
                <a:gd name="T21" fmla="*/ 0 h 103"/>
                <a:gd name="T22" fmla="*/ 76 w 164"/>
                <a:gd name="T23" fmla="*/ 9 h 103"/>
                <a:gd name="T24" fmla="*/ 85 w 164"/>
                <a:gd name="T25" fmla="*/ 0 h 103"/>
                <a:gd name="T26" fmla="*/ 130 w 164"/>
                <a:gd name="T27" fmla="*/ 9 h 103"/>
                <a:gd name="T28" fmla="*/ 143 w 164"/>
                <a:gd name="T29" fmla="*/ 9 h 103"/>
                <a:gd name="T30" fmla="*/ 152 w 164"/>
                <a:gd name="T31" fmla="*/ 30 h 103"/>
                <a:gd name="T32" fmla="*/ 143 w 164"/>
                <a:gd name="T33" fmla="*/ 55 h 103"/>
                <a:gd name="T34" fmla="*/ 152 w 164"/>
                <a:gd name="T35" fmla="*/ 64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03"/>
                <a:gd name="T56" fmla="*/ 164 w 164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03">
                  <a:moveTo>
                    <a:pt x="152" y="64"/>
                  </a:moveTo>
                  <a:lnTo>
                    <a:pt x="164" y="85"/>
                  </a:lnTo>
                  <a:lnTo>
                    <a:pt x="130" y="103"/>
                  </a:lnTo>
                  <a:lnTo>
                    <a:pt x="121" y="103"/>
                  </a:lnTo>
                  <a:lnTo>
                    <a:pt x="100" y="103"/>
                  </a:lnTo>
                  <a:lnTo>
                    <a:pt x="54" y="85"/>
                  </a:lnTo>
                  <a:lnTo>
                    <a:pt x="45" y="85"/>
                  </a:lnTo>
                  <a:lnTo>
                    <a:pt x="33" y="73"/>
                  </a:lnTo>
                  <a:lnTo>
                    <a:pt x="9" y="73"/>
                  </a:lnTo>
                  <a:lnTo>
                    <a:pt x="0" y="18"/>
                  </a:lnTo>
                  <a:lnTo>
                    <a:pt x="63" y="0"/>
                  </a:lnTo>
                  <a:lnTo>
                    <a:pt x="76" y="9"/>
                  </a:lnTo>
                  <a:lnTo>
                    <a:pt x="85" y="0"/>
                  </a:lnTo>
                  <a:lnTo>
                    <a:pt x="130" y="9"/>
                  </a:lnTo>
                  <a:lnTo>
                    <a:pt x="143" y="9"/>
                  </a:lnTo>
                  <a:lnTo>
                    <a:pt x="152" y="30"/>
                  </a:lnTo>
                  <a:lnTo>
                    <a:pt x="143" y="55"/>
                  </a:lnTo>
                  <a:lnTo>
                    <a:pt x="152" y="6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8" name="Freeform 1693"/>
            <p:cNvSpPr>
              <a:spLocks/>
            </p:cNvSpPr>
            <p:nvPr/>
          </p:nvSpPr>
          <p:spPr bwMode="auto">
            <a:xfrm>
              <a:off x="12075224" y="2240583"/>
              <a:ext cx="187224" cy="200145"/>
            </a:xfrm>
            <a:custGeom>
              <a:avLst/>
              <a:gdLst>
                <a:gd name="T0" fmla="*/ 79 w 131"/>
                <a:gd name="T1" fmla="*/ 9 h 140"/>
                <a:gd name="T2" fmla="*/ 79 w 131"/>
                <a:gd name="T3" fmla="*/ 18 h 140"/>
                <a:gd name="T4" fmla="*/ 109 w 131"/>
                <a:gd name="T5" fmla="*/ 0 h 140"/>
                <a:gd name="T6" fmla="*/ 122 w 131"/>
                <a:gd name="T7" fmla="*/ 9 h 140"/>
                <a:gd name="T8" fmla="*/ 109 w 131"/>
                <a:gd name="T9" fmla="*/ 9 h 140"/>
                <a:gd name="T10" fmla="*/ 122 w 131"/>
                <a:gd name="T11" fmla="*/ 18 h 140"/>
                <a:gd name="T12" fmla="*/ 131 w 131"/>
                <a:gd name="T13" fmla="*/ 73 h 140"/>
                <a:gd name="T14" fmla="*/ 131 w 131"/>
                <a:gd name="T15" fmla="*/ 64 h 140"/>
                <a:gd name="T16" fmla="*/ 91 w 131"/>
                <a:gd name="T17" fmla="*/ 85 h 140"/>
                <a:gd name="T18" fmla="*/ 100 w 131"/>
                <a:gd name="T19" fmla="*/ 94 h 140"/>
                <a:gd name="T20" fmla="*/ 122 w 131"/>
                <a:gd name="T21" fmla="*/ 119 h 140"/>
                <a:gd name="T22" fmla="*/ 100 w 131"/>
                <a:gd name="T23" fmla="*/ 128 h 140"/>
                <a:gd name="T24" fmla="*/ 109 w 131"/>
                <a:gd name="T25" fmla="*/ 140 h 140"/>
                <a:gd name="T26" fmla="*/ 55 w 131"/>
                <a:gd name="T27" fmla="*/ 140 h 140"/>
                <a:gd name="T28" fmla="*/ 24 w 131"/>
                <a:gd name="T29" fmla="*/ 140 h 140"/>
                <a:gd name="T30" fmla="*/ 24 w 131"/>
                <a:gd name="T31" fmla="*/ 119 h 140"/>
                <a:gd name="T32" fmla="*/ 0 w 131"/>
                <a:gd name="T33" fmla="*/ 94 h 140"/>
                <a:gd name="T34" fmla="*/ 0 w 131"/>
                <a:gd name="T35" fmla="*/ 85 h 140"/>
                <a:gd name="T36" fmla="*/ 0 w 131"/>
                <a:gd name="T37" fmla="*/ 73 h 140"/>
                <a:gd name="T38" fmla="*/ 0 w 131"/>
                <a:gd name="T39" fmla="*/ 55 h 140"/>
                <a:gd name="T40" fmla="*/ 12 w 131"/>
                <a:gd name="T41" fmla="*/ 28 h 140"/>
                <a:gd name="T42" fmla="*/ 24 w 131"/>
                <a:gd name="T43" fmla="*/ 18 h 140"/>
                <a:gd name="T44" fmla="*/ 33 w 131"/>
                <a:gd name="T45" fmla="*/ 18 h 140"/>
                <a:gd name="T46" fmla="*/ 45 w 131"/>
                <a:gd name="T47" fmla="*/ 0 h 140"/>
                <a:gd name="T48" fmla="*/ 55 w 131"/>
                <a:gd name="T49" fmla="*/ 0 h 140"/>
                <a:gd name="T50" fmla="*/ 79 w 131"/>
                <a:gd name="T51" fmla="*/ 9 h 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1"/>
                <a:gd name="T79" fmla="*/ 0 h 140"/>
                <a:gd name="T80" fmla="*/ 131 w 131"/>
                <a:gd name="T81" fmla="*/ 140 h 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1" h="140">
                  <a:moveTo>
                    <a:pt x="79" y="9"/>
                  </a:moveTo>
                  <a:lnTo>
                    <a:pt x="79" y="18"/>
                  </a:lnTo>
                  <a:lnTo>
                    <a:pt x="109" y="0"/>
                  </a:lnTo>
                  <a:lnTo>
                    <a:pt x="122" y="9"/>
                  </a:lnTo>
                  <a:lnTo>
                    <a:pt x="109" y="9"/>
                  </a:lnTo>
                  <a:lnTo>
                    <a:pt x="122" y="18"/>
                  </a:lnTo>
                  <a:lnTo>
                    <a:pt x="131" y="73"/>
                  </a:lnTo>
                  <a:lnTo>
                    <a:pt x="131" y="64"/>
                  </a:lnTo>
                  <a:lnTo>
                    <a:pt x="91" y="85"/>
                  </a:lnTo>
                  <a:lnTo>
                    <a:pt x="100" y="94"/>
                  </a:lnTo>
                  <a:lnTo>
                    <a:pt x="122" y="119"/>
                  </a:lnTo>
                  <a:lnTo>
                    <a:pt x="100" y="128"/>
                  </a:lnTo>
                  <a:lnTo>
                    <a:pt x="109" y="140"/>
                  </a:lnTo>
                  <a:lnTo>
                    <a:pt x="55" y="140"/>
                  </a:lnTo>
                  <a:lnTo>
                    <a:pt x="24" y="140"/>
                  </a:lnTo>
                  <a:lnTo>
                    <a:pt x="24" y="119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0" y="55"/>
                  </a:lnTo>
                  <a:lnTo>
                    <a:pt x="12" y="28"/>
                  </a:lnTo>
                  <a:lnTo>
                    <a:pt x="24" y="18"/>
                  </a:lnTo>
                  <a:lnTo>
                    <a:pt x="33" y="18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79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9" name="Freeform 1694"/>
            <p:cNvSpPr>
              <a:spLocks/>
            </p:cNvSpPr>
            <p:nvPr/>
          </p:nvSpPr>
          <p:spPr bwMode="auto">
            <a:xfrm>
              <a:off x="12000907" y="2332079"/>
              <a:ext cx="74317" cy="42889"/>
            </a:xfrm>
            <a:custGeom>
              <a:avLst/>
              <a:gdLst>
                <a:gd name="T0" fmla="*/ 9 w 52"/>
                <a:gd name="T1" fmla="*/ 0 h 30"/>
                <a:gd name="T2" fmla="*/ 0 w 52"/>
                <a:gd name="T3" fmla="*/ 9 h 30"/>
                <a:gd name="T4" fmla="*/ 21 w 52"/>
                <a:gd name="T5" fmla="*/ 30 h 30"/>
                <a:gd name="T6" fmla="*/ 30 w 52"/>
                <a:gd name="T7" fmla="*/ 21 h 30"/>
                <a:gd name="T8" fmla="*/ 30 w 52"/>
                <a:gd name="T9" fmla="*/ 30 h 30"/>
                <a:gd name="T10" fmla="*/ 43 w 52"/>
                <a:gd name="T11" fmla="*/ 30 h 30"/>
                <a:gd name="T12" fmla="*/ 52 w 52"/>
                <a:gd name="T13" fmla="*/ 21 h 30"/>
                <a:gd name="T14" fmla="*/ 52 w 52"/>
                <a:gd name="T15" fmla="*/ 9 h 30"/>
                <a:gd name="T16" fmla="*/ 30 w 52"/>
                <a:gd name="T17" fmla="*/ 0 h 30"/>
                <a:gd name="T18" fmla="*/ 9 w 52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30"/>
                <a:gd name="T32" fmla="*/ 52 w 5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30">
                  <a:moveTo>
                    <a:pt x="9" y="0"/>
                  </a:moveTo>
                  <a:lnTo>
                    <a:pt x="0" y="9"/>
                  </a:lnTo>
                  <a:lnTo>
                    <a:pt x="21" y="30"/>
                  </a:lnTo>
                  <a:lnTo>
                    <a:pt x="30" y="21"/>
                  </a:lnTo>
                  <a:lnTo>
                    <a:pt x="30" y="30"/>
                  </a:lnTo>
                  <a:lnTo>
                    <a:pt x="43" y="30"/>
                  </a:lnTo>
                  <a:lnTo>
                    <a:pt x="52" y="21"/>
                  </a:lnTo>
                  <a:lnTo>
                    <a:pt x="52" y="9"/>
                  </a:lnTo>
                  <a:lnTo>
                    <a:pt x="3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0" name="Freeform 1695"/>
            <p:cNvSpPr>
              <a:spLocks/>
            </p:cNvSpPr>
            <p:nvPr/>
          </p:nvSpPr>
          <p:spPr bwMode="auto">
            <a:xfrm>
              <a:off x="12062362" y="1804552"/>
              <a:ext cx="500213" cy="340248"/>
            </a:xfrm>
            <a:custGeom>
              <a:avLst/>
              <a:gdLst>
                <a:gd name="T0" fmla="*/ 207 w 350"/>
                <a:gd name="T1" fmla="*/ 43 h 238"/>
                <a:gd name="T2" fmla="*/ 216 w 350"/>
                <a:gd name="T3" fmla="*/ 31 h 238"/>
                <a:gd name="T4" fmla="*/ 240 w 350"/>
                <a:gd name="T5" fmla="*/ 43 h 238"/>
                <a:gd name="T6" fmla="*/ 274 w 350"/>
                <a:gd name="T7" fmla="*/ 43 h 238"/>
                <a:gd name="T8" fmla="*/ 283 w 350"/>
                <a:gd name="T9" fmla="*/ 43 h 238"/>
                <a:gd name="T10" fmla="*/ 283 w 350"/>
                <a:gd name="T11" fmla="*/ 22 h 238"/>
                <a:gd name="T12" fmla="*/ 307 w 350"/>
                <a:gd name="T13" fmla="*/ 22 h 238"/>
                <a:gd name="T14" fmla="*/ 328 w 350"/>
                <a:gd name="T15" fmla="*/ 31 h 238"/>
                <a:gd name="T16" fmla="*/ 328 w 350"/>
                <a:gd name="T17" fmla="*/ 43 h 238"/>
                <a:gd name="T18" fmla="*/ 350 w 350"/>
                <a:gd name="T19" fmla="*/ 31 h 238"/>
                <a:gd name="T20" fmla="*/ 316 w 350"/>
                <a:gd name="T21" fmla="*/ 22 h 238"/>
                <a:gd name="T22" fmla="*/ 350 w 350"/>
                <a:gd name="T23" fmla="*/ 13 h 238"/>
                <a:gd name="T24" fmla="*/ 316 w 350"/>
                <a:gd name="T25" fmla="*/ 13 h 238"/>
                <a:gd name="T26" fmla="*/ 307 w 350"/>
                <a:gd name="T27" fmla="*/ 0 h 238"/>
                <a:gd name="T28" fmla="*/ 295 w 350"/>
                <a:gd name="T29" fmla="*/ 13 h 238"/>
                <a:gd name="T30" fmla="*/ 283 w 350"/>
                <a:gd name="T31" fmla="*/ 13 h 238"/>
                <a:gd name="T32" fmla="*/ 274 w 350"/>
                <a:gd name="T33" fmla="*/ 13 h 238"/>
                <a:gd name="T34" fmla="*/ 274 w 350"/>
                <a:gd name="T35" fmla="*/ 0 h 238"/>
                <a:gd name="T36" fmla="*/ 261 w 350"/>
                <a:gd name="T37" fmla="*/ 13 h 238"/>
                <a:gd name="T38" fmla="*/ 240 w 350"/>
                <a:gd name="T39" fmla="*/ 13 h 238"/>
                <a:gd name="T40" fmla="*/ 216 w 350"/>
                <a:gd name="T41" fmla="*/ 22 h 238"/>
                <a:gd name="T42" fmla="*/ 185 w 350"/>
                <a:gd name="T43" fmla="*/ 22 h 238"/>
                <a:gd name="T44" fmla="*/ 164 w 350"/>
                <a:gd name="T45" fmla="*/ 31 h 238"/>
                <a:gd name="T46" fmla="*/ 164 w 350"/>
                <a:gd name="T47" fmla="*/ 43 h 238"/>
                <a:gd name="T48" fmla="*/ 176 w 350"/>
                <a:gd name="T49" fmla="*/ 43 h 238"/>
                <a:gd name="T50" fmla="*/ 164 w 350"/>
                <a:gd name="T51" fmla="*/ 43 h 238"/>
                <a:gd name="T52" fmla="*/ 152 w 350"/>
                <a:gd name="T53" fmla="*/ 43 h 238"/>
                <a:gd name="T54" fmla="*/ 152 w 350"/>
                <a:gd name="T55" fmla="*/ 31 h 238"/>
                <a:gd name="T56" fmla="*/ 131 w 350"/>
                <a:gd name="T57" fmla="*/ 43 h 238"/>
                <a:gd name="T58" fmla="*/ 140 w 350"/>
                <a:gd name="T59" fmla="*/ 52 h 238"/>
                <a:gd name="T60" fmla="*/ 152 w 350"/>
                <a:gd name="T61" fmla="*/ 52 h 238"/>
                <a:gd name="T62" fmla="*/ 118 w 350"/>
                <a:gd name="T63" fmla="*/ 77 h 238"/>
                <a:gd name="T64" fmla="*/ 100 w 350"/>
                <a:gd name="T65" fmla="*/ 107 h 238"/>
                <a:gd name="T66" fmla="*/ 64 w 350"/>
                <a:gd name="T67" fmla="*/ 140 h 238"/>
                <a:gd name="T68" fmla="*/ 54 w 350"/>
                <a:gd name="T69" fmla="*/ 128 h 238"/>
                <a:gd name="T70" fmla="*/ 42 w 350"/>
                <a:gd name="T71" fmla="*/ 153 h 238"/>
                <a:gd name="T72" fmla="*/ 33 w 350"/>
                <a:gd name="T73" fmla="*/ 153 h 238"/>
                <a:gd name="T74" fmla="*/ 0 w 350"/>
                <a:gd name="T75" fmla="*/ 174 h 238"/>
                <a:gd name="T76" fmla="*/ 0 w 350"/>
                <a:gd name="T77" fmla="*/ 183 h 238"/>
                <a:gd name="T78" fmla="*/ 0 w 350"/>
                <a:gd name="T79" fmla="*/ 192 h 238"/>
                <a:gd name="T80" fmla="*/ 9 w 350"/>
                <a:gd name="T81" fmla="*/ 204 h 238"/>
                <a:gd name="T82" fmla="*/ 0 w 350"/>
                <a:gd name="T83" fmla="*/ 217 h 238"/>
                <a:gd name="T84" fmla="*/ 9 w 350"/>
                <a:gd name="T85" fmla="*/ 217 h 238"/>
                <a:gd name="T86" fmla="*/ 9 w 350"/>
                <a:gd name="T87" fmla="*/ 238 h 238"/>
                <a:gd name="T88" fmla="*/ 33 w 350"/>
                <a:gd name="T89" fmla="*/ 238 h 238"/>
                <a:gd name="T90" fmla="*/ 76 w 350"/>
                <a:gd name="T91" fmla="*/ 217 h 238"/>
                <a:gd name="T92" fmla="*/ 88 w 350"/>
                <a:gd name="T93" fmla="*/ 217 h 238"/>
                <a:gd name="T94" fmla="*/ 100 w 350"/>
                <a:gd name="T95" fmla="*/ 204 h 238"/>
                <a:gd name="T96" fmla="*/ 109 w 350"/>
                <a:gd name="T97" fmla="*/ 204 h 238"/>
                <a:gd name="T98" fmla="*/ 100 w 350"/>
                <a:gd name="T99" fmla="*/ 183 h 238"/>
                <a:gd name="T100" fmla="*/ 109 w 350"/>
                <a:gd name="T101" fmla="*/ 183 h 238"/>
                <a:gd name="T102" fmla="*/ 100 w 350"/>
                <a:gd name="T103" fmla="*/ 153 h 238"/>
                <a:gd name="T104" fmla="*/ 100 w 350"/>
                <a:gd name="T105" fmla="*/ 128 h 238"/>
                <a:gd name="T106" fmla="*/ 131 w 350"/>
                <a:gd name="T107" fmla="*/ 128 h 238"/>
                <a:gd name="T108" fmla="*/ 118 w 350"/>
                <a:gd name="T109" fmla="*/ 119 h 238"/>
                <a:gd name="T110" fmla="*/ 131 w 350"/>
                <a:gd name="T111" fmla="*/ 86 h 238"/>
                <a:gd name="T112" fmla="*/ 152 w 350"/>
                <a:gd name="T113" fmla="*/ 77 h 238"/>
                <a:gd name="T114" fmla="*/ 164 w 350"/>
                <a:gd name="T115" fmla="*/ 52 h 238"/>
                <a:gd name="T116" fmla="*/ 176 w 350"/>
                <a:gd name="T117" fmla="*/ 52 h 238"/>
                <a:gd name="T118" fmla="*/ 185 w 350"/>
                <a:gd name="T119" fmla="*/ 43 h 238"/>
                <a:gd name="T120" fmla="*/ 207 w 350"/>
                <a:gd name="T121" fmla="*/ 52 h 238"/>
                <a:gd name="T122" fmla="*/ 207 w 350"/>
                <a:gd name="T123" fmla="*/ 43 h 2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0"/>
                <a:gd name="T187" fmla="*/ 0 h 238"/>
                <a:gd name="T188" fmla="*/ 350 w 350"/>
                <a:gd name="T189" fmla="*/ 238 h 2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0" h="238">
                  <a:moveTo>
                    <a:pt x="207" y="43"/>
                  </a:moveTo>
                  <a:lnTo>
                    <a:pt x="216" y="31"/>
                  </a:lnTo>
                  <a:lnTo>
                    <a:pt x="240" y="43"/>
                  </a:lnTo>
                  <a:lnTo>
                    <a:pt x="274" y="43"/>
                  </a:lnTo>
                  <a:lnTo>
                    <a:pt x="283" y="43"/>
                  </a:lnTo>
                  <a:lnTo>
                    <a:pt x="283" y="22"/>
                  </a:lnTo>
                  <a:lnTo>
                    <a:pt x="307" y="22"/>
                  </a:lnTo>
                  <a:lnTo>
                    <a:pt x="328" y="31"/>
                  </a:lnTo>
                  <a:lnTo>
                    <a:pt x="328" y="43"/>
                  </a:lnTo>
                  <a:lnTo>
                    <a:pt x="350" y="31"/>
                  </a:lnTo>
                  <a:lnTo>
                    <a:pt x="316" y="22"/>
                  </a:lnTo>
                  <a:lnTo>
                    <a:pt x="350" y="13"/>
                  </a:lnTo>
                  <a:lnTo>
                    <a:pt x="316" y="13"/>
                  </a:lnTo>
                  <a:lnTo>
                    <a:pt x="307" y="0"/>
                  </a:lnTo>
                  <a:lnTo>
                    <a:pt x="295" y="13"/>
                  </a:lnTo>
                  <a:lnTo>
                    <a:pt x="283" y="13"/>
                  </a:lnTo>
                  <a:lnTo>
                    <a:pt x="274" y="13"/>
                  </a:lnTo>
                  <a:lnTo>
                    <a:pt x="274" y="0"/>
                  </a:lnTo>
                  <a:lnTo>
                    <a:pt x="261" y="13"/>
                  </a:lnTo>
                  <a:lnTo>
                    <a:pt x="240" y="13"/>
                  </a:lnTo>
                  <a:lnTo>
                    <a:pt x="216" y="22"/>
                  </a:lnTo>
                  <a:lnTo>
                    <a:pt x="185" y="22"/>
                  </a:lnTo>
                  <a:lnTo>
                    <a:pt x="164" y="31"/>
                  </a:lnTo>
                  <a:lnTo>
                    <a:pt x="164" y="43"/>
                  </a:lnTo>
                  <a:lnTo>
                    <a:pt x="176" y="43"/>
                  </a:lnTo>
                  <a:lnTo>
                    <a:pt x="164" y="43"/>
                  </a:lnTo>
                  <a:lnTo>
                    <a:pt x="152" y="43"/>
                  </a:lnTo>
                  <a:lnTo>
                    <a:pt x="152" y="31"/>
                  </a:lnTo>
                  <a:lnTo>
                    <a:pt x="131" y="43"/>
                  </a:lnTo>
                  <a:lnTo>
                    <a:pt x="140" y="52"/>
                  </a:lnTo>
                  <a:lnTo>
                    <a:pt x="152" y="52"/>
                  </a:lnTo>
                  <a:lnTo>
                    <a:pt x="118" y="77"/>
                  </a:lnTo>
                  <a:lnTo>
                    <a:pt x="100" y="107"/>
                  </a:lnTo>
                  <a:lnTo>
                    <a:pt x="64" y="140"/>
                  </a:lnTo>
                  <a:lnTo>
                    <a:pt x="54" y="128"/>
                  </a:lnTo>
                  <a:lnTo>
                    <a:pt x="42" y="153"/>
                  </a:lnTo>
                  <a:lnTo>
                    <a:pt x="33" y="153"/>
                  </a:lnTo>
                  <a:lnTo>
                    <a:pt x="0" y="174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9" y="204"/>
                  </a:lnTo>
                  <a:lnTo>
                    <a:pt x="0" y="217"/>
                  </a:lnTo>
                  <a:lnTo>
                    <a:pt x="9" y="217"/>
                  </a:lnTo>
                  <a:lnTo>
                    <a:pt x="9" y="238"/>
                  </a:lnTo>
                  <a:lnTo>
                    <a:pt x="33" y="238"/>
                  </a:lnTo>
                  <a:lnTo>
                    <a:pt x="76" y="217"/>
                  </a:lnTo>
                  <a:lnTo>
                    <a:pt x="88" y="217"/>
                  </a:lnTo>
                  <a:lnTo>
                    <a:pt x="100" y="204"/>
                  </a:lnTo>
                  <a:lnTo>
                    <a:pt x="109" y="204"/>
                  </a:lnTo>
                  <a:lnTo>
                    <a:pt x="100" y="183"/>
                  </a:lnTo>
                  <a:lnTo>
                    <a:pt x="109" y="183"/>
                  </a:lnTo>
                  <a:lnTo>
                    <a:pt x="100" y="153"/>
                  </a:lnTo>
                  <a:lnTo>
                    <a:pt x="100" y="128"/>
                  </a:lnTo>
                  <a:lnTo>
                    <a:pt x="131" y="128"/>
                  </a:lnTo>
                  <a:lnTo>
                    <a:pt x="118" y="119"/>
                  </a:lnTo>
                  <a:lnTo>
                    <a:pt x="131" y="86"/>
                  </a:lnTo>
                  <a:lnTo>
                    <a:pt x="152" y="77"/>
                  </a:lnTo>
                  <a:lnTo>
                    <a:pt x="164" y="52"/>
                  </a:lnTo>
                  <a:lnTo>
                    <a:pt x="176" y="52"/>
                  </a:lnTo>
                  <a:lnTo>
                    <a:pt x="185" y="43"/>
                  </a:lnTo>
                  <a:lnTo>
                    <a:pt x="207" y="52"/>
                  </a:lnTo>
                  <a:lnTo>
                    <a:pt x="207" y="4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1" name="Freeform 1696"/>
            <p:cNvSpPr>
              <a:spLocks/>
            </p:cNvSpPr>
            <p:nvPr/>
          </p:nvSpPr>
          <p:spPr bwMode="auto">
            <a:xfrm>
              <a:off x="12188129" y="1866024"/>
              <a:ext cx="247249" cy="357404"/>
            </a:xfrm>
            <a:custGeom>
              <a:avLst/>
              <a:gdLst>
                <a:gd name="T0" fmla="*/ 12 w 173"/>
                <a:gd name="T1" fmla="*/ 161 h 250"/>
                <a:gd name="T2" fmla="*/ 0 w 173"/>
                <a:gd name="T3" fmla="*/ 174 h 250"/>
                <a:gd name="T4" fmla="*/ 21 w 173"/>
                <a:gd name="T5" fmla="*/ 225 h 250"/>
                <a:gd name="T6" fmla="*/ 30 w 173"/>
                <a:gd name="T7" fmla="*/ 250 h 250"/>
                <a:gd name="T8" fmla="*/ 43 w 173"/>
                <a:gd name="T9" fmla="*/ 250 h 250"/>
                <a:gd name="T10" fmla="*/ 52 w 173"/>
                <a:gd name="T11" fmla="*/ 225 h 250"/>
                <a:gd name="T12" fmla="*/ 76 w 173"/>
                <a:gd name="T13" fmla="*/ 225 h 250"/>
                <a:gd name="T14" fmla="*/ 88 w 173"/>
                <a:gd name="T15" fmla="*/ 186 h 250"/>
                <a:gd name="T16" fmla="*/ 106 w 173"/>
                <a:gd name="T17" fmla="*/ 174 h 250"/>
                <a:gd name="T18" fmla="*/ 97 w 173"/>
                <a:gd name="T19" fmla="*/ 174 h 250"/>
                <a:gd name="T20" fmla="*/ 106 w 173"/>
                <a:gd name="T21" fmla="*/ 161 h 250"/>
                <a:gd name="T22" fmla="*/ 88 w 173"/>
                <a:gd name="T23" fmla="*/ 140 h 250"/>
                <a:gd name="T24" fmla="*/ 88 w 173"/>
                <a:gd name="T25" fmla="*/ 119 h 250"/>
                <a:gd name="T26" fmla="*/ 143 w 173"/>
                <a:gd name="T27" fmla="*/ 76 h 250"/>
                <a:gd name="T28" fmla="*/ 152 w 173"/>
                <a:gd name="T29" fmla="*/ 55 h 250"/>
                <a:gd name="T30" fmla="*/ 173 w 173"/>
                <a:gd name="T31" fmla="*/ 55 h 250"/>
                <a:gd name="T32" fmla="*/ 164 w 173"/>
                <a:gd name="T33" fmla="*/ 9 h 250"/>
                <a:gd name="T34" fmla="*/ 119 w 173"/>
                <a:gd name="T35" fmla="*/ 0 h 250"/>
                <a:gd name="T36" fmla="*/ 119 w 173"/>
                <a:gd name="T37" fmla="*/ 9 h 250"/>
                <a:gd name="T38" fmla="*/ 97 w 173"/>
                <a:gd name="T39" fmla="*/ 0 h 250"/>
                <a:gd name="T40" fmla="*/ 88 w 173"/>
                <a:gd name="T41" fmla="*/ 9 h 250"/>
                <a:gd name="T42" fmla="*/ 76 w 173"/>
                <a:gd name="T43" fmla="*/ 9 h 250"/>
                <a:gd name="T44" fmla="*/ 64 w 173"/>
                <a:gd name="T45" fmla="*/ 34 h 250"/>
                <a:gd name="T46" fmla="*/ 43 w 173"/>
                <a:gd name="T47" fmla="*/ 43 h 250"/>
                <a:gd name="T48" fmla="*/ 30 w 173"/>
                <a:gd name="T49" fmla="*/ 76 h 250"/>
                <a:gd name="T50" fmla="*/ 43 w 173"/>
                <a:gd name="T51" fmla="*/ 85 h 250"/>
                <a:gd name="T52" fmla="*/ 12 w 173"/>
                <a:gd name="T53" fmla="*/ 85 h 250"/>
                <a:gd name="T54" fmla="*/ 12 w 173"/>
                <a:gd name="T55" fmla="*/ 110 h 250"/>
                <a:gd name="T56" fmla="*/ 21 w 173"/>
                <a:gd name="T57" fmla="*/ 140 h 250"/>
                <a:gd name="T58" fmla="*/ 12 w 173"/>
                <a:gd name="T59" fmla="*/ 140 h 250"/>
                <a:gd name="T60" fmla="*/ 21 w 173"/>
                <a:gd name="T61" fmla="*/ 161 h 250"/>
                <a:gd name="T62" fmla="*/ 12 w 173"/>
                <a:gd name="T63" fmla="*/ 161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3"/>
                <a:gd name="T97" fmla="*/ 0 h 250"/>
                <a:gd name="T98" fmla="*/ 173 w 173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3" h="250">
                  <a:moveTo>
                    <a:pt x="12" y="161"/>
                  </a:moveTo>
                  <a:lnTo>
                    <a:pt x="0" y="174"/>
                  </a:lnTo>
                  <a:lnTo>
                    <a:pt x="21" y="225"/>
                  </a:lnTo>
                  <a:lnTo>
                    <a:pt x="30" y="250"/>
                  </a:lnTo>
                  <a:lnTo>
                    <a:pt x="43" y="250"/>
                  </a:lnTo>
                  <a:lnTo>
                    <a:pt x="52" y="225"/>
                  </a:lnTo>
                  <a:lnTo>
                    <a:pt x="76" y="225"/>
                  </a:lnTo>
                  <a:lnTo>
                    <a:pt x="88" y="186"/>
                  </a:lnTo>
                  <a:lnTo>
                    <a:pt x="106" y="174"/>
                  </a:lnTo>
                  <a:lnTo>
                    <a:pt x="97" y="174"/>
                  </a:lnTo>
                  <a:lnTo>
                    <a:pt x="106" y="161"/>
                  </a:lnTo>
                  <a:lnTo>
                    <a:pt x="88" y="140"/>
                  </a:lnTo>
                  <a:lnTo>
                    <a:pt x="88" y="119"/>
                  </a:lnTo>
                  <a:lnTo>
                    <a:pt x="143" y="76"/>
                  </a:lnTo>
                  <a:lnTo>
                    <a:pt x="152" y="55"/>
                  </a:lnTo>
                  <a:lnTo>
                    <a:pt x="173" y="55"/>
                  </a:lnTo>
                  <a:lnTo>
                    <a:pt x="164" y="9"/>
                  </a:lnTo>
                  <a:lnTo>
                    <a:pt x="119" y="0"/>
                  </a:lnTo>
                  <a:lnTo>
                    <a:pt x="119" y="9"/>
                  </a:lnTo>
                  <a:lnTo>
                    <a:pt x="97" y="0"/>
                  </a:lnTo>
                  <a:lnTo>
                    <a:pt x="88" y="9"/>
                  </a:lnTo>
                  <a:lnTo>
                    <a:pt x="76" y="9"/>
                  </a:lnTo>
                  <a:lnTo>
                    <a:pt x="64" y="34"/>
                  </a:lnTo>
                  <a:lnTo>
                    <a:pt x="43" y="43"/>
                  </a:lnTo>
                  <a:lnTo>
                    <a:pt x="30" y="76"/>
                  </a:lnTo>
                  <a:lnTo>
                    <a:pt x="43" y="85"/>
                  </a:lnTo>
                  <a:lnTo>
                    <a:pt x="12" y="85"/>
                  </a:lnTo>
                  <a:lnTo>
                    <a:pt x="12" y="110"/>
                  </a:lnTo>
                  <a:lnTo>
                    <a:pt x="21" y="140"/>
                  </a:lnTo>
                  <a:lnTo>
                    <a:pt x="12" y="140"/>
                  </a:lnTo>
                  <a:lnTo>
                    <a:pt x="21" y="161"/>
                  </a:lnTo>
                  <a:lnTo>
                    <a:pt x="12" y="16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2" name="Freeform 1697"/>
            <p:cNvSpPr>
              <a:spLocks/>
            </p:cNvSpPr>
            <p:nvPr/>
          </p:nvSpPr>
          <p:spPr bwMode="auto">
            <a:xfrm>
              <a:off x="12358202" y="1836003"/>
              <a:ext cx="234385" cy="260190"/>
            </a:xfrm>
            <a:custGeom>
              <a:avLst/>
              <a:gdLst>
                <a:gd name="T0" fmla="*/ 121 w 164"/>
                <a:gd name="T1" fmla="*/ 21 h 182"/>
                <a:gd name="T2" fmla="*/ 121 w 164"/>
                <a:gd name="T3" fmla="*/ 9 h 182"/>
                <a:gd name="T4" fmla="*/ 100 w 164"/>
                <a:gd name="T5" fmla="*/ 0 h 182"/>
                <a:gd name="T6" fmla="*/ 76 w 164"/>
                <a:gd name="T7" fmla="*/ 0 h 182"/>
                <a:gd name="T8" fmla="*/ 76 w 164"/>
                <a:gd name="T9" fmla="*/ 21 h 182"/>
                <a:gd name="T10" fmla="*/ 67 w 164"/>
                <a:gd name="T11" fmla="*/ 21 h 182"/>
                <a:gd name="T12" fmla="*/ 33 w 164"/>
                <a:gd name="T13" fmla="*/ 21 h 182"/>
                <a:gd name="T14" fmla="*/ 9 w 164"/>
                <a:gd name="T15" fmla="*/ 9 h 182"/>
                <a:gd name="T16" fmla="*/ 0 w 164"/>
                <a:gd name="T17" fmla="*/ 21 h 182"/>
                <a:gd name="T18" fmla="*/ 45 w 164"/>
                <a:gd name="T19" fmla="*/ 30 h 182"/>
                <a:gd name="T20" fmla="*/ 54 w 164"/>
                <a:gd name="T21" fmla="*/ 76 h 182"/>
                <a:gd name="T22" fmla="*/ 67 w 164"/>
                <a:gd name="T23" fmla="*/ 76 h 182"/>
                <a:gd name="T24" fmla="*/ 76 w 164"/>
                <a:gd name="T25" fmla="*/ 76 h 182"/>
                <a:gd name="T26" fmla="*/ 76 w 164"/>
                <a:gd name="T27" fmla="*/ 85 h 182"/>
                <a:gd name="T28" fmla="*/ 33 w 164"/>
                <a:gd name="T29" fmla="*/ 131 h 182"/>
                <a:gd name="T30" fmla="*/ 24 w 164"/>
                <a:gd name="T31" fmla="*/ 131 h 182"/>
                <a:gd name="T32" fmla="*/ 33 w 164"/>
                <a:gd name="T33" fmla="*/ 152 h 182"/>
                <a:gd name="T34" fmla="*/ 33 w 164"/>
                <a:gd name="T35" fmla="*/ 170 h 182"/>
                <a:gd name="T36" fmla="*/ 67 w 164"/>
                <a:gd name="T37" fmla="*/ 182 h 182"/>
                <a:gd name="T38" fmla="*/ 121 w 164"/>
                <a:gd name="T39" fmla="*/ 170 h 182"/>
                <a:gd name="T40" fmla="*/ 164 w 164"/>
                <a:gd name="T41" fmla="*/ 131 h 182"/>
                <a:gd name="T42" fmla="*/ 155 w 164"/>
                <a:gd name="T43" fmla="*/ 106 h 182"/>
                <a:gd name="T44" fmla="*/ 155 w 164"/>
                <a:gd name="T45" fmla="*/ 97 h 182"/>
                <a:gd name="T46" fmla="*/ 143 w 164"/>
                <a:gd name="T47" fmla="*/ 85 h 182"/>
                <a:gd name="T48" fmla="*/ 143 w 164"/>
                <a:gd name="T49" fmla="*/ 76 h 182"/>
                <a:gd name="T50" fmla="*/ 131 w 164"/>
                <a:gd name="T51" fmla="*/ 55 h 182"/>
                <a:gd name="T52" fmla="*/ 131 w 164"/>
                <a:gd name="T53" fmla="*/ 39 h 182"/>
                <a:gd name="T54" fmla="*/ 109 w 164"/>
                <a:gd name="T55" fmla="*/ 30 h 182"/>
                <a:gd name="T56" fmla="*/ 109 w 164"/>
                <a:gd name="T57" fmla="*/ 21 h 182"/>
                <a:gd name="T58" fmla="*/ 121 w 164"/>
                <a:gd name="T59" fmla="*/ 21 h 1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4"/>
                <a:gd name="T91" fmla="*/ 0 h 182"/>
                <a:gd name="T92" fmla="*/ 164 w 164"/>
                <a:gd name="T93" fmla="*/ 182 h 1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4" h="182">
                  <a:moveTo>
                    <a:pt x="121" y="21"/>
                  </a:moveTo>
                  <a:lnTo>
                    <a:pt x="121" y="9"/>
                  </a:lnTo>
                  <a:lnTo>
                    <a:pt x="100" y="0"/>
                  </a:lnTo>
                  <a:lnTo>
                    <a:pt x="76" y="0"/>
                  </a:lnTo>
                  <a:lnTo>
                    <a:pt x="76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9" y="9"/>
                  </a:lnTo>
                  <a:lnTo>
                    <a:pt x="0" y="21"/>
                  </a:lnTo>
                  <a:lnTo>
                    <a:pt x="45" y="30"/>
                  </a:lnTo>
                  <a:lnTo>
                    <a:pt x="54" y="76"/>
                  </a:lnTo>
                  <a:lnTo>
                    <a:pt x="67" y="76"/>
                  </a:lnTo>
                  <a:lnTo>
                    <a:pt x="76" y="76"/>
                  </a:lnTo>
                  <a:lnTo>
                    <a:pt x="76" y="85"/>
                  </a:lnTo>
                  <a:lnTo>
                    <a:pt x="33" y="131"/>
                  </a:lnTo>
                  <a:lnTo>
                    <a:pt x="24" y="131"/>
                  </a:lnTo>
                  <a:lnTo>
                    <a:pt x="33" y="152"/>
                  </a:lnTo>
                  <a:lnTo>
                    <a:pt x="33" y="170"/>
                  </a:lnTo>
                  <a:lnTo>
                    <a:pt x="67" y="182"/>
                  </a:lnTo>
                  <a:lnTo>
                    <a:pt x="121" y="170"/>
                  </a:lnTo>
                  <a:lnTo>
                    <a:pt x="164" y="131"/>
                  </a:lnTo>
                  <a:lnTo>
                    <a:pt x="155" y="106"/>
                  </a:lnTo>
                  <a:lnTo>
                    <a:pt x="155" y="97"/>
                  </a:lnTo>
                  <a:lnTo>
                    <a:pt x="143" y="85"/>
                  </a:lnTo>
                  <a:lnTo>
                    <a:pt x="143" y="76"/>
                  </a:lnTo>
                  <a:lnTo>
                    <a:pt x="131" y="55"/>
                  </a:lnTo>
                  <a:lnTo>
                    <a:pt x="131" y="39"/>
                  </a:lnTo>
                  <a:lnTo>
                    <a:pt x="109" y="30"/>
                  </a:lnTo>
                  <a:lnTo>
                    <a:pt x="109" y="21"/>
                  </a:lnTo>
                  <a:lnTo>
                    <a:pt x="121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3" name="Freeform 1698"/>
            <p:cNvSpPr>
              <a:spLocks/>
            </p:cNvSpPr>
            <p:nvPr/>
          </p:nvSpPr>
          <p:spPr bwMode="auto">
            <a:xfrm>
              <a:off x="9032495" y="1740218"/>
              <a:ext cx="1670714" cy="870635"/>
            </a:xfrm>
            <a:custGeom>
              <a:avLst/>
              <a:gdLst>
                <a:gd name="T0" fmla="*/ 929 w 1169"/>
                <a:gd name="T1" fmla="*/ 499 h 609"/>
                <a:gd name="T2" fmla="*/ 853 w 1169"/>
                <a:gd name="T3" fmla="*/ 545 h 609"/>
                <a:gd name="T4" fmla="*/ 752 w 1169"/>
                <a:gd name="T5" fmla="*/ 566 h 609"/>
                <a:gd name="T6" fmla="*/ 713 w 1169"/>
                <a:gd name="T7" fmla="*/ 575 h 609"/>
                <a:gd name="T8" fmla="*/ 633 w 1169"/>
                <a:gd name="T9" fmla="*/ 609 h 609"/>
                <a:gd name="T10" fmla="*/ 688 w 1169"/>
                <a:gd name="T11" fmla="*/ 529 h 609"/>
                <a:gd name="T12" fmla="*/ 713 w 1169"/>
                <a:gd name="T13" fmla="*/ 520 h 609"/>
                <a:gd name="T14" fmla="*/ 646 w 1169"/>
                <a:gd name="T15" fmla="*/ 478 h 609"/>
                <a:gd name="T16" fmla="*/ 579 w 1169"/>
                <a:gd name="T17" fmla="*/ 478 h 609"/>
                <a:gd name="T18" fmla="*/ 515 w 1169"/>
                <a:gd name="T19" fmla="*/ 453 h 609"/>
                <a:gd name="T20" fmla="*/ 43 w 1169"/>
                <a:gd name="T21" fmla="*/ 435 h 609"/>
                <a:gd name="T22" fmla="*/ 21 w 1169"/>
                <a:gd name="T23" fmla="*/ 389 h 609"/>
                <a:gd name="T24" fmla="*/ 64 w 1169"/>
                <a:gd name="T25" fmla="*/ 329 h 609"/>
                <a:gd name="T26" fmla="*/ 64 w 1169"/>
                <a:gd name="T27" fmla="*/ 249 h 609"/>
                <a:gd name="T28" fmla="*/ 21 w 1169"/>
                <a:gd name="T29" fmla="*/ 237 h 609"/>
                <a:gd name="T30" fmla="*/ 253 w 1169"/>
                <a:gd name="T31" fmla="*/ 88 h 609"/>
                <a:gd name="T32" fmla="*/ 359 w 1169"/>
                <a:gd name="T33" fmla="*/ 67 h 609"/>
                <a:gd name="T34" fmla="*/ 393 w 1169"/>
                <a:gd name="T35" fmla="*/ 76 h 609"/>
                <a:gd name="T36" fmla="*/ 469 w 1169"/>
                <a:gd name="T37" fmla="*/ 67 h 609"/>
                <a:gd name="T38" fmla="*/ 536 w 1169"/>
                <a:gd name="T39" fmla="*/ 97 h 609"/>
                <a:gd name="T40" fmla="*/ 579 w 1169"/>
                <a:gd name="T41" fmla="*/ 97 h 609"/>
                <a:gd name="T42" fmla="*/ 600 w 1169"/>
                <a:gd name="T43" fmla="*/ 97 h 609"/>
                <a:gd name="T44" fmla="*/ 688 w 1169"/>
                <a:gd name="T45" fmla="*/ 106 h 609"/>
                <a:gd name="T46" fmla="*/ 731 w 1169"/>
                <a:gd name="T47" fmla="*/ 88 h 609"/>
                <a:gd name="T48" fmla="*/ 786 w 1169"/>
                <a:gd name="T49" fmla="*/ 88 h 609"/>
                <a:gd name="T50" fmla="*/ 764 w 1169"/>
                <a:gd name="T51" fmla="*/ 106 h 609"/>
                <a:gd name="T52" fmla="*/ 798 w 1169"/>
                <a:gd name="T53" fmla="*/ 67 h 609"/>
                <a:gd name="T54" fmla="*/ 874 w 1169"/>
                <a:gd name="T55" fmla="*/ 12 h 609"/>
                <a:gd name="T56" fmla="*/ 895 w 1169"/>
                <a:gd name="T57" fmla="*/ 21 h 609"/>
                <a:gd name="T58" fmla="*/ 853 w 1169"/>
                <a:gd name="T59" fmla="*/ 33 h 609"/>
                <a:gd name="T60" fmla="*/ 853 w 1169"/>
                <a:gd name="T61" fmla="*/ 76 h 609"/>
                <a:gd name="T62" fmla="*/ 883 w 1169"/>
                <a:gd name="T63" fmla="*/ 88 h 609"/>
                <a:gd name="T64" fmla="*/ 920 w 1169"/>
                <a:gd name="T65" fmla="*/ 97 h 609"/>
                <a:gd name="T66" fmla="*/ 984 w 1169"/>
                <a:gd name="T67" fmla="*/ 76 h 609"/>
                <a:gd name="T68" fmla="*/ 950 w 1169"/>
                <a:gd name="T69" fmla="*/ 122 h 609"/>
                <a:gd name="T70" fmla="*/ 874 w 1169"/>
                <a:gd name="T71" fmla="*/ 131 h 609"/>
                <a:gd name="T72" fmla="*/ 786 w 1169"/>
                <a:gd name="T73" fmla="*/ 173 h 609"/>
                <a:gd name="T74" fmla="*/ 722 w 1169"/>
                <a:gd name="T75" fmla="*/ 207 h 609"/>
                <a:gd name="T76" fmla="*/ 646 w 1169"/>
                <a:gd name="T77" fmla="*/ 274 h 609"/>
                <a:gd name="T78" fmla="*/ 676 w 1169"/>
                <a:gd name="T79" fmla="*/ 304 h 609"/>
                <a:gd name="T80" fmla="*/ 752 w 1169"/>
                <a:gd name="T81" fmla="*/ 380 h 609"/>
                <a:gd name="T82" fmla="*/ 819 w 1169"/>
                <a:gd name="T83" fmla="*/ 350 h 609"/>
                <a:gd name="T84" fmla="*/ 883 w 1169"/>
                <a:gd name="T85" fmla="*/ 274 h 609"/>
                <a:gd name="T86" fmla="*/ 929 w 1169"/>
                <a:gd name="T87" fmla="*/ 207 h 609"/>
                <a:gd name="T88" fmla="*/ 1014 w 1169"/>
                <a:gd name="T89" fmla="*/ 219 h 609"/>
                <a:gd name="T90" fmla="*/ 1026 w 1169"/>
                <a:gd name="T91" fmla="*/ 262 h 609"/>
                <a:gd name="T92" fmla="*/ 1081 w 1169"/>
                <a:gd name="T93" fmla="*/ 249 h 609"/>
                <a:gd name="T94" fmla="*/ 1102 w 1169"/>
                <a:gd name="T95" fmla="*/ 313 h 609"/>
                <a:gd name="T96" fmla="*/ 1136 w 1169"/>
                <a:gd name="T97" fmla="*/ 338 h 609"/>
                <a:gd name="T98" fmla="*/ 1136 w 1169"/>
                <a:gd name="T99" fmla="*/ 359 h 609"/>
                <a:gd name="T100" fmla="*/ 1169 w 1169"/>
                <a:gd name="T101" fmla="*/ 368 h 609"/>
                <a:gd name="T102" fmla="*/ 1081 w 1169"/>
                <a:gd name="T103" fmla="*/ 435 h 609"/>
                <a:gd name="T104" fmla="*/ 959 w 1169"/>
                <a:gd name="T105" fmla="*/ 453 h 609"/>
                <a:gd name="T106" fmla="*/ 874 w 1169"/>
                <a:gd name="T107" fmla="*/ 499 h 609"/>
                <a:gd name="T108" fmla="*/ 1005 w 1169"/>
                <a:gd name="T109" fmla="*/ 469 h 609"/>
                <a:gd name="T110" fmla="*/ 984 w 1169"/>
                <a:gd name="T111" fmla="*/ 490 h 609"/>
                <a:gd name="T112" fmla="*/ 1026 w 1169"/>
                <a:gd name="T113" fmla="*/ 520 h 609"/>
                <a:gd name="T114" fmla="*/ 1051 w 1169"/>
                <a:gd name="T115" fmla="*/ 520 h 609"/>
                <a:gd name="T116" fmla="*/ 938 w 1169"/>
                <a:gd name="T117" fmla="*/ 575 h 609"/>
                <a:gd name="T118" fmla="*/ 959 w 1169"/>
                <a:gd name="T119" fmla="*/ 529 h 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9"/>
                <a:gd name="T181" fmla="*/ 0 h 609"/>
                <a:gd name="T182" fmla="*/ 1169 w 1169"/>
                <a:gd name="T183" fmla="*/ 609 h 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9" h="609">
                  <a:moveTo>
                    <a:pt x="929" y="529"/>
                  </a:moveTo>
                  <a:lnTo>
                    <a:pt x="920" y="529"/>
                  </a:lnTo>
                  <a:lnTo>
                    <a:pt x="929" y="499"/>
                  </a:lnTo>
                  <a:lnTo>
                    <a:pt x="904" y="490"/>
                  </a:lnTo>
                  <a:lnTo>
                    <a:pt x="874" y="529"/>
                  </a:lnTo>
                  <a:lnTo>
                    <a:pt x="853" y="545"/>
                  </a:lnTo>
                  <a:lnTo>
                    <a:pt x="798" y="545"/>
                  </a:lnTo>
                  <a:lnTo>
                    <a:pt x="777" y="554"/>
                  </a:lnTo>
                  <a:lnTo>
                    <a:pt x="752" y="566"/>
                  </a:lnTo>
                  <a:lnTo>
                    <a:pt x="713" y="566"/>
                  </a:lnTo>
                  <a:lnTo>
                    <a:pt x="697" y="575"/>
                  </a:lnTo>
                  <a:lnTo>
                    <a:pt x="713" y="575"/>
                  </a:lnTo>
                  <a:lnTo>
                    <a:pt x="722" y="584"/>
                  </a:lnTo>
                  <a:lnTo>
                    <a:pt x="667" y="584"/>
                  </a:lnTo>
                  <a:lnTo>
                    <a:pt x="633" y="609"/>
                  </a:lnTo>
                  <a:lnTo>
                    <a:pt x="655" y="575"/>
                  </a:lnTo>
                  <a:lnTo>
                    <a:pt x="667" y="575"/>
                  </a:lnTo>
                  <a:lnTo>
                    <a:pt x="688" y="529"/>
                  </a:lnTo>
                  <a:lnTo>
                    <a:pt x="713" y="554"/>
                  </a:lnTo>
                  <a:lnTo>
                    <a:pt x="722" y="545"/>
                  </a:lnTo>
                  <a:lnTo>
                    <a:pt x="713" y="520"/>
                  </a:lnTo>
                  <a:lnTo>
                    <a:pt x="655" y="511"/>
                  </a:lnTo>
                  <a:lnTo>
                    <a:pt x="667" y="478"/>
                  </a:lnTo>
                  <a:lnTo>
                    <a:pt x="646" y="478"/>
                  </a:lnTo>
                  <a:lnTo>
                    <a:pt x="646" y="469"/>
                  </a:lnTo>
                  <a:lnTo>
                    <a:pt x="621" y="453"/>
                  </a:lnTo>
                  <a:lnTo>
                    <a:pt x="579" y="478"/>
                  </a:lnTo>
                  <a:lnTo>
                    <a:pt x="591" y="478"/>
                  </a:lnTo>
                  <a:lnTo>
                    <a:pt x="524" y="469"/>
                  </a:lnTo>
                  <a:lnTo>
                    <a:pt x="515" y="453"/>
                  </a:lnTo>
                  <a:lnTo>
                    <a:pt x="499" y="453"/>
                  </a:lnTo>
                  <a:lnTo>
                    <a:pt x="64" y="453"/>
                  </a:lnTo>
                  <a:lnTo>
                    <a:pt x="43" y="435"/>
                  </a:lnTo>
                  <a:lnTo>
                    <a:pt x="21" y="414"/>
                  </a:lnTo>
                  <a:lnTo>
                    <a:pt x="34" y="389"/>
                  </a:lnTo>
                  <a:lnTo>
                    <a:pt x="21" y="389"/>
                  </a:lnTo>
                  <a:lnTo>
                    <a:pt x="21" y="359"/>
                  </a:lnTo>
                  <a:lnTo>
                    <a:pt x="55" y="350"/>
                  </a:lnTo>
                  <a:lnTo>
                    <a:pt x="64" y="329"/>
                  </a:lnTo>
                  <a:lnTo>
                    <a:pt x="55" y="313"/>
                  </a:lnTo>
                  <a:lnTo>
                    <a:pt x="64" y="274"/>
                  </a:lnTo>
                  <a:lnTo>
                    <a:pt x="64" y="249"/>
                  </a:lnTo>
                  <a:lnTo>
                    <a:pt x="21" y="262"/>
                  </a:lnTo>
                  <a:lnTo>
                    <a:pt x="9" y="249"/>
                  </a:lnTo>
                  <a:lnTo>
                    <a:pt x="21" y="237"/>
                  </a:lnTo>
                  <a:lnTo>
                    <a:pt x="0" y="237"/>
                  </a:lnTo>
                  <a:lnTo>
                    <a:pt x="207" y="76"/>
                  </a:lnTo>
                  <a:lnTo>
                    <a:pt x="253" y="88"/>
                  </a:lnTo>
                  <a:lnTo>
                    <a:pt x="271" y="76"/>
                  </a:lnTo>
                  <a:lnTo>
                    <a:pt x="292" y="76"/>
                  </a:lnTo>
                  <a:lnTo>
                    <a:pt x="359" y="67"/>
                  </a:lnTo>
                  <a:lnTo>
                    <a:pt x="393" y="58"/>
                  </a:lnTo>
                  <a:lnTo>
                    <a:pt x="405" y="67"/>
                  </a:lnTo>
                  <a:lnTo>
                    <a:pt x="393" y="76"/>
                  </a:lnTo>
                  <a:lnTo>
                    <a:pt x="423" y="76"/>
                  </a:lnTo>
                  <a:lnTo>
                    <a:pt x="448" y="67"/>
                  </a:lnTo>
                  <a:lnTo>
                    <a:pt x="469" y="67"/>
                  </a:lnTo>
                  <a:lnTo>
                    <a:pt x="481" y="76"/>
                  </a:lnTo>
                  <a:lnTo>
                    <a:pt x="536" y="88"/>
                  </a:lnTo>
                  <a:lnTo>
                    <a:pt x="536" y="97"/>
                  </a:lnTo>
                  <a:lnTo>
                    <a:pt x="499" y="106"/>
                  </a:lnTo>
                  <a:lnTo>
                    <a:pt x="536" y="106"/>
                  </a:lnTo>
                  <a:lnTo>
                    <a:pt x="579" y="97"/>
                  </a:lnTo>
                  <a:lnTo>
                    <a:pt x="600" y="106"/>
                  </a:lnTo>
                  <a:lnTo>
                    <a:pt x="612" y="97"/>
                  </a:lnTo>
                  <a:lnTo>
                    <a:pt x="600" y="97"/>
                  </a:lnTo>
                  <a:lnTo>
                    <a:pt x="655" y="88"/>
                  </a:lnTo>
                  <a:lnTo>
                    <a:pt x="655" y="97"/>
                  </a:lnTo>
                  <a:lnTo>
                    <a:pt x="688" y="106"/>
                  </a:lnTo>
                  <a:lnTo>
                    <a:pt x="722" y="106"/>
                  </a:lnTo>
                  <a:lnTo>
                    <a:pt x="752" y="88"/>
                  </a:lnTo>
                  <a:lnTo>
                    <a:pt x="731" y="88"/>
                  </a:lnTo>
                  <a:lnTo>
                    <a:pt x="777" y="67"/>
                  </a:lnTo>
                  <a:lnTo>
                    <a:pt x="786" y="76"/>
                  </a:lnTo>
                  <a:lnTo>
                    <a:pt x="786" y="88"/>
                  </a:lnTo>
                  <a:lnTo>
                    <a:pt x="764" y="97"/>
                  </a:lnTo>
                  <a:lnTo>
                    <a:pt x="752" y="106"/>
                  </a:lnTo>
                  <a:lnTo>
                    <a:pt x="764" y="106"/>
                  </a:lnTo>
                  <a:lnTo>
                    <a:pt x="798" y="88"/>
                  </a:lnTo>
                  <a:lnTo>
                    <a:pt x="819" y="76"/>
                  </a:lnTo>
                  <a:lnTo>
                    <a:pt x="798" y="67"/>
                  </a:lnTo>
                  <a:lnTo>
                    <a:pt x="798" y="58"/>
                  </a:lnTo>
                  <a:lnTo>
                    <a:pt x="841" y="33"/>
                  </a:lnTo>
                  <a:lnTo>
                    <a:pt x="874" y="12"/>
                  </a:lnTo>
                  <a:lnTo>
                    <a:pt x="904" y="0"/>
                  </a:lnTo>
                  <a:lnTo>
                    <a:pt x="938" y="0"/>
                  </a:lnTo>
                  <a:lnTo>
                    <a:pt x="895" y="21"/>
                  </a:lnTo>
                  <a:lnTo>
                    <a:pt x="874" y="21"/>
                  </a:lnTo>
                  <a:lnTo>
                    <a:pt x="874" y="33"/>
                  </a:lnTo>
                  <a:lnTo>
                    <a:pt x="853" y="33"/>
                  </a:lnTo>
                  <a:lnTo>
                    <a:pt x="862" y="67"/>
                  </a:lnTo>
                  <a:lnTo>
                    <a:pt x="841" y="67"/>
                  </a:lnTo>
                  <a:lnTo>
                    <a:pt x="853" y="76"/>
                  </a:lnTo>
                  <a:lnTo>
                    <a:pt x="862" y="88"/>
                  </a:lnTo>
                  <a:lnTo>
                    <a:pt x="883" y="76"/>
                  </a:lnTo>
                  <a:lnTo>
                    <a:pt x="883" y="88"/>
                  </a:lnTo>
                  <a:lnTo>
                    <a:pt x="874" y="106"/>
                  </a:lnTo>
                  <a:lnTo>
                    <a:pt x="874" y="122"/>
                  </a:lnTo>
                  <a:lnTo>
                    <a:pt x="920" y="97"/>
                  </a:lnTo>
                  <a:lnTo>
                    <a:pt x="938" y="67"/>
                  </a:lnTo>
                  <a:lnTo>
                    <a:pt x="971" y="76"/>
                  </a:lnTo>
                  <a:lnTo>
                    <a:pt x="984" y="76"/>
                  </a:lnTo>
                  <a:lnTo>
                    <a:pt x="950" y="106"/>
                  </a:lnTo>
                  <a:lnTo>
                    <a:pt x="959" y="106"/>
                  </a:lnTo>
                  <a:lnTo>
                    <a:pt x="950" y="122"/>
                  </a:lnTo>
                  <a:lnTo>
                    <a:pt x="904" y="131"/>
                  </a:lnTo>
                  <a:lnTo>
                    <a:pt x="883" y="131"/>
                  </a:lnTo>
                  <a:lnTo>
                    <a:pt x="874" y="131"/>
                  </a:lnTo>
                  <a:lnTo>
                    <a:pt x="841" y="152"/>
                  </a:lnTo>
                  <a:lnTo>
                    <a:pt x="807" y="173"/>
                  </a:lnTo>
                  <a:lnTo>
                    <a:pt x="786" y="173"/>
                  </a:lnTo>
                  <a:lnTo>
                    <a:pt x="764" y="198"/>
                  </a:lnTo>
                  <a:lnTo>
                    <a:pt x="731" y="198"/>
                  </a:lnTo>
                  <a:lnTo>
                    <a:pt x="722" y="207"/>
                  </a:lnTo>
                  <a:lnTo>
                    <a:pt x="688" y="228"/>
                  </a:lnTo>
                  <a:lnTo>
                    <a:pt x="646" y="262"/>
                  </a:lnTo>
                  <a:lnTo>
                    <a:pt x="646" y="274"/>
                  </a:lnTo>
                  <a:lnTo>
                    <a:pt x="667" y="274"/>
                  </a:lnTo>
                  <a:lnTo>
                    <a:pt x="655" y="304"/>
                  </a:lnTo>
                  <a:lnTo>
                    <a:pt x="676" y="304"/>
                  </a:lnTo>
                  <a:lnTo>
                    <a:pt x="743" y="338"/>
                  </a:lnTo>
                  <a:lnTo>
                    <a:pt x="786" y="350"/>
                  </a:lnTo>
                  <a:lnTo>
                    <a:pt x="752" y="380"/>
                  </a:lnTo>
                  <a:lnTo>
                    <a:pt x="777" y="414"/>
                  </a:lnTo>
                  <a:lnTo>
                    <a:pt x="807" y="405"/>
                  </a:lnTo>
                  <a:lnTo>
                    <a:pt x="819" y="350"/>
                  </a:lnTo>
                  <a:lnTo>
                    <a:pt x="874" y="329"/>
                  </a:lnTo>
                  <a:lnTo>
                    <a:pt x="895" y="283"/>
                  </a:lnTo>
                  <a:lnTo>
                    <a:pt x="883" y="274"/>
                  </a:lnTo>
                  <a:lnTo>
                    <a:pt x="904" y="249"/>
                  </a:lnTo>
                  <a:lnTo>
                    <a:pt x="920" y="228"/>
                  </a:lnTo>
                  <a:lnTo>
                    <a:pt x="929" y="207"/>
                  </a:lnTo>
                  <a:lnTo>
                    <a:pt x="950" y="198"/>
                  </a:lnTo>
                  <a:lnTo>
                    <a:pt x="996" y="207"/>
                  </a:lnTo>
                  <a:lnTo>
                    <a:pt x="1014" y="219"/>
                  </a:lnTo>
                  <a:lnTo>
                    <a:pt x="1014" y="228"/>
                  </a:lnTo>
                  <a:lnTo>
                    <a:pt x="1035" y="228"/>
                  </a:lnTo>
                  <a:lnTo>
                    <a:pt x="1026" y="262"/>
                  </a:lnTo>
                  <a:lnTo>
                    <a:pt x="1035" y="283"/>
                  </a:lnTo>
                  <a:lnTo>
                    <a:pt x="1081" y="262"/>
                  </a:lnTo>
                  <a:lnTo>
                    <a:pt x="1081" y="249"/>
                  </a:lnTo>
                  <a:lnTo>
                    <a:pt x="1102" y="237"/>
                  </a:lnTo>
                  <a:lnTo>
                    <a:pt x="1127" y="304"/>
                  </a:lnTo>
                  <a:lnTo>
                    <a:pt x="1102" y="313"/>
                  </a:lnTo>
                  <a:lnTo>
                    <a:pt x="1127" y="329"/>
                  </a:lnTo>
                  <a:lnTo>
                    <a:pt x="1112" y="338"/>
                  </a:lnTo>
                  <a:lnTo>
                    <a:pt x="1136" y="338"/>
                  </a:lnTo>
                  <a:lnTo>
                    <a:pt x="1136" y="350"/>
                  </a:lnTo>
                  <a:lnTo>
                    <a:pt x="1157" y="350"/>
                  </a:lnTo>
                  <a:lnTo>
                    <a:pt x="1136" y="359"/>
                  </a:lnTo>
                  <a:lnTo>
                    <a:pt x="1157" y="359"/>
                  </a:lnTo>
                  <a:lnTo>
                    <a:pt x="1157" y="368"/>
                  </a:lnTo>
                  <a:lnTo>
                    <a:pt x="1169" y="368"/>
                  </a:lnTo>
                  <a:lnTo>
                    <a:pt x="1169" y="405"/>
                  </a:lnTo>
                  <a:lnTo>
                    <a:pt x="1112" y="414"/>
                  </a:lnTo>
                  <a:lnTo>
                    <a:pt x="1081" y="435"/>
                  </a:lnTo>
                  <a:lnTo>
                    <a:pt x="1014" y="435"/>
                  </a:lnTo>
                  <a:lnTo>
                    <a:pt x="971" y="435"/>
                  </a:lnTo>
                  <a:lnTo>
                    <a:pt x="959" y="453"/>
                  </a:lnTo>
                  <a:lnTo>
                    <a:pt x="950" y="453"/>
                  </a:lnTo>
                  <a:lnTo>
                    <a:pt x="920" y="469"/>
                  </a:lnTo>
                  <a:lnTo>
                    <a:pt x="874" y="499"/>
                  </a:lnTo>
                  <a:lnTo>
                    <a:pt x="929" y="469"/>
                  </a:lnTo>
                  <a:lnTo>
                    <a:pt x="996" y="453"/>
                  </a:lnTo>
                  <a:lnTo>
                    <a:pt x="1005" y="469"/>
                  </a:lnTo>
                  <a:lnTo>
                    <a:pt x="959" y="478"/>
                  </a:lnTo>
                  <a:lnTo>
                    <a:pt x="971" y="490"/>
                  </a:lnTo>
                  <a:lnTo>
                    <a:pt x="984" y="490"/>
                  </a:lnTo>
                  <a:lnTo>
                    <a:pt x="971" y="511"/>
                  </a:lnTo>
                  <a:lnTo>
                    <a:pt x="996" y="520"/>
                  </a:lnTo>
                  <a:lnTo>
                    <a:pt x="1026" y="520"/>
                  </a:lnTo>
                  <a:lnTo>
                    <a:pt x="1051" y="499"/>
                  </a:lnTo>
                  <a:lnTo>
                    <a:pt x="1051" y="511"/>
                  </a:lnTo>
                  <a:lnTo>
                    <a:pt x="1051" y="520"/>
                  </a:lnTo>
                  <a:lnTo>
                    <a:pt x="1026" y="529"/>
                  </a:lnTo>
                  <a:lnTo>
                    <a:pt x="971" y="554"/>
                  </a:lnTo>
                  <a:lnTo>
                    <a:pt x="938" y="575"/>
                  </a:lnTo>
                  <a:lnTo>
                    <a:pt x="938" y="554"/>
                  </a:lnTo>
                  <a:lnTo>
                    <a:pt x="971" y="529"/>
                  </a:lnTo>
                  <a:lnTo>
                    <a:pt x="959" y="529"/>
                  </a:lnTo>
                  <a:lnTo>
                    <a:pt x="971" y="529"/>
                  </a:lnTo>
                  <a:lnTo>
                    <a:pt x="929" y="52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4" name="Freeform 1699"/>
            <p:cNvSpPr>
              <a:spLocks/>
            </p:cNvSpPr>
            <p:nvPr/>
          </p:nvSpPr>
          <p:spPr bwMode="auto">
            <a:xfrm>
              <a:off x="8327908" y="1804552"/>
              <a:ext cx="1000428" cy="448898"/>
            </a:xfrm>
            <a:custGeom>
              <a:avLst/>
              <a:gdLst>
                <a:gd name="T0" fmla="*/ 700 w 700"/>
                <a:gd name="T1" fmla="*/ 31 h 314"/>
                <a:gd name="T2" fmla="*/ 578 w 700"/>
                <a:gd name="T3" fmla="*/ 13 h 314"/>
                <a:gd name="T4" fmla="*/ 548 w 700"/>
                <a:gd name="T5" fmla="*/ 0 h 314"/>
                <a:gd name="T6" fmla="*/ 438 w 700"/>
                <a:gd name="T7" fmla="*/ 22 h 314"/>
                <a:gd name="T8" fmla="*/ 341 w 700"/>
                <a:gd name="T9" fmla="*/ 43 h 314"/>
                <a:gd name="T10" fmla="*/ 341 w 700"/>
                <a:gd name="T11" fmla="*/ 61 h 314"/>
                <a:gd name="T12" fmla="*/ 341 w 700"/>
                <a:gd name="T13" fmla="*/ 86 h 314"/>
                <a:gd name="T14" fmla="*/ 304 w 700"/>
                <a:gd name="T15" fmla="*/ 86 h 314"/>
                <a:gd name="T16" fmla="*/ 228 w 700"/>
                <a:gd name="T17" fmla="*/ 98 h 314"/>
                <a:gd name="T18" fmla="*/ 228 w 700"/>
                <a:gd name="T19" fmla="*/ 119 h 314"/>
                <a:gd name="T20" fmla="*/ 304 w 700"/>
                <a:gd name="T21" fmla="*/ 107 h 314"/>
                <a:gd name="T22" fmla="*/ 207 w 700"/>
                <a:gd name="T23" fmla="*/ 153 h 314"/>
                <a:gd name="T24" fmla="*/ 143 w 700"/>
                <a:gd name="T25" fmla="*/ 204 h 314"/>
                <a:gd name="T26" fmla="*/ 152 w 700"/>
                <a:gd name="T27" fmla="*/ 229 h 314"/>
                <a:gd name="T28" fmla="*/ 207 w 700"/>
                <a:gd name="T29" fmla="*/ 229 h 314"/>
                <a:gd name="T30" fmla="*/ 0 w 700"/>
                <a:gd name="T31" fmla="*/ 314 h 314"/>
                <a:gd name="T32" fmla="*/ 188 w 700"/>
                <a:gd name="T33" fmla="*/ 259 h 314"/>
                <a:gd name="T34" fmla="*/ 274 w 700"/>
                <a:gd name="T35" fmla="*/ 229 h 314"/>
                <a:gd name="T36" fmla="*/ 304 w 700"/>
                <a:gd name="T37" fmla="*/ 217 h 314"/>
                <a:gd name="T38" fmla="*/ 396 w 700"/>
                <a:gd name="T39" fmla="*/ 183 h 314"/>
                <a:gd name="T40" fmla="*/ 438 w 700"/>
                <a:gd name="T41" fmla="*/ 204 h 314"/>
                <a:gd name="T42" fmla="*/ 502 w 700"/>
                <a:gd name="T43" fmla="*/ 204 h 314"/>
                <a:gd name="T44" fmla="*/ 514 w 700"/>
                <a:gd name="T45" fmla="*/ 238 h 314"/>
                <a:gd name="T46" fmla="*/ 514 w 700"/>
                <a:gd name="T47" fmla="*/ 259 h 314"/>
                <a:gd name="T48" fmla="*/ 536 w 700"/>
                <a:gd name="T49" fmla="*/ 259 h 314"/>
                <a:gd name="T50" fmla="*/ 514 w 700"/>
                <a:gd name="T51" fmla="*/ 259 h 314"/>
                <a:gd name="T52" fmla="*/ 514 w 700"/>
                <a:gd name="T53" fmla="*/ 268 h 314"/>
                <a:gd name="T54" fmla="*/ 514 w 700"/>
                <a:gd name="T55" fmla="*/ 305 h 314"/>
                <a:gd name="T56" fmla="*/ 536 w 700"/>
                <a:gd name="T57" fmla="*/ 284 h 314"/>
                <a:gd name="T58" fmla="*/ 527 w 700"/>
                <a:gd name="T59" fmla="*/ 305 h 314"/>
                <a:gd name="T60" fmla="*/ 548 w 700"/>
                <a:gd name="T61" fmla="*/ 305 h 314"/>
                <a:gd name="T62" fmla="*/ 548 w 700"/>
                <a:gd name="T63" fmla="*/ 268 h 314"/>
                <a:gd name="T64" fmla="*/ 557 w 700"/>
                <a:gd name="T65" fmla="*/ 204 h 314"/>
                <a:gd name="T66" fmla="*/ 502 w 700"/>
                <a:gd name="T67" fmla="*/ 204 h 314"/>
                <a:gd name="T68" fmla="*/ 493 w 700"/>
                <a:gd name="T69" fmla="*/ 192 h 3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0"/>
                <a:gd name="T106" fmla="*/ 0 h 314"/>
                <a:gd name="T107" fmla="*/ 700 w 700"/>
                <a:gd name="T108" fmla="*/ 314 h 3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0" h="314">
                  <a:moveTo>
                    <a:pt x="493" y="192"/>
                  </a:moveTo>
                  <a:lnTo>
                    <a:pt x="700" y="31"/>
                  </a:lnTo>
                  <a:lnTo>
                    <a:pt x="679" y="22"/>
                  </a:lnTo>
                  <a:lnTo>
                    <a:pt x="578" y="13"/>
                  </a:lnTo>
                  <a:lnTo>
                    <a:pt x="548" y="13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438" y="22"/>
                  </a:lnTo>
                  <a:lnTo>
                    <a:pt x="380" y="43"/>
                  </a:lnTo>
                  <a:lnTo>
                    <a:pt x="341" y="43"/>
                  </a:lnTo>
                  <a:lnTo>
                    <a:pt x="329" y="52"/>
                  </a:lnTo>
                  <a:lnTo>
                    <a:pt x="341" y="61"/>
                  </a:lnTo>
                  <a:lnTo>
                    <a:pt x="329" y="77"/>
                  </a:lnTo>
                  <a:lnTo>
                    <a:pt x="341" y="86"/>
                  </a:lnTo>
                  <a:lnTo>
                    <a:pt x="295" y="86"/>
                  </a:lnTo>
                  <a:lnTo>
                    <a:pt x="304" y="86"/>
                  </a:lnTo>
                  <a:lnTo>
                    <a:pt x="295" y="86"/>
                  </a:lnTo>
                  <a:lnTo>
                    <a:pt x="228" y="98"/>
                  </a:lnTo>
                  <a:lnTo>
                    <a:pt x="240" y="107"/>
                  </a:lnTo>
                  <a:lnTo>
                    <a:pt x="228" y="119"/>
                  </a:lnTo>
                  <a:lnTo>
                    <a:pt x="274" y="119"/>
                  </a:lnTo>
                  <a:lnTo>
                    <a:pt x="304" y="107"/>
                  </a:lnTo>
                  <a:lnTo>
                    <a:pt x="274" y="140"/>
                  </a:lnTo>
                  <a:lnTo>
                    <a:pt x="207" y="153"/>
                  </a:lnTo>
                  <a:lnTo>
                    <a:pt x="152" y="174"/>
                  </a:lnTo>
                  <a:lnTo>
                    <a:pt x="143" y="204"/>
                  </a:lnTo>
                  <a:lnTo>
                    <a:pt x="173" y="204"/>
                  </a:lnTo>
                  <a:lnTo>
                    <a:pt x="152" y="229"/>
                  </a:lnTo>
                  <a:lnTo>
                    <a:pt x="188" y="229"/>
                  </a:lnTo>
                  <a:lnTo>
                    <a:pt x="207" y="229"/>
                  </a:lnTo>
                  <a:lnTo>
                    <a:pt x="188" y="247"/>
                  </a:lnTo>
                  <a:lnTo>
                    <a:pt x="0" y="314"/>
                  </a:lnTo>
                  <a:lnTo>
                    <a:pt x="134" y="284"/>
                  </a:lnTo>
                  <a:lnTo>
                    <a:pt x="188" y="259"/>
                  </a:lnTo>
                  <a:lnTo>
                    <a:pt x="265" y="229"/>
                  </a:lnTo>
                  <a:lnTo>
                    <a:pt x="274" y="229"/>
                  </a:lnTo>
                  <a:lnTo>
                    <a:pt x="274" y="217"/>
                  </a:lnTo>
                  <a:lnTo>
                    <a:pt x="304" y="217"/>
                  </a:lnTo>
                  <a:lnTo>
                    <a:pt x="359" y="204"/>
                  </a:lnTo>
                  <a:lnTo>
                    <a:pt x="396" y="183"/>
                  </a:lnTo>
                  <a:lnTo>
                    <a:pt x="417" y="183"/>
                  </a:lnTo>
                  <a:lnTo>
                    <a:pt x="438" y="204"/>
                  </a:lnTo>
                  <a:lnTo>
                    <a:pt x="481" y="204"/>
                  </a:lnTo>
                  <a:lnTo>
                    <a:pt x="502" y="204"/>
                  </a:lnTo>
                  <a:lnTo>
                    <a:pt x="493" y="217"/>
                  </a:lnTo>
                  <a:lnTo>
                    <a:pt x="514" y="238"/>
                  </a:lnTo>
                  <a:lnTo>
                    <a:pt x="527" y="238"/>
                  </a:lnTo>
                  <a:lnTo>
                    <a:pt x="514" y="259"/>
                  </a:lnTo>
                  <a:lnTo>
                    <a:pt x="536" y="247"/>
                  </a:lnTo>
                  <a:lnTo>
                    <a:pt x="536" y="259"/>
                  </a:lnTo>
                  <a:lnTo>
                    <a:pt x="527" y="259"/>
                  </a:lnTo>
                  <a:lnTo>
                    <a:pt x="514" y="259"/>
                  </a:lnTo>
                  <a:lnTo>
                    <a:pt x="502" y="268"/>
                  </a:lnTo>
                  <a:lnTo>
                    <a:pt x="514" y="268"/>
                  </a:lnTo>
                  <a:lnTo>
                    <a:pt x="502" y="293"/>
                  </a:lnTo>
                  <a:lnTo>
                    <a:pt x="514" y="305"/>
                  </a:lnTo>
                  <a:lnTo>
                    <a:pt x="527" y="268"/>
                  </a:lnTo>
                  <a:lnTo>
                    <a:pt x="536" y="284"/>
                  </a:lnTo>
                  <a:lnTo>
                    <a:pt x="527" y="284"/>
                  </a:lnTo>
                  <a:lnTo>
                    <a:pt x="527" y="305"/>
                  </a:lnTo>
                  <a:lnTo>
                    <a:pt x="536" y="305"/>
                  </a:lnTo>
                  <a:lnTo>
                    <a:pt x="548" y="305"/>
                  </a:lnTo>
                  <a:lnTo>
                    <a:pt x="557" y="284"/>
                  </a:lnTo>
                  <a:lnTo>
                    <a:pt x="548" y="268"/>
                  </a:lnTo>
                  <a:lnTo>
                    <a:pt x="557" y="229"/>
                  </a:lnTo>
                  <a:lnTo>
                    <a:pt x="557" y="204"/>
                  </a:lnTo>
                  <a:lnTo>
                    <a:pt x="514" y="217"/>
                  </a:lnTo>
                  <a:lnTo>
                    <a:pt x="502" y="204"/>
                  </a:lnTo>
                  <a:lnTo>
                    <a:pt x="514" y="192"/>
                  </a:lnTo>
                  <a:lnTo>
                    <a:pt x="493" y="19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5" name="Freeform 1700"/>
            <p:cNvSpPr>
              <a:spLocks/>
            </p:cNvSpPr>
            <p:nvPr/>
          </p:nvSpPr>
          <p:spPr bwMode="auto">
            <a:xfrm>
              <a:off x="9002482" y="2871043"/>
              <a:ext cx="687436" cy="527527"/>
            </a:xfrm>
            <a:custGeom>
              <a:avLst/>
              <a:gdLst>
                <a:gd name="T0" fmla="*/ 42 w 481"/>
                <a:gd name="T1" fmla="*/ 0 h 369"/>
                <a:gd name="T2" fmla="*/ 185 w 481"/>
                <a:gd name="T3" fmla="*/ 22 h 369"/>
                <a:gd name="T4" fmla="*/ 198 w 481"/>
                <a:gd name="T5" fmla="*/ 55 h 369"/>
                <a:gd name="T6" fmla="*/ 216 w 481"/>
                <a:gd name="T7" fmla="*/ 76 h 369"/>
                <a:gd name="T8" fmla="*/ 252 w 481"/>
                <a:gd name="T9" fmla="*/ 67 h 369"/>
                <a:gd name="T10" fmla="*/ 304 w 481"/>
                <a:gd name="T11" fmla="*/ 140 h 369"/>
                <a:gd name="T12" fmla="*/ 283 w 481"/>
                <a:gd name="T13" fmla="*/ 207 h 369"/>
                <a:gd name="T14" fmla="*/ 329 w 481"/>
                <a:gd name="T15" fmla="*/ 293 h 369"/>
                <a:gd name="T16" fmla="*/ 380 w 481"/>
                <a:gd name="T17" fmla="*/ 293 h 369"/>
                <a:gd name="T18" fmla="*/ 380 w 481"/>
                <a:gd name="T19" fmla="*/ 283 h 369"/>
                <a:gd name="T20" fmla="*/ 414 w 481"/>
                <a:gd name="T21" fmla="*/ 238 h 369"/>
                <a:gd name="T22" fmla="*/ 481 w 481"/>
                <a:gd name="T23" fmla="*/ 229 h 369"/>
                <a:gd name="T24" fmla="*/ 444 w 481"/>
                <a:gd name="T25" fmla="*/ 305 h 369"/>
                <a:gd name="T26" fmla="*/ 426 w 481"/>
                <a:gd name="T27" fmla="*/ 305 h 369"/>
                <a:gd name="T28" fmla="*/ 380 w 481"/>
                <a:gd name="T29" fmla="*/ 317 h 369"/>
                <a:gd name="T30" fmla="*/ 380 w 481"/>
                <a:gd name="T31" fmla="*/ 338 h 369"/>
                <a:gd name="T32" fmla="*/ 329 w 481"/>
                <a:gd name="T33" fmla="*/ 338 h 369"/>
                <a:gd name="T34" fmla="*/ 283 w 481"/>
                <a:gd name="T35" fmla="*/ 347 h 369"/>
                <a:gd name="T36" fmla="*/ 207 w 481"/>
                <a:gd name="T37" fmla="*/ 317 h 369"/>
                <a:gd name="T38" fmla="*/ 161 w 481"/>
                <a:gd name="T39" fmla="*/ 293 h 369"/>
                <a:gd name="T40" fmla="*/ 131 w 481"/>
                <a:gd name="T41" fmla="*/ 253 h 369"/>
                <a:gd name="T42" fmla="*/ 140 w 481"/>
                <a:gd name="T43" fmla="*/ 207 h 369"/>
                <a:gd name="T44" fmla="*/ 85 w 481"/>
                <a:gd name="T45" fmla="*/ 140 h 369"/>
                <a:gd name="T46" fmla="*/ 76 w 481"/>
                <a:gd name="T47" fmla="*/ 110 h 369"/>
                <a:gd name="T48" fmla="*/ 64 w 481"/>
                <a:gd name="T49" fmla="*/ 76 h 369"/>
                <a:gd name="T50" fmla="*/ 55 w 481"/>
                <a:gd name="T51" fmla="*/ 22 h 369"/>
                <a:gd name="T52" fmla="*/ 21 w 481"/>
                <a:gd name="T53" fmla="*/ 55 h 369"/>
                <a:gd name="T54" fmla="*/ 64 w 481"/>
                <a:gd name="T55" fmla="*/ 177 h 369"/>
                <a:gd name="T56" fmla="*/ 64 w 481"/>
                <a:gd name="T57" fmla="*/ 207 h 369"/>
                <a:gd name="T58" fmla="*/ 30 w 481"/>
                <a:gd name="T59" fmla="*/ 162 h 369"/>
                <a:gd name="T60" fmla="*/ 42 w 481"/>
                <a:gd name="T61" fmla="*/ 131 h 369"/>
                <a:gd name="T62" fmla="*/ 0 w 481"/>
                <a:gd name="T63" fmla="*/ 98 h 369"/>
                <a:gd name="T64" fmla="*/ 21 w 481"/>
                <a:gd name="T65" fmla="*/ 86 h 369"/>
                <a:gd name="T66" fmla="*/ 0 w 481"/>
                <a:gd name="T67" fmla="*/ 0 h 3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1"/>
                <a:gd name="T103" fmla="*/ 0 h 369"/>
                <a:gd name="T104" fmla="*/ 481 w 481"/>
                <a:gd name="T105" fmla="*/ 369 h 3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1" h="369">
                  <a:moveTo>
                    <a:pt x="0" y="0"/>
                  </a:moveTo>
                  <a:lnTo>
                    <a:pt x="42" y="0"/>
                  </a:lnTo>
                  <a:lnTo>
                    <a:pt x="97" y="37"/>
                  </a:lnTo>
                  <a:lnTo>
                    <a:pt x="185" y="22"/>
                  </a:lnTo>
                  <a:lnTo>
                    <a:pt x="198" y="46"/>
                  </a:lnTo>
                  <a:lnTo>
                    <a:pt x="198" y="55"/>
                  </a:lnTo>
                  <a:lnTo>
                    <a:pt x="207" y="76"/>
                  </a:lnTo>
                  <a:lnTo>
                    <a:pt x="216" y="76"/>
                  </a:lnTo>
                  <a:lnTo>
                    <a:pt x="228" y="55"/>
                  </a:lnTo>
                  <a:lnTo>
                    <a:pt x="252" y="67"/>
                  </a:lnTo>
                  <a:lnTo>
                    <a:pt x="274" y="131"/>
                  </a:lnTo>
                  <a:lnTo>
                    <a:pt x="304" y="140"/>
                  </a:lnTo>
                  <a:lnTo>
                    <a:pt x="292" y="177"/>
                  </a:lnTo>
                  <a:lnTo>
                    <a:pt x="283" y="207"/>
                  </a:lnTo>
                  <a:lnTo>
                    <a:pt x="304" y="271"/>
                  </a:lnTo>
                  <a:lnTo>
                    <a:pt x="329" y="293"/>
                  </a:lnTo>
                  <a:lnTo>
                    <a:pt x="368" y="293"/>
                  </a:lnTo>
                  <a:lnTo>
                    <a:pt x="380" y="293"/>
                  </a:lnTo>
                  <a:lnTo>
                    <a:pt x="393" y="293"/>
                  </a:lnTo>
                  <a:lnTo>
                    <a:pt x="380" y="283"/>
                  </a:lnTo>
                  <a:lnTo>
                    <a:pt x="405" y="271"/>
                  </a:lnTo>
                  <a:lnTo>
                    <a:pt x="414" y="238"/>
                  </a:lnTo>
                  <a:lnTo>
                    <a:pt x="460" y="229"/>
                  </a:lnTo>
                  <a:lnTo>
                    <a:pt x="481" y="229"/>
                  </a:lnTo>
                  <a:lnTo>
                    <a:pt x="444" y="293"/>
                  </a:lnTo>
                  <a:lnTo>
                    <a:pt x="444" y="305"/>
                  </a:lnTo>
                  <a:lnTo>
                    <a:pt x="435" y="293"/>
                  </a:lnTo>
                  <a:lnTo>
                    <a:pt x="426" y="305"/>
                  </a:lnTo>
                  <a:lnTo>
                    <a:pt x="393" y="305"/>
                  </a:lnTo>
                  <a:lnTo>
                    <a:pt x="380" y="317"/>
                  </a:lnTo>
                  <a:lnTo>
                    <a:pt x="393" y="338"/>
                  </a:lnTo>
                  <a:lnTo>
                    <a:pt x="380" y="338"/>
                  </a:lnTo>
                  <a:lnTo>
                    <a:pt x="359" y="369"/>
                  </a:lnTo>
                  <a:lnTo>
                    <a:pt x="329" y="338"/>
                  </a:lnTo>
                  <a:lnTo>
                    <a:pt x="304" y="338"/>
                  </a:lnTo>
                  <a:lnTo>
                    <a:pt x="283" y="347"/>
                  </a:lnTo>
                  <a:lnTo>
                    <a:pt x="262" y="338"/>
                  </a:lnTo>
                  <a:lnTo>
                    <a:pt x="207" y="317"/>
                  </a:lnTo>
                  <a:lnTo>
                    <a:pt x="198" y="305"/>
                  </a:lnTo>
                  <a:lnTo>
                    <a:pt x="161" y="293"/>
                  </a:lnTo>
                  <a:lnTo>
                    <a:pt x="140" y="262"/>
                  </a:lnTo>
                  <a:lnTo>
                    <a:pt x="131" y="253"/>
                  </a:lnTo>
                  <a:lnTo>
                    <a:pt x="152" y="229"/>
                  </a:lnTo>
                  <a:lnTo>
                    <a:pt x="140" y="207"/>
                  </a:lnTo>
                  <a:lnTo>
                    <a:pt x="106" y="153"/>
                  </a:lnTo>
                  <a:lnTo>
                    <a:pt x="85" y="140"/>
                  </a:lnTo>
                  <a:lnTo>
                    <a:pt x="97" y="131"/>
                  </a:lnTo>
                  <a:lnTo>
                    <a:pt x="76" y="110"/>
                  </a:lnTo>
                  <a:lnTo>
                    <a:pt x="76" y="98"/>
                  </a:lnTo>
                  <a:lnTo>
                    <a:pt x="64" y="76"/>
                  </a:lnTo>
                  <a:lnTo>
                    <a:pt x="55" y="37"/>
                  </a:lnTo>
                  <a:lnTo>
                    <a:pt x="55" y="22"/>
                  </a:lnTo>
                  <a:lnTo>
                    <a:pt x="30" y="22"/>
                  </a:lnTo>
                  <a:lnTo>
                    <a:pt x="21" y="55"/>
                  </a:lnTo>
                  <a:lnTo>
                    <a:pt x="55" y="131"/>
                  </a:lnTo>
                  <a:lnTo>
                    <a:pt x="64" y="177"/>
                  </a:lnTo>
                  <a:lnTo>
                    <a:pt x="76" y="198"/>
                  </a:lnTo>
                  <a:lnTo>
                    <a:pt x="64" y="207"/>
                  </a:lnTo>
                  <a:lnTo>
                    <a:pt x="64" y="186"/>
                  </a:lnTo>
                  <a:lnTo>
                    <a:pt x="30" y="162"/>
                  </a:lnTo>
                  <a:lnTo>
                    <a:pt x="42" y="140"/>
                  </a:lnTo>
                  <a:lnTo>
                    <a:pt x="42" y="131"/>
                  </a:lnTo>
                  <a:lnTo>
                    <a:pt x="9" y="110"/>
                  </a:lnTo>
                  <a:lnTo>
                    <a:pt x="0" y="98"/>
                  </a:lnTo>
                  <a:lnTo>
                    <a:pt x="9" y="98"/>
                  </a:lnTo>
                  <a:lnTo>
                    <a:pt x="21" y="86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6" name="Freeform 1701"/>
            <p:cNvSpPr>
              <a:spLocks/>
            </p:cNvSpPr>
            <p:nvPr/>
          </p:nvSpPr>
          <p:spPr bwMode="auto">
            <a:xfrm>
              <a:off x="8923876" y="2387834"/>
              <a:ext cx="1436329" cy="701940"/>
            </a:xfrm>
            <a:custGeom>
              <a:avLst/>
              <a:gdLst>
                <a:gd name="T0" fmla="*/ 359 w 1005"/>
                <a:gd name="T1" fmla="*/ 478 h 491"/>
                <a:gd name="T2" fmla="*/ 307 w 1005"/>
                <a:gd name="T3" fmla="*/ 405 h 491"/>
                <a:gd name="T4" fmla="*/ 271 w 1005"/>
                <a:gd name="T5" fmla="*/ 414 h 491"/>
                <a:gd name="T6" fmla="*/ 253 w 1005"/>
                <a:gd name="T7" fmla="*/ 393 h 491"/>
                <a:gd name="T8" fmla="*/ 240 w 1005"/>
                <a:gd name="T9" fmla="*/ 360 h 491"/>
                <a:gd name="T10" fmla="*/ 97 w 1005"/>
                <a:gd name="T11" fmla="*/ 338 h 491"/>
                <a:gd name="T12" fmla="*/ 55 w 1005"/>
                <a:gd name="T13" fmla="*/ 329 h 491"/>
                <a:gd name="T14" fmla="*/ 43 w 1005"/>
                <a:gd name="T15" fmla="*/ 308 h 491"/>
                <a:gd name="T16" fmla="*/ 21 w 1005"/>
                <a:gd name="T17" fmla="*/ 284 h 491"/>
                <a:gd name="T18" fmla="*/ 9 w 1005"/>
                <a:gd name="T19" fmla="*/ 244 h 491"/>
                <a:gd name="T20" fmla="*/ 9 w 1005"/>
                <a:gd name="T21" fmla="*/ 220 h 491"/>
                <a:gd name="T22" fmla="*/ 9 w 1005"/>
                <a:gd name="T23" fmla="*/ 198 h 491"/>
                <a:gd name="T24" fmla="*/ 21 w 1005"/>
                <a:gd name="T25" fmla="*/ 156 h 491"/>
                <a:gd name="T26" fmla="*/ 85 w 1005"/>
                <a:gd name="T27" fmla="*/ 67 h 491"/>
                <a:gd name="T28" fmla="*/ 110 w 1005"/>
                <a:gd name="T29" fmla="*/ 16 h 491"/>
                <a:gd name="T30" fmla="*/ 119 w 1005"/>
                <a:gd name="T31" fmla="*/ 37 h 491"/>
                <a:gd name="T32" fmla="*/ 140 w 1005"/>
                <a:gd name="T33" fmla="*/ 16 h 491"/>
                <a:gd name="T34" fmla="*/ 575 w 1005"/>
                <a:gd name="T35" fmla="*/ 0 h 491"/>
                <a:gd name="T36" fmla="*/ 600 w 1005"/>
                <a:gd name="T37" fmla="*/ 16 h 491"/>
                <a:gd name="T38" fmla="*/ 655 w 1005"/>
                <a:gd name="T39" fmla="*/ 25 h 491"/>
                <a:gd name="T40" fmla="*/ 630 w 1005"/>
                <a:gd name="T41" fmla="*/ 46 h 491"/>
                <a:gd name="T42" fmla="*/ 688 w 1005"/>
                <a:gd name="T43" fmla="*/ 37 h 491"/>
                <a:gd name="T44" fmla="*/ 688 w 1005"/>
                <a:gd name="T45" fmla="*/ 46 h 491"/>
                <a:gd name="T46" fmla="*/ 731 w 1005"/>
                <a:gd name="T47" fmla="*/ 58 h 491"/>
                <a:gd name="T48" fmla="*/ 731 w 1005"/>
                <a:gd name="T49" fmla="*/ 58 h 491"/>
                <a:gd name="T50" fmla="*/ 688 w 1005"/>
                <a:gd name="T51" fmla="*/ 67 h 491"/>
                <a:gd name="T52" fmla="*/ 676 w 1005"/>
                <a:gd name="T53" fmla="*/ 92 h 491"/>
                <a:gd name="T54" fmla="*/ 630 w 1005"/>
                <a:gd name="T55" fmla="*/ 143 h 491"/>
                <a:gd name="T56" fmla="*/ 642 w 1005"/>
                <a:gd name="T57" fmla="*/ 156 h 491"/>
                <a:gd name="T58" fmla="*/ 676 w 1005"/>
                <a:gd name="T59" fmla="*/ 113 h 491"/>
                <a:gd name="T60" fmla="*/ 722 w 1005"/>
                <a:gd name="T61" fmla="*/ 76 h 491"/>
                <a:gd name="T62" fmla="*/ 731 w 1005"/>
                <a:gd name="T63" fmla="*/ 101 h 491"/>
                <a:gd name="T64" fmla="*/ 731 w 1005"/>
                <a:gd name="T65" fmla="*/ 113 h 491"/>
                <a:gd name="T66" fmla="*/ 709 w 1005"/>
                <a:gd name="T67" fmla="*/ 156 h 491"/>
                <a:gd name="T68" fmla="*/ 798 w 1005"/>
                <a:gd name="T69" fmla="*/ 131 h 491"/>
                <a:gd name="T70" fmla="*/ 840 w 1005"/>
                <a:gd name="T71" fmla="*/ 122 h 491"/>
                <a:gd name="T72" fmla="*/ 874 w 1005"/>
                <a:gd name="T73" fmla="*/ 92 h 491"/>
                <a:gd name="T74" fmla="*/ 950 w 1005"/>
                <a:gd name="T75" fmla="*/ 76 h 491"/>
                <a:gd name="T76" fmla="*/ 1005 w 1005"/>
                <a:gd name="T77" fmla="*/ 46 h 491"/>
                <a:gd name="T78" fmla="*/ 1005 w 1005"/>
                <a:gd name="T79" fmla="*/ 76 h 491"/>
                <a:gd name="T80" fmla="*/ 971 w 1005"/>
                <a:gd name="T81" fmla="*/ 101 h 491"/>
                <a:gd name="T82" fmla="*/ 917 w 1005"/>
                <a:gd name="T83" fmla="*/ 143 h 491"/>
                <a:gd name="T84" fmla="*/ 929 w 1005"/>
                <a:gd name="T85" fmla="*/ 143 h 491"/>
                <a:gd name="T86" fmla="*/ 904 w 1005"/>
                <a:gd name="T87" fmla="*/ 156 h 491"/>
                <a:gd name="T88" fmla="*/ 853 w 1005"/>
                <a:gd name="T89" fmla="*/ 177 h 491"/>
                <a:gd name="T90" fmla="*/ 828 w 1005"/>
                <a:gd name="T91" fmla="*/ 207 h 491"/>
                <a:gd name="T92" fmla="*/ 819 w 1005"/>
                <a:gd name="T93" fmla="*/ 220 h 491"/>
                <a:gd name="T94" fmla="*/ 807 w 1005"/>
                <a:gd name="T95" fmla="*/ 220 h 491"/>
                <a:gd name="T96" fmla="*/ 798 w 1005"/>
                <a:gd name="T97" fmla="*/ 232 h 491"/>
                <a:gd name="T98" fmla="*/ 798 w 1005"/>
                <a:gd name="T99" fmla="*/ 274 h 491"/>
                <a:gd name="T100" fmla="*/ 688 w 1005"/>
                <a:gd name="T101" fmla="*/ 338 h 491"/>
                <a:gd name="T102" fmla="*/ 667 w 1005"/>
                <a:gd name="T103" fmla="*/ 460 h 491"/>
                <a:gd name="T104" fmla="*/ 655 w 1005"/>
                <a:gd name="T105" fmla="*/ 491 h 491"/>
                <a:gd name="T106" fmla="*/ 630 w 1005"/>
                <a:gd name="T107" fmla="*/ 460 h 491"/>
                <a:gd name="T108" fmla="*/ 621 w 1005"/>
                <a:gd name="T109" fmla="*/ 393 h 491"/>
                <a:gd name="T110" fmla="*/ 591 w 1005"/>
                <a:gd name="T111" fmla="*/ 393 h 491"/>
                <a:gd name="T112" fmla="*/ 545 w 1005"/>
                <a:gd name="T113" fmla="*/ 384 h 491"/>
                <a:gd name="T114" fmla="*/ 515 w 1005"/>
                <a:gd name="T115" fmla="*/ 405 h 491"/>
                <a:gd name="T116" fmla="*/ 499 w 1005"/>
                <a:gd name="T117" fmla="*/ 414 h 491"/>
                <a:gd name="T118" fmla="*/ 481 w 1005"/>
                <a:gd name="T119" fmla="*/ 393 h 491"/>
                <a:gd name="T120" fmla="*/ 435 w 1005"/>
                <a:gd name="T121" fmla="*/ 405 h 491"/>
                <a:gd name="T122" fmla="*/ 368 w 1005"/>
                <a:gd name="T123" fmla="*/ 43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5"/>
                <a:gd name="T187" fmla="*/ 0 h 491"/>
                <a:gd name="T188" fmla="*/ 1005 w 1005"/>
                <a:gd name="T189" fmla="*/ 491 h 4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5" h="491">
                  <a:moveTo>
                    <a:pt x="368" y="436"/>
                  </a:moveTo>
                  <a:lnTo>
                    <a:pt x="359" y="478"/>
                  </a:lnTo>
                  <a:lnTo>
                    <a:pt x="329" y="469"/>
                  </a:lnTo>
                  <a:lnTo>
                    <a:pt x="307" y="405"/>
                  </a:lnTo>
                  <a:lnTo>
                    <a:pt x="283" y="393"/>
                  </a:lnTo>
                  <a:lnTo>
                    <a:pt x="271" y="414"/>
                  </a:lnTo>
                  <a:lnTo>
                    <a:pt x="262" y="414"/>
                  </a:lnTo>
                  <a:lnTo>
                    <a:pt x="253" y="393"/>
                  </a:lnTo>
                  <a:lnTo>
                    <a:pt x="253" y="384"/>
                  </a:lnTo>
                  <a:lnTo>
                    <a:pt x="240" y="360"/>
                  </a:lnTo>
                  <a:lnTo>
                    <a:pt x="152" y="375"/>
                  </a:lnTo>
                  <a:lnTo>
                    <a:pt x="97" y="338"/>
                  </a:lnTo>
                  <a:lnTo>
                    <a:pt x="55" y="338"/>
                  </a:lnTo>
                  <a:lnTo>
                    <a:pt x="55" y="329"/>
                  </a:lnTo>
                  <a:lnTo>
                    <a:pt x="43" y="317"/>
                  </a:lnTo>
                  <a:lnTo>
                    <a:pt x="43" y="308"/>
                  </a:lnTo>
                  <a:lnTo>
                    <a:pt x="9" y="299"/>
                  </a:lnTo>
                  <a:lnTo>
                    <a:pt x="21" y="284"/>
                  </a:lnTo>
                  <a:lnTo>
                    <a:pt x="9" y="262"/>
                  </a:lnTo>
                  <a:lnTo>
                    <a:pt x="9" y="244"/>
                  </a:lnTo>
                  <a:lnTo>
                    <a:pt x="0" y="232"/>
                  </a:lnTo>
                  <a:lnTo>
                    <a:pt x="9" y="220"/>
                  </a:lnTo>
                  <a:lnTo>
                    <a:pt x="0" y="207"/>
                  </a:lnTo>
                  <a:lnTo>
                    <a:pt x="9" y="198"/>
                  </a:lnTo>
                  <a:lnTo>
                    <a:pt x="9" y="189"/>
                  </a:lnTo>
                  <a:lnTo>
                    <a:pt x="21" y="156"/>
                  </a:lnTo>
                  <a:lnTo>
                    <a:pt x="30" y="131"/>
                  </a:lnTo>
                  <a:lnTo>
                    <a:pt x="85" y="67"/>
                  </a:lnTo>
                  <a:lnTo>
                    <a:pt x="97" y="25"/>
                  </a:lnTo>
                  <a:lnTo>
                    <a:pt x="110" y="16"/>
                  </a:lnTo>
                  <a:lnTo>
                    <a:pt x="131" y="25"/>
                  </a:lnTo>
                  <a:lnTo>
                    <a:pt x="119" y="37"/>
                  </a:lnTo>
                  <a:lnTo>
                    <a:pt x="131" y="37"/>
                  </a:lnTo>
                  <a:lnTo>
                    <a:pt x="140" y="16"/>
                  </a:lnTo>
                  <a:lnTo>
                    <a:pt x="140" y="0"/>
                  </a:lnTo>
                  <a:lnTo>
                    <a:pt x="575" y="0"/>
                  </a:lnTo>
                  <a:lnTo>
                    <a:pt x="591" y="0"/>
                  </a:lnTo>
                  <a:lnTo>
                    <a:pt x="600" y="16"/>
                  </a:lnTo>
                  <a:lnTo>
                    <a:pt x="667" y="25"/>
                  </a:lnTo>
                  <a:lnTo>
                    <a:pt x="655" y="25"/>
                  </a:lnTo>
                  <a:lnTo>
                    <a:pt x="612" y="58"/>
                  </a:lnTo>
                  <a:lnTo>
                    <a:pt x="630" y="46"/>
                  </a:lnTo>
                  <a:lnTo>
                    <a:pt x="630" y="58"/>
                  </a:lnTo>
                  <a:lnTo>
                    <a:pt x="688" y="37"/>
                  </a:lnTo>
                  <a:lnTo>
                    <a:pt x="667" y="58"/>
                  </a:lnTo>
                  <a:lnTo>
                    <a:pt x="688" y="46"/>
                  </a:lnTo>
                  <a:lnTo>
                    <a:pt x="688" y="58"/>
                  </a:lnTo>
                  <a:lnTo>
                    <a:pt x="731" y="58"/>
                  </a:lnTo>
                  <a:lnTo>
                    <a:pt x="722" y="58"/>
                  </a:lnTo>
                  <a:lnTo>
                    <a:pt x="731" y="58"/>
                  </a:lnTo>
                  <a:lnTo>
                    <a:pt x="731" y="67"/>
                  </a:lnTo>
                  <a:lnTo>
                    <a:pt x="688" y="67"/>
                  </a:lnTo>
                  <a:lnTo>
                    <a:pt x="655" y="101"/>
                  </a:lnTo>
                  <a:lnTo>
                    <a:pt x="676" y="92"/>
                  </a:lnTo>
                  <a:lnTo>
                    <a:pt x="642" y="122"/>
                  </a:lnTo>
                  <a:lnTo>
                    <a:pt x="630" y="143"/>
                  </a:lnTo>
                  <a:lnTo>
                    <a:pt x="630" y="156"/>
                  </a:lnTo>
                  <a:lnTo>
                    <a:pt x="642" y="156"/>
                  </a:lnTo>
                  <a:lnTo>
                    <a:pt x="655" y="143"/>
                  </a:lnTo>
                  <a:lnTo>
                    <a:pt x="676" y="113"/>
                  </a:lnTo>
                  <a:lnTo>
                    <a:pt x="688" y="92"/>
                  </a:lnTo>
                  <a:lnTo>
                    <a:pt x="722" y="76"/>
                  </a:lnTo>
                  <a:lnTo>
                    <a:pt x="731" y="76"/>
                  </a:lnTo>
                  <a:lnTo>
                    <a:pt x="731" y="101"/>
                  </a:lnTo>
                  <a:lnTo>
                    <a:pt x="722" y="113"/>
                  </a:lnTo>
                  <a:lnTo>
                    <a:pt x="731" y="113"/>
                  </a:lnTo>
                  <a:lnTo>
                    <a:pt x="731" y="122"/>
                  </a:lnTo>
                  <a:lnTo>
                    <a:pt x="709" y="156"/>
                  </a:lnTo>
                  <a:lnTo>
                    <a:pt x="731" y="156"/>
                  </a:lnTo>
                  <a:lnTo>
                    <a:pt x="798" y="131"/>
                  </a:lnTo>
                  <a:lnTo>
                    <a:pt x="789" y="122"/>
                  </a:lnTo>
                  <a:lnTo>
                    <a:pt x="840" y="122"/>
                  </a:lnTo>
                  <a:lnTo>
                    <a:pt x="853" y="101"/>
                  </a:lnTo>
                  <a:lnTo>
                    <a:pt x="874" y="92"/>
                  </a:lnTo>
                  <a:lnTo>
                    <a:pt x="929" y="92"/>
                  </a:lnTo>
                  <a:lnTo>
                    <a:pt x="950" y="76"/>
                  </a:lnTo>
                  <a:lnTo>
                    <a:pt x="980" y="37"/>
                  </a:lnTo>
                  <a:lnTo>
                    <a:pt x="1005" y="46"/>
                  </a:lnTo>
                  <a:lnTo>
                    <a:pt x="996" y="76"/>
                  </a:lnTo>
                  <a:lnTo>
                    <a:pt x="1005" y="76"/>
                  </a:lnTo>
                  <a:lnTo>
                    <a:pt x="996" y="101"/>
                  </a:lnTo>
                  <a:lnTo>
                    <a:pt x="971" y="101"/>
                  </a:lnTo>
                  <a:lnTo>
                    <a:pt x="938" y="113"/>
                  </a:lnTo>
                  <a:lnTo>
                    <a:pt x="917" y="143"/>
                  </a:lnTo>
                  <a:lnTo>
                    <a:pt x="917" y="156"/>
                  </a:lnTo>
                  <a:lnTo>
                    <a:pt x="929" y="143"/>
                  </a:lnTo>
                  <a:lnTo>
                    <a:pt x="929" y="156"/>
                  </a:lnTo>
                  <a:lnTo>
                    <a:pt x="904" y="156"/>
                  </a:lnTo>
                  <a:lnTo>
                    <a:pt x="904" y="168"/>
                  </a:lnTo>
                  <a:lnTo>
                    <a:pt x="853" y="177"/>
                  </a:lnTo>
                  <a:lnTo>
                    <a:pt x="840" y="198"/>
                  </a:lnTo>
                  <a:lnTo>
                    <a:pt x="828" y="207"/>
                  </a:lnTo>
                  <a:lnTo>
                    <a:pt x="819" y="198"/>
                  </a:lnTo>
                  <a:lnTo>
                    <a:pt x="819" y="220"/>
                  </a:lnTo>
                  <a:lnTo>
                    <a:pt x="807" y="232"/>
                  </a:lnTo>
                  <a:lnTo>
                    <a:pt x="807" y="220"/>
                  </a:lnTo>
                  <a:lnTo>
                    <a:pt x="798" y="220"/>
                  </a:lnTo>
                  <a:lnTo>
                    <a:pt x="798" y="232"/>
                  </a:lnTo>
                  <a:lnTo>
                    <a:pt x="789" y="253"/>
                  </a:lnTo>
                  <a:lnTo>
                    <a:pt x="798" y="274"/>
                  </a:lnTo>
                  <a:lnTo>
                    <a:pt x="789" y="284"/>
                  </a:lnTo>
                  <a:lnTo>
                    <a:pt x="688" y="338"/>
                  </a:lnTo>
                  <a:lnTo>
                    <a:pt x="667" y="375"/>
                  </a:lnTo>
                  <a:lnTo>
                    <a:pt x="667" y="460"/>
                  </a:lnTo>
                  <a:lnTo>
                    <a:pt x="667" y="478"/>
                  </a:lnTo>
                  <a:lnTo>
                    <a:pt x="655" y="491"/>
                  </a:lnTo>
                  <a:lnTo>
                    <a:pt x="642" y="491"/>
                  </a:lnTo>
                  <a:lnTo>
                    <a:pt x="630" y="460"/>
                  </a:lnTo>
                  <a:lnTo>
                    <a:pt x="630" y="414"/>
                  </a:lnTo>
                  <a:lnTo>
                    <a:pt x="621" y="393"/>
                  </a:lnTo>
                  <a:lnTo>
                    <a:pt x="591" y="405"/>
                  </a:lnTo>
                  <a:lnTo>
                    <a:pt x="591" y="393"/>
                  </a:lnTo>
                  <a:lnTo>
                    <a:pt x="575" y="384"/>
                  </a:lnTo>
                  <a:lnTo>
                    <a:pt x="545" y="384"/>
                  </a:lnTo>
                  <a:lnTo>
                    <a:pt x="524" y="393"/>
                  </a:lnTo>
                  <a:lnTo>
                    <a:pt x="515" y="405"/>
                  </a:lnTo>
                  <a:lnTo>
                    <a:pt x="524" y="414"/>
                  </a:lnTo>
                  <a:lnTo>
                    <a:pt x="499" y="414"/>
                  </a:lnTo>
                  <a:lnTo>
                    <a:pt x="481" y="414"/>
                  </a:lnTo>
                  <a:lnTo>
                    <a:pt x="481" y="393"/>
                  </a:lnTo>
                  <a:lnTo>
                    <a:pt x="469" y="405"/>
                  </a:lnTo>
                  <a:lnTo>
                    <a:pt x="435" y="405"/>
                  </a:lnTo>
                  <a:lnTo>
                    <a:pt x="423" y="405"/>
                  </a:lnTo>
                  <a:lnTo>
                    <a:pt x="368" y="43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7" name="Freeform 1702"/>
            <p:cNvSpPr>
              <a:spLocks/>
            </p:cNvSpPr>
            <p:nvPr/>
          </p:nvSpPr>
          <p:spPr bwMode="auto">
            <a:xfrm>
              <a:off x="9515557" y="3307075"/>
              <a:ext cx="108618" cy="125806"/>
            </a:xfrm>
            <a:custGeom>
              <a:avLst/>
              <a:gdLst>
                <a:gd name="T0" fmla="*/ 46 w 76"/>
                <a:gd name="T1" fmla="*/ 64 h 88"/>
                <a:gd name="T2" fmla="*/ 76 w 76"/>
                <a:gd name="T3" fmla="*/ 42 h 88"/>
                <a:gd name="T4" fmla="*/ 67 w 76"/>
                <a:gd name="T5" fmla="*/ 42 h 88"/>
                <a:gd name="T6" fmla="*/ 55 w 76"/>
                <a:gd name="T7" fmla="*/ 33 h 88"/>
                <a:gd name="T8" fmla="*/ 67 w 76"/>
                <a:gd name="T9" fmla="*/ 0 h 88"/>
                <a:gd name="T10" fmla="*/ 34 w 76"/>
                <a:gd name="T11" fmla="*/ 0 h 88"/>
                <a:gd name="T12" fmla="*/ 21 w 76"/>
                <a:gd name="T13" fmla="*/ 12 h 88"/>
                <a:gd name="T14" fmla="*/ 34 w 76"/>
                <a:gd name="T15" fmla="*/ 33 h 88"/>
                <a:gd name="T16" fmla="*/ 21 w 76"/>
                <a:gd name="T17" fmla="*/ 33 h 88"/>
                <a:gd name="T18" fmla="*/ 0 w 76"/>
                <a:gd name="T19" fmla="*/ 64 h 88"/>
                <a:gd name="T20" fmla="*/ 0 w 76"/>
                <a:gd name="T21" fmla="*/ 76 h 88"/>
                <a:gd name="T22" fmla="*/ 34 w 76"/>
                <a:gd name="T23" fmla="*/ 88 h 88"/>
                <a:gd name="T24" fmla="*/ 46 w 76"/>
                <a:gd name="T25" fmla="*/ 6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88"/>
                <a:gd name="T41" fmla="*/ 76 w 76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88">
                  <a:moveTo>
                    <a:pt x="46" y="64"/>
                  </a:moveTo>
                  <a:lnTo>
                    <a:pt x="76" y="42"/>
                  </a:lnTo>
                  <a:lnTo>
                    <a:pt x="67" y="42"/>
                  </a:lnTo>
                  <a:lnTo>
                    <a:pt x="55" y="33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21" y="12"/>
                  </a:lnTo>
                  <a:lnTo>
                    <a:pt x="34" y="33"/>
                  </a:lnTo>
                  <a:lnTo>
                    <a:pt x="21" y="33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34" y="88"/>
                  </a:lnTo>
                  <a:lnTo>
                    <a:pt x="46" y="6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8" name="Freeform 1703"/>
            <p:cNvSpPr>
              <a:spLocks/>
            </p:cNvSpPr>
            <p:nvPr/>
          </p:nvSpPr>
          <p:spPr bwMode="auto">
            <a:xfrm>
              <a:off x="9564151" y="3398571"/>
              <a:ext cx="60026" cy="47178"/>
            </a:xfrm>
            <a:custGeom>
              <a:avLst/>
              <a:gdLst>
                <a:gd name="T0" fmla="*/ 42 w 42"/>
                <a:gd name="T1" fmla="*/ 24 h 33"/>
                <a:gd name="T2" fmla="*/ 42 w 42"/>
                <a:gd name="T3" fmla="*/ 33 h 33"/>
                <a:gd name="T4" fmla="*/ 12 w 42"/>
                <a:gd name="T5" fmla="*/ 24 h 33"/>
                <a:gd name="T6" fmla="*/ 0 w 42"/>
                <a:gd name="T7" fmla="*/ 24 h 33"/>
                <a:gd name="T8" fmla="*/ 12 w 42"/>
                <a:gd name="T9" fmla="*/ 0 h 33"/>
                <a:gd name="T10" fmla="*/ 42 w 42"/>
                <a:gd name="T11" fmla="*/ 2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3"/>
                <a:gd name="T20" fmla="*/ 42 w 4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3">
                  <a:moveTo>
                    <a:pt x="42" y="24"/>
                  </a:moveTo>
                  <a:lnTo>
                    <a:pt x="42" y="33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42" y="2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9" name="Freeform 1704"/>
            <p:cNvSpPr>
              <a:spLocks/>
            </p:cNvSpPr>
            <p:nvPr/>
          </p:nvSpPr>
          <p:spPr bwMode="auto">
            <a:xfrm>
              <a:off x="9824261" y="3554398"/>
              <a:ext cx="65742" cy="61474"/>
            </a:xfrm>
            <a:custGeom>
              <a:avLst/>
              <a:gdLst>
                <a:gd name="T0" fmla="*/ 46 w 46"/>
                <a:gd name="T1" fmla="*/ 22 h 43"/>
                <a:gd name="T2" fmla="*/ 46 w 46"/>
                <a:gd name="T3" fmla="*/ 34 h 43"/>
                <a:gd name="T4" fmla="*/ 37 w 46"/>
                <a:gd name="T5" fmla="*/ 43 h 43"/>
                <a:gd name="T6" fmla="*/ 25 w 46"/>
                <a:gd name="T7" fmla="*/ 34 h 43"/>
                <a:gd name="T8" fmla="*/ 25 w 46"/>
                <a:gd name="T9" fmla="*/ 22 h 43"/>
                <a:gd name="T10" fmla="*/ 0 w 46"/>
                <a:gd name="T11" fmla="*/ 12 h 43"/>
                <a:gd name="T12" fmla="*/ 0 w 46"/>
                <a:gd name="T13" fmla="*/ 0 h 43"/>
                <a:gd name="T14" fmla="*/ 12 w 46"/>
                <a:gd name="T15" fmla="*/ 0 h 43"/>
                <a:gd name="T16" fmla="*/ 25 w 46"/>
                <a:gd name="T17" fmla="*/ 0 h 43"/>
                <a:gd name="T18" fmla="*/ 46 w 46"/>
                <a:gd name="T19" fmla="*/ 22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43"/>
                <a:gd name="T32" fmla="*/ 46 w 46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43">
                  <a:moveTo>
                    <a:pt x="46" y="22"/>
                  </a:moveTo>
                  <a:lnTo>
                    <a:pt x="46" y="34"/>
                  </a:lnTo>
                  <a:lnTo>
                    <a:pt x="37" y="43"/>
                  </a:lnTo>
                  <a:lnTo>
                    <a:pt x="25" y="34"/>
                  </a:lnTo>
                  <a:lnTo>
                    <a:pt x="25" y="2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46" y="2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0" name="Freeform 1705"/>
            <p:cNvSpPr>
              <a:spLocks/>
            </p:cNvSpPr>
            <p:nvPr/>
          </p:nvSpPr>
          <p:spPr bwMode="auto">
            <a:xfrm>
              <a:off x="9732794" y="3554398"/>
              <a:ext cx="91468" cy="61474"/>
            </a:xfrm>
            <a:custGeom>
              <a:avLst/>
              <a:gdLst>
                <a:gd name="T0" fmla="*/ 9 w 64"/>
                <a:gd name="T1" fmla="*/ 0 h 43"/>
                <a:gd name="T2" fmla="*/ 0 w 64"/>
                <a:gd name="T3" fmla="*/ 22 h 43"/>
                <a:gd name="T4" fmla="*/ 34 w 64"/>
                <a:gd name="T5" fmla="*/ 34 h 43"/>
                <a:gd name="T6" fmla="*/ 46 w 64"/>
                <a:gd name="T7" fmla="*/ 43 h 43"/>
                <a:gd name="T8" fmla="*/ 55 w 64"/>
                <a:gd name="T9" fmla="*/ 43 h 43"/>
                <a:gd name="T10" fmla="*/ 46 w 64"/>
                <a:gd name="T11" fmla="*/ 22 h 43"/>
                <a:gd name="T12" fmla="*/ 64 w 64"/>
                <a:gd name="T13" fmla="*/ 12 h 43"/>
                <a:gd name="T14" fmla="*/ 55 w 64"/>
                <a:gd name="T15" fmla="*/ 0 h 43"/>
                <a:gd name="T16" fmla="*/ 34 w 64"/>
                <a:gd name="T17" fmla="*/ 12 h 43"/>
                <a:gd name="T18" fmla="*/ 25 w 64"/>
                <a:gd name="T19" fmla="*/ 12 h 43"/>
                <a:gd name="T20" fmla="*/ 9 w 64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43"/>
                <a:gd name="T35" fmla="*/ 64 w 64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43">
                  <a:moveTo>
                    <a:pt x="9" y="0"/>
                  </a:moveTo>
                  <a:lnTo>
                    <a:pt x="0" y="22"/>
                  </a:lnTo>
                  <a:lnTo>
                    <a:pt x="34" y="34"/>
                  </a:lnTo>
                  <a:lnTo>
                    <a:pt x="46" y="43"/>
                  </a:lnTo>
                  <a:lnTo>
                    <a:pt x="55" y="43"/>
                  </a:lnTo>
                  <a:lnTo>
                    <a:pt x="46" y="22"/>
                  </a:lnTo>
                  <a:lnTo>
                    <a:pt x="64" y="12"/>
                  </a:lnTo>
                  <a:lnTo>
                    <a:pt x="55" y="0"/>
                  </a:lnTo>
                  <a:lnTo>
                    <a:pt x="34" y="12"/>
                  </a:lnTo>
                  <a:lnTo>
                    <a:pt x="25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1" name="Freeform 1706"/>
            <p:cNvSpPr>
              <a:spLocks/>
            </p:cNvSpPr>
            <p:nvPr/>
          </p:nvSpPr>
          <p:spPr bwMode="auto">
            <a:xfrm>
              <a:off x="9672768" y="3507222"/>
              <a:ext cx="72888" cy="78628"/>
            </a:xfrm>
            <a:custGeom>
              <a:avLst/>
              <a:gdLst>
                <a:gd name="T0" fmla="*/ 51 w 51"/>
                <a:gd name="T1" fmla="*/ 33 h 55"/>
                <a:gd name="T2" fmla="*/ 42 w 51"/>
                <a:gd name="T3" fmla="*/ 55 h 55"/>
                <a:gd name="T4" fmla="*/ 33 w 51"/>
                <a:gd name="T5" fmla="*/ 55 h 55"/>
                <a:gd name="T6" fmla="*/ 33 w 51"/>
                <a:gd name="T7" fmla="*/ 45 h 55"/>
                <a:gd name="T8" fmla="*/ 12 w 51"/>
                <a:gd name="T9" fmla="*/ 24 h 55"/>
                <a:gd name="T10" fmla="*/ 12 w 51"/>
                <a:gd name="T11" fmla="*/ 33 h 55"/>
                <a:gd name="T12" fmla="*/ 0 w 51"/>
                <a:gd name="T13" fmla="*/ 24 h 55"/>
                <a:gd name="T14" fmla="*/ 0 w 51"/>
                <a:gd name="T15" fmla="*/ 0 h 55"/>
                <a:gd name="T16" fmla="*/ 33 w 51"/>
                <a:gd name="T17" fmla="*/ 0 h 55"/>
                <a:gd name="T18" fmla="*/ 42 w 51"/>
                <a:gd name="T19" fmla="*/ 24 h 55"/>
                <a:gd name="T20" fmla="*/ 51 w 51"/>
                <a:gd name="T21" fmla="*/ 33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5"/>
                <a:gd name="T35" fmla="*/ 51 w 51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5">
                  <a:moveTo>
                    <a:pt x="51" y="33"/>
                  </a:moveTo>
                  <a:lnTo>
                    <a:pt x="42" y="55"/>
                  </a:lnTo>
                  <a:lnTo>
                    <a:pt x="33" y="55"/>
                  </a:lnTo>
                  <a:lnTo>
                    <a:pt x="33" y="45"/>
                  </a:lnTo>
                  <a:lnTo>
                    <a:pt x="12" y="24"/>
                  </a:lnTo>
                  <a:lnTo>
                    <a:pt x="12" y="33"/>
                  </a:lnTo>
                  <a:lnTo>
                    <a:pt x="0" y="2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2" y="24"/>
                  </a:lnTo>
                  <a:lnTo>
                    <a:pt x="51" y="3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2" name="Freeform 1707"/>
            <p:cNvSpPr>
              <a:spLocks/>
            </p:cNvSpPr>
            <p:nvPr/>
          </p:nvSpPr>
          <p:spPr bwMode="auto">
            <a:xfrm>
              <a:off x="9637038" y="3385704"/>
              <a:ext cx="108618" cy="121517"/>
            </a:xfrm>
            <a:custGeom>
              <a:avLst/>
              <a:gdLst>
                <a:gd name="T0" fmla="*/ 58 w 76"/>
                <a:gd name="T1" fmla="*/ 85 h 85"/>
                <a:gd name="T2" fmla="*/ 25 w 76"/>
                <a:gd name="T3" fmla="*/ 85 h 85"/>
                <a:gd name="T4" fmla="*/ 0 w 76"/>
                <a:gd name="T5" fmla="*/ 54 h 85"/>
                <a:gd name="T6" fmla="*/ 0 w 76"/>
                <a:gd name="T7" fmla="*/ 42 h 85"/>
                <a:gd name="T8" fmla="*/ 46 w 76"/>
                <a:gd name="T9" fmla="*/ 9 h 85"/>
                <a:gd name="T10" fmla="*/ 76 w 76"/>
                <a:gd name="T11" fmla="*/ 0 h 85"/>
                <a:gd name="T12" fmla="*/ 76 w 76"/>
                <a:gd name="T13" fmla="*/ 21 h 85"/>
                <a:gd name="T14" fmla="*/ 58 w 76"/>
                <a:gd name="T15" fmla="*/ 8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85"/>
                <a:gd name="T26" fmla="*/ 76 w 76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85">
                  <a:moveTo>
                    <a:pt x="58" y="85"/>
                  </a:moveTo>
                  <a:lnTo>
                    <a:pt x="25" y="85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46" y="9"/>
                  </a:lnTo>
                  <a:lnTo>
                    <a:pt x="76" y="0"/>
                  </a:lnTo>
                  <a:lnTo>
                    <a:pt x="76" y="21"/>
                  </a:lnTo>
                  <a:lnTo>
                    <a:pt x="58" y="8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3" name="Freeform 1708"/>
            <p:cNvSpPr>
              <a:spLocks/>
            </p:cNvSpPr>
            <p:nvPr/>
          </p:nvSpPr>
          <p:spPr bwMode="auto">
            <a:xfrm>
              <a:off x="9581301" y="3367118"/>
              <a:ext cx="164356" cy="78628"/>
            </a:xfrm>
            <a:custGeom>
              <a:avLst/>
              <a:gdLst>
                <a:gd name="T0" fmla="*/ 30 w 115"/>
                <a:gd name="T1" fmla="*/ 0 h 55"/>
                <a:gd name="T2" fmla="*/ 0 w 115"/>
                <a:gd name="T3" fmla="*/ 22 h 55"/>
                <a:gd name="T4" fmla="*/ 30 w 115"/>
                <a:gd name="T5" fmla="*/ 46 h 55"/>
                <a:gd name="T6" fmla="*/ 39 w 115"/>
                <a:gd name="T7" fmla="*/ 55 h 55"/>
                <a:gd name="T8" fmla="*/ 85 w 115"/>
                <a:gd name="T9" fmla="*/ 22 h 55"/>
                <a:gd name="T10" fmla="*/ 115 w 115"/>
                <a:gd name="T11" fmla="*/ 13 h 55"/>
                <a:gd name="T12" fmla="*/ 85 w 115"/>
                <a:gd name="T13" fmla="*/ 0 h 55"/>
                <a:gd name="T14" fmla="*/ 30 w 115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"/>
                <a:gd name="T25" fmla="*/ 0 h 55"/>
                <a:gd name="T26" fmla="*/ 115 w 115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" h="55">
                  <a:moveTo>
                    <a:pt x="30" y="0"/>
                  </a:moveTo>
                  <a:lnTo>
                    <a:pt x="0" y="22"/>
                  </a:lnTo>
                  <a:lnTo>
                    <a:pt x="30" y="46"/>
                  </a:lnTo>
                  <a:lnTo>
                    <a:pt x="39" y="55"/>
                  </a:lnTo>
                  <a:lnTo>
                    <a:pt x="85" y="22"/>
                  </a:lnTo>
                  <a:lnTo>
                    <a:pt x="115" y="13"/>
                  </a:lnTo>
                  <a:lnTo>
                    <a:pt x="85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4" name="Freeform 1709"/>
            <p:cNvSpPr>
              <a:spLocks/>
            </p:cNvSpPr>
            <p:nvPr/>
          </p:nvSpPr>
          <p:spPr bwMode="auto">
            <a:xfrm>
              <a:off x="10051501" y="3245601"/>
              <a:ext cx="91468" cy="78628"/>
            </a:xfrm>
            <a:custGeom>
              <a:avLst/>
              <a:gdLst>
                <a:gd name="T0" fmla="*/ 9 w 64"/>
                <a:gd name="T1" fmla="*/ 0 h 55"/>
                <a:gd name="T2" fmla="*/ 0 w 64"/>
                <a:gd name="T3" fmla="*/ 43 h 55"/>
                <a:gd name="T4" fmla="*/ 9 w 64"/>
                <a:gd name="T5" fmla="*/ 55 h 55"/>
                <a:gd name="T6" fmla="*/ 18 w 64"/>
                <a:gd name="T7" fmla="*/ 31 h 55"/>
                <a:gd name="T8" fmla="*/ 30 w 64"/>
                <a:gd name="T9" fmla="*/ 31 h 55"/>
                <a:gd name="T10" fmla="*/ 18 w 64"/>
                <a:gd name="T11" fmla="*/ 31 h 55"/>
                <a:gd name="T12" fmla="*/ 51 w 64"/>
                <a:gd name="T13" fmla="*/ 31 h 55"/>
                <a:gd name="T14" fmla="*/ 64 w 64"/>
                <a:gd name="T15" fmla="*/ 43 h 55"/>
                <a:gd name="T16" fmla="*/ 64 w 64"/>
                <a:gd name="T17" fmla="*/ 31 h 55"/>
                <a:gd name="T18" fmla="*/ 64 w 64"/>
                <a:gd name="T19" fmla="*/ 21 h 55"/>
                <a:gd name="T20" fmla="*/ 39 w 64"/>
                <a:gd name="T21" fmla="*/ 21 h 55"/>
                <a:gd name="T22" fmla="*/ 51 w 64"/>
                <a:gd name="T23" fmla="*/ 9 h 55"/>
                <a:gd name="T24" fmla="*/ 39 w 64"/>
                <a:gd name="T25" fmla="*/ 9 h 55"/>
                <a:gd name="T26" fmla="*/ 9 w 64"/>
                <a:gd name="T27" fmla="*/ 0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5"/>
                <a:gd name="T44" fmla="*/ 64 w 64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5">
                  <a:moveTo>
                    <a:pt x="9" y="0"/>
                  </a:moveTo>
                  <a:lnTo>
                    <a:pt x="0" y="43"/>
                  </a:lnTo>
                  <a:lnTo>
                    <a:pt x="9" y="55"/>
                  </a:lnTo>
                  <a:lnTo>
                    <a:pt x="18" y="31"/>
                  </a:lnTo>
                  <a:lnTo>
                    <a:pt x="30" y="31"/>
                  </a:lnTo>
                  <a:lnTo>
                    <a:pt x="18" y="31"/>
                  </a:lnTo>
                  <a:lnTo>
                    <a:pt x="51" y="31"/>
                  </a:lnTo>
                  <a:lnTo>
                    <a:pt x="64" y="43"/>
                  </a:lnTo>
                  <a:lnTo>
                    <a:pt x="64" y="31"/>
                  </a:lnTo>
                  <a:lnTo>
                    <a:pt x="64" y="21"/>
                  </a:lnTo>
                  <a:lnTo>
                    <a:pt x="39" y="21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5" name="Freeform 1710"/>
            <p:cNvSpPr>
              <a:spLocks/>
            </p:cNvSpPr>
            <p:nvPr/>
          </p:nvSpPr>
          <p:spPr bwMode="auto">
            <a:xfrm>
              <a:off x="9987188" y="3245601"/>
              <a:ext cx="77176" cy="61474"/>
            </a:xfrm>
            <a:custGeom>
              <a:avLst/>
              <a:gdLst>
                <a:gd name="T0" fmla="*/ 51 w 55"/>
                <a:gd name="T1" fmla="*/ 0 h 43"/>
                <a:gd name="T2" fmla="*/ 42 w 55"/>
                <a:gd name="T3" fmla="*/ 43 h 43"/>
                <a:gd name="T4" fmla="*/ 9 w 55"/>
                <a:gd name="T5" fmla="*/ 43 h 43"/>
                <a:gd name="T6" fmla="*/ 0 w 55"/>
                <a:gd name="T7" fmla="*/ 31 h 43"/>
                <a:gd name="T8" fmla="*/ 9 w 55"/>
                <a:gd name="T9" fmla="*/ 31 h 43"/>
                <a:gd name="T10" fmla="*/ 21 w 55"/>
                <a:gd name="T11" fmla="*/ 31 h 43"/>
                <a:gd name="T12" fmla="*/ 42 w 55"/>
                <a:gd name="T13" fmla="*/ 31 h 43"/>
                <a:gd name="T14" fmla="*/ 27 w 55"/>
                <a:gd name="T15" fmla="*/ 9 h 43"/>
                <a:gd name="T16" fmla="*/ 21 w 55"/>
                <a:gd name="T17" fmla="*/ 9 h 43"/>
                <a:gd name="T18" fmla="*/ 27 w 55"/>
                <a:gd name="T19" fmla="*/ 0 h 43"/>
                <a:gd name="T20" fmla="*/ 51 w 55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43"/>
                <a:gd name="T35" fmla="*/ 55 w 55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43">
                  <a:moveTo>
                    <a:pt x="55" y="0"/>
                  </a:moveTo>
                  <a:lnTo>
                    <a:pt x="46" y="43"/>
                  </a:lnTo>
                  <a:lnTo>
                    <a:pt x="9" y="43"/>
                  </a:lnTo>
                  <a:lnTo>
                    <a:pt x="0" y="31"/>
                  </a:lnTo>
                  <a:lnTo>
                    <a:pt x="9" y="31"/>
                  </a:lnTo>
                  <a:lnTo>
                    <a:pt x="21" y="31"/>
                  </a:lnTo>
                  <a:lnTo>
                    <a:pt x="46" y="31"/>
                  </a:lnTo>
                  <a:lnTo>
                    <a:pt x="30" y="9"/>
                  </a:lnTo>
                  <a:lnTo>
                    <a:pt x="21" y="9"/>
                  </a:lnTo>
                  <a:lnTo>
                    <a:pt x="30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6" name="Freeform 1711"/>
            <p:cNvSpPr>
              <a:spLocks/>
            </p:cNvSpPr>
            <p:nvPr/>
          </p:nvSpPr>
          <p:spPr bwMode="auto">
            <a:xfrm>
              <a:off x="10470252" y="4716674"/>
              <a:ext cx="120051" cy="140102"/>
            </a:xfrm>
            <a:custGeom>
              <a:avLst/>
              <a:gdLst>
                <a:gd name="T0" fmla="*/ 0 w 85"/>
                <a:gd name="T1" fmla="*/ 76 h 98"/>
                <a:gd name="T2" fmla="*/ 42 w 85"/>
                <a:gd name="T3" fmla="*/ 98 h 98"/>
                <a:gd name="T4" fmla="*/ 72 w 85"/>
                <a:gd name="T5" fmla="*/ 85 h 98"/>
                <a:gd name="T6" fmla="*/ 81 w 85"/>
                <a:gd name="T7" fmla="*/ 76 h 98"/>
                <a:gd name="T8" fmla="*/ 81 w 85"/>
                <a:gd name="T9" fmla="*/ 55 h 98"/>
                <a:gd name="T10" fmla="*/ 72 w 85"/>
                <a:gd name="T11" fmla="*/ 34 h 98"/>
                <a:gd name="T12" fmla="*/ 30 w 85"/>
                <a:gd name="T13" fmla="*/ 9 h 98"/>
                <a:gd name="T14" fmla="*/ 30 w 85"/>
                <a:gd name="T15" fmla="*/ 25 h 98"/>
                <a:gd name="T16" fmla="*/ 9 w 85"/>
                <a:gd name="T17" fmla="*/ 0 h 98"/>
                <a:gd name="T18" fmla="*/ 0 w 85"/>
                <a:gd name="T19" fmla="*/ 0 h 98"/>
                <a:gd name="T20" fmla="*/ 0 w 85"/>
                <a:gd name="T21" fmla="*/ 7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8"/>
                <a:gd name="T35" fmla="*/ 85 w 85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8">
                  <a:moveTo>
                    <a:pt x="0" y="76"/>
                  </a:moveTo>
                  <a:lnTo>
                    <a:pt x="46" y="98"/>
                  </a:lnTo>
                  <a:lnTo>
                    <a:pt x="76" y="85"/>
                  </a:lnTo>
                  <a:lnTo>
                    <a:pt x="85" y="76"/>
                  </a:lnTo>
                  <a:lnTo>
                    <a:pt x="85" y="55"/>
                  </a:lnTo>
                  <a:lnTo>
                    <a:pt x="76" y="34"/>
                  </a:lnTo>
                  <a:lnTo>
                    <a:pt x="30" y="9"/>
                  </a:lnTo>
                  <a:lnTo>
                    <a:pt x="30" y="2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7" name="Freeform 1713"/>
            <p:cNvSpPr>
              <a:spLocks/>
            </p:cNvSpPr>
            <p:nvPr/>
          </p:nvSpPr>
          <p:spPr bwMode="auto">
            <a:xfrm>
              <a:off x="10403080" y="5370007"/>
              <a:ext cx="108618" cy="74339"/>
            </a:xfrm>
            <a:custGeom>
              <a:avLst/>
              <a:gdLst>
                <a:gd name="T0" fmla="*/ 0 w 76"/>
                <a:gd name="T1" fmla="*/ 0 h 52"/>
                <a:gd name="T2" fmla="*/ 37 w 76"/>
                <a:gd name="T3" fmla="*/ 52 h 52"/>
                <a:gd name="T4" fmla="*/ 46 w 76"/>
                <a:gd name="T5" fmla="*/ 52 h 52"/>
                <a:gd name="T6" fmla="*/ 76 w 76"/>
                <a:gd name="T7" fmla="*/ 43 h 52"/>
                <a:gd name="T8" fmla="*/ 25 w 76"/>
                <a:gd name="T9" fmla="*/ 21 h 52"/>
                <a:gd name="T10" fmla="*/ 0 w 7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52"/>
                <a:gd name="T20" fmla="*/ 76 w 7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52">
                  <a:moveTo>
                    <a:pt x="0" y="0"/>
                  </a:moveTo>
                  <a:lnTo>
                    <a:pt x="37" y="52"/>
                  </a:lnTo>
                  <a:lnTo>
                    <a:pt x="46" y="52"/>
                  </a:lnTo>
                  <a:lnTo>
                    <a:pt x="76" y="43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8" name="Freeform 1714"/>
            <p:cNvSpPr>
              <a:spLocks/>
            </p:cNvSpPr>
            <p:nvPr/>
          </p:nvSpPr>
          <p:spPr bwMode="auto">
            <a:xfrm>
              <a:off x="10311613" y="5370007"/>
              <a:ext cx="144347" cy="74339"/>
            </a:xfrm>
            <a:custGeom>
              <a:avLst/>
              <a:gdLst>
                <a:gd name="T0" fmla="*/ 64 w 101"/>
                <a:gd name="T1" fmla="*/ 0 h 52"/>
                <a:gd name="T2" fmla="*/ 101 w 101"/>
                <a:gd name="T3" fmla="*/ 52 h 52"/>
                <a:gd name="T4" fmla="*/ 76 w 101"/>
                <a:gd name="T5" fmla="*/ 52 h 52"/>
                <a:gd name="T6" fmla="*/ 76 w 101"/>
                <a:gd name="T7" fmla="*/ 43 h 52"/>
                <a:gd name="T8" fmla="*/ 55 w 101"/>
                <a:gd name="T9" fmla="*/ 43 h 52"/>
                <a:gd name="T10" fmla="*/ 25 w 101"/>
                <a:gd name="T11" fmla="*/ 30 h 52"/>
                <a:gd name="T12" fmla="*/ 9 w 101"/>
                <a:gd name="T13" fmla="*/ 30 h 52"/>
                <a:gd name="T14" fmla="*/ 0 w 101"/>
                <a:gd name="T15" fmla="*/ 21 h 52"/>
                <a:gd name="T16" fmla="*/ 0 w 101"/>
                <a:gd name="T17" fmla="*/ 9 h 52"/>
                <a:gd name="T18" fmla="*/ 55 w 101"/>
                <a:gd name="T19" fmla="*/ 30 h 52"/>
                <a:gd name="T20" fmla="*/ 55 w 101"/>
                <a:gd name="T21" fmla="*/ 21 h 52"/>
                <a:gd name="T22" fmla="*/ 64 w 101"/>
                <a:gd name="T23" fmla="*/ 9 h 52"/>
                <a:gd name="T24" fmla="*/ 55 w 101"/>
                <a:gd name="T25" fmla="*/ 9 h 52"/>
                <a:gd name="T26" fmla="*/ 43 w 101"/>
                <a:gd name="T27" fmla="*/ 0 h 52"/>
                <a:gd name="T28" fmla="*/ 64 w 101"/>
                <a:gd name="T29" fmla="*/ 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52"/>
                <a:gd name="T47" fmla="*/ 101 w 101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52">
                  <a:moveTo>
                    <a:pt x="64" y="0"/>
                  </a:moveTo>
                  <a:lnTo>
                    <a:pt x="101" y="52"/>
                  </a:lnTo>
                  <a:lnTo>
                    <a:pt x="76" y="52"/>
                  </a:lnTo>
                  <a:lnTo>
                    <a:pt x="76" y="43"/>
                  </a:lnTo>
                  <a:lnTo>
                    <a:pt x="55" y="43"/>
                  </a:lnTo>
                  <a:lnTo>
                    <a:pt x="25" y="30"/>
                  </a:lnTo>
                  <a:lnTo>
                    <a:pt x="9" y="30"/>
                  </a:lnTo>
                  <a:lnTo>
                    <a:pt x="0" y="21"/>
                  </a:lnTo>
                  <a:lnTo>
                    <a:pt x="0" y="9"/>
                  </a:lnTo>
                  <a:lnTo>
                    <a:pt x="55" y="30"/>
                  </a:lnTo>
                  <a:lnTo>
                    <a:pt x="55" y="21"/>
                  </a:lnTo>
                  <a:lnTo>
                    <a:pt x="64" y="9"/>
                  </a:lnTo>
                  <a:lnTo>
                    <a:pt x="55" y="9"/>
                  </a:lnTo>
                  <a:lnTo>
                    <a:pt x="43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9" name="Freeform 1715"/>
            <p:cNvSpPr>
              <a:spLocks/>
            </p:cNvSpPr>
            <p:nvPr/>
          </p:nvSpPr>
          <p:spPr bwMode="auto">
            <a:xfrm>
              <a:off x="9782815" y="3837462"/>
              <a:ext cx="341575" cy="523239"/>
            </a:xfrm>
            <a:custGeom>
              <a:avLst/>
              <a:gdLst>
                <a:gd name="T0" fmla="*/ 12 w 240"/>
                <a:gd name="T1" fmla="*/ 61 h 366"/>
                <a:gd name="T2" fmla="*/ 12 w 240"/>
                <a:gd name="T3" fmla="*/ 85 h 366"/>
                <a:gd name="T4" fmla="*/ 30 w 240"/>
                <a:gd name="T5" fmla="*/ 95 h 366"/>
                <a:gd name="T6" fmla="*/ 55 w 240"/>
                <a:gd name="T7" fmla="*/ 61 h 366"/>
                <a:gd name="T8" fmla="*/ 88 w 240"/>
                <a:gd name="T9" fmla="*/ 52 h 366"/>
                <a:gd name="T10" fmla="*/ 97 w 240"/>
                <a:gd name="T11" fmla="*/ 31 h 366"/>
                <a:gd name="T12" fmla="*/ 109 w 240"/>
                <a:gd name="T13" fmla="*/ 18 h 366"/>
                <a:gd name="T14" fmla="*/ 97 w 240"/>
                <a:gd name="T15" fmla="*/ 0 h 366"/>
                <a:gd name="T16" fmla="*/ 109 w 240"/>
                <a:gd name="T17" fmla="*/ 0 h 366"/>
                <a:gd name="T18" fmla="*/ 127 w 240"/>
                <a:gd name="T19" fmla="*/ 18 h 366"/>
                <a:gd name="T20" fmla="*/ 139 w 240"/>
                <a:gd name="T21" fmla="*/ 52 h 366"/>
                <a:gd name="T22" fmla="*/ 185 w 240"/>
                <a:gd name="T23" fmla="*/ 40 h 366"/>
                <a:gd name="T24" fmla="*/ 194 w 240"/>
                <a:gd name="T25" fmla="*/ 52 h 366"/>
                <a:gd name="T26" fmla="*/ 194 w 240"/>
                <a:gd name="T27" fmla="*/ 73 h 366"/>
                <a:gd name="T28" fmla="*/ 203 w 240"/>
                <a:gd name="T29" fmla="*/ 85 h 366"/>
                <a:gd name="T30" fmla="*/ 160 w 240"/>
                <a:gd name="T31" fmla="*/ 95 h 366"/>
                <a:gd name="T32" fmla="*/ 148 w 240"/>
                <a:gd name="T33" fmla="*/ 116 h 366"/>
                <a:gd name="T34" fmla="*/ 139 w 240"/>
                <a:gd name="T35" fmla="*/ 149 h 366"/>
                <a:gd name="T36" fmla="*/ 148 w 240"/>
                <a:gd name="T37" fmla="*/ 183 h 366"/>
                <a:gd name="T38" fmla="*/ 169 w 240"/>
                <a:gd name="T39" fmla="*/ 201 h 366"/>
                <a:gd name="T40" fmla="*/ 194 w 240"/>
                <a:gd name="T41" fmla="*/ 192 h 366"/>
                <a:gd name="T42" fmla="*/ 194 w 240"/>
                <a:gd name="T43" fmla="*/ 216 h 366"/>
                <a:gd name="T44" fmla="*/ 215 w 240"/>
                <a:gd name="T45" fmla="*/ 216 h 366"/>
                <a:gd name="T46" fmla="*/ 224 w 240"/>
                <a:gd name="T47" fmla="*/ 247 h 366"/>
                <a:gd name="T48" fmla="*/ 224 w 240"/>
                <a:gd name="T49" fmla="*/ 323 h 366"/>
                <a:gd name="T50" fmla="*/ 236 w 240"/>
                <a:gd name="T51" fmla="*/ 332 h 366"/>
                <a:gd name="T52" fmla="*/ 224 w 240"/>
                <a:gd name="T53" fmla="*/ 356 h 366"/>
                <a:gd name="T54" fmla="*/ 203 w 240"/>
                <a:gd name="T55" fmla="*/ 366 h 366"/>
                <a:gd name="T56" fmla="*/ 109 w 240"/>
                <a:gd name="T57" fmla="*/ 302 h 366"/>
                <a:gd name="T58" fmla="*/ 42 w 240"/>
                <a:gd name="T59" fmla="*/ 171 h 366"/>
                <a:gd name="T60" fmla="*/ 21 w 240"/>
                <a:gd name="T61" fmla="*/ 140 h 366"/>
                <a:gd name="T62" fmla="*/ 0 w 240"/>
                <a:gd name="T63" fmla="*/ 116 h 366"/>
                <a:gd name="T64" fmla="*/ 12 w 240"/>
                <a:gd name="T65" fmla="*/ 116 h 366"/>
                <a:gd name="T66" fmla="*/ 0 w 240"/>
                <a:gd name="T67" fmla="*/ 85 h 366"/>
                <a:gd name="T68" fmla="*/ 12 w 240"/>
                <a:gd name="T69" fmla="*/ 61 h 3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0"/>
                <a:gd name="T106" fmla="*/ 0 h 366"/>
                <a:gd name="T107" fmla="*/ 240 w 240"/>
                <a:gd name="T108" fmla="*/ 366 h 3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0" h="366">
                  <a:moveTo>
                    <a:pt x="12" y="61"/>
                  </a:moveTo>
                  <a:lnTo>
                    <a:pt x="12" y="85"/>
                  </a:lnTo>
                  <a:lnTo>
                    <a:pt x="30" y="95"/>
                  </a:lnTo>
                  <a:lnTo>
                    <a:pt x="55" y="61"/>
                  </a:lnTo>
                  <a:lnTo>
                    <a:pt x="88" y="52"/>
                  </a:lnTo>
                  <a:lnTo>
                    <a:pt x="97" y="31"/>
                  </a:lnTo>
                  <a:lnTo>
                    <a:pt x="109" y="18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31" y="18"/>
                  </a:lnTo>
                  <a:lnTo>
                    <a:pt x="143" y="52"/>
                  </a:lnTo>
                  <a:lnTo>
                    <a:pt x="189" y="40"/>
                  </a:lnTo>
                  <a:lnTo>
                    <a:pt x="198" y="52"/>
                  </a:lnTo>
                  <a:lnTo>
                    <a:pt x="198" y="73"/>
                  </a:lnTo>
                  <a:lnTo>
                    <a:pt x="207" y="85"/>
                  </a:lnTo>
                  <a:lnTo>
                    <a:pt x="164" y="95"/>
                  </a:lnTo>
                  <a:lnTo>
                    <a:pt x="152" y="116"/>
                  </a:lnTo>
                  <a:lnTo>
                    <a:pt x="143" y="149"/>
                  </a:lnTo>
                  <a:lnTo>
                    <a:pt x="152" y="183"/>
                  </a:lnTo>
                  <a:lnTo>
                    <a:pt x="173" y="201"/>
                  </a:lnTo>
                  <a:lnTo>
                    <a:pt x="198" y="192"/>
                  </a:lnTo>
                  <a:lnTo>
                    <a:pt x="198" y="216"/>
                  </a:lnTo>
                  <a:lnTo>
                    <a:pt x="219" y="216"/>
                  </a:lnTo>
                  <a:lnTo>
                    <a:pt x="228" y="247"/>
                  </a:lnTo>
                  <a:lnTo>
                    <a:pt x="228" y="323"/>
                  </a:lnTo>
                  <a:lnTo>
                    <a:pt x="240" y="332"/>
                  </a:lnTo>
                  <a:lnTo>
                    <a:pt x="228" y="356"/>
                  </a:lnTo>
                  <a:lnTo>
                    <a:pt x="207" y="366"/>
                  </a:lnTo>
                  <a:lnTo>
                    <a:pt x="109" y="302"/>
                  </a:lnTo>
                  <a:lnTo>
                    <a:pt x="42" y="171"/>
                  </a:lnTo>
                  <a:lnTo>
                    <a:pt x="21" y="140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0" y="85"/>
                  </a:lnTo>
                  <a:lnTo>
                    <a:pt x="12" y="6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0" name="Freeform 1716"/>
            <p:cNvSpPr>
              <a:spLocks/>
            </p:cNvSpPr>
            <p:nvPr/>
          </p:nvSpPr>
          <p:spPr bwMode="auto">
            <a:xfrm>
              <a:off x="9782815" y="3785996"/>
              <a:ext cx="154351" cy="187280"/>
            </a:xfrm>
            <a:custGeom>
              <a:avLst/>
              <a:gdLst>
                <a:gd name="T0" fmla="*/ 12 w 109"/>
                <a:gd name="T1" fmla="*/ 97 h 131"/>
                <a:gd name="T2" fmla="*/ 21 w 109"/>
                <a:gd name="T3" fmla="*/ 97 h 131"/>
                <a:gd name="T4" fmla="*/ 0 w 109"/>
                <a:gd name="T5" fmla="*/ 76 h 131"/>
                <a:gd name="T6" fmla="*/ 0 w 109"/>
                <a:gd name="T7" fmla="*/ 54 h 131"/>
                <a:gd name="T8" fmla="*/ 12 w 109"/>
                <a:gd name="T9" fmla="*/ 45 h 131"/>
                <a:gd name="T10" fmla="*/ 12 w 109"/>
                <a:gd name="T11" fmla="*/ 36 h 131"/>
                <a:gd name="T12" fmla="*/ 21 w 109"/>
                <a:gd name="T13" fmla="*/ 36 h 131"/>
                <a:gd name="T14" fmla="*/ 21 w 109"/>
                <a:gd name="T15" fmla="*/ 21 h 131"/>
                <a:gd name="T16" fmla="*/ 42 w 109"/>
                <a:gd name="T17" fmla="*/ 0 h 131"/>
                <a:gd name="T18" fmla="*/ 63 w 109"/>
                <a:gd name="T19" fmla="*/ 36 h 131"/>
                <a:gd name="T20" fmla="*/ 93 w 109"/>
                <a:gd name="T21" fmla="*/ 21 h 131"/>
                <a:gd name="T22" fmla="*/ 105 w 109"/>
                <a:gd name="T23" fmla="*/ 36 h 131"/>
                <a:gd name="T24" fmla="*/ 93 w 109"/>
                <a:gd name="T25" fmla="*/ 36 h 131"/>
                <a:gd name="T26" fmla="*/ 105 w 109"/>
                <a:gd name="T27" fmla="*/ 54 h 131"/>
                <a:gd name="T28" fmla="*/ 93 w 109"/>
                <a:gd name="T29" fmla="*/ 67 h 131"/>
                <a:gd name="T30" fmla="*/ 84 w 109"/>
                <a:gd name="T31" fmla="*/ 88 h 131"/>
                <a:gd name="T32" fmla="*/ 54 w 109"/>
                <a:gd name="T33" fmla="*/ 97 h 131"/>
                <a:gd name="T34" fmla="*/ 30 w 109"/>
                <a:gd name="T35" fmla="*/ 131 h 131"/>
                <a:gd name="T36" fmla="*/ 12 w 109"/>
                <a:gd name="T37" fmla="*/ 121 h 131"/>
                <a:gd name="T38" fmla="*/ 12 w 109"/>
                <a:gd name="T39" fmla="*/ 97 h 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31"/>
                <a:gd name="T62" fmla="*/ 109 w 109"/>
                <a:gd name="T63" fmla="*/ 131 h 1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31">
                  <a:moveTo>
                    <a:pt x="12" y="97"/>
                  </a:moveTo>
                  <a:lnTo>
                    <a:pt x="21" y="97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12" y="45"/>
                  </a:lnTo>
                  <a:lnTo>
                    <a:pt x="12" y="36"/>
                  </a:lnTo>
                  <a:lnTo>
                    <a:pt x="21" y="36"/>
                  </a:lnTo>
                  <a:lnTo>
                    <a:pt x="21" y="21"/>
                  </a:lnTo>
                  <a:lnTo>
                    <a:pt x="42" y="0"/>
                  </a:lnTo>
                  <a:lnTo>
                    <a:pt x="67" y="36"/>
                  </a:lnTo>
                  <a:lnTo>
                    <a:pt x="97" y="21"/>
                  </a:lnTo>
                  <a:lnTo>
                    <a:pt x="109" y="36"/>
                  </a:lnTo>
                  <a:lnTo>
                    <a:pt x="97" y="36"/>
                  </a:lnTo>
                  <a:lnTo>
                    <a:pt x="109" y="54"/>
                  </a:lnTo>
                  <a:lnTo>
                    <a:pt x="97" y="67"/>
                  </a:lnTo>
                  <a:lnTo>
                    <a:pt x="88" y="88"/>
                  </a:lnTo>
                  <a:lnTo>
                    <a:pt x="55" y="97"/>
                  </a:lnTo>
                  <a:lnTo>
                    <a:pt x="30" y="131"/>
                  </a:lnTo>
                  <a:lnTo>
                    <a:pt x="12" y="121"/>
                  </a:lnTo>
                  <a:lnTo>
                    <a:pt x="12" y="9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1" name="Freeform 1717"/>
            <p:cNvSpPr>
              <a:spLocks/>
            </p:cNvSpPr>
            <p:nvPr/>
          </p:nvSpPr>
          <p:spPr bwMode="auto">
            <a:xfrm>
              <a:off x="9841411" y="3462903"/>
              <a:ext cx="314421" cy="496075"/>
            </a:xfrm>
            <a:custGeom>
              <a:avLst/>
              <a:gdLst>
                <a:gd name="T0" fmla="*/ 0 w 220"/>
                <a:gd name="T1" fmla="*/ 226 h 347"/>
                <a:gd name="T2" fmla="*/ 25 w 220"/>
                <a:gd name="T3" fmla="*/ 262 h 347"/>
                <a:gd name="T4" fmla="*/ 55 w 220"/>
                <a:gd name="T5" fmla="*/ 247 h 347"/>
                <a:gd name="T6" fmla="*/ 67 w 220"/>
                <a:gd name="T7" fmla="*/ 262 h 347"/>
                <a:gd name="T8" fmla="*/ 89 w 220"/>
                <a:gd name="T9" fmla="*/ 280 h 347"/>
                <a:gd name="T10" fmla="*/ 101 w 220"/>
                <a:gd name="T11" fmla="*/ 314 h 347"/>
                <a:gd name="T12" fmla="*/ 147 w 220"/>
                <a:gd name="T13" fmla="*/ 302 h 347"/>
                <a:gd name="T14" fmla="*/ 156 w 220"/>
                <a:gd name="T15" fmla="*/ 314 h 347"/>
                <a:gd name="T16" fmla="*/ 156 w 220"/>
                <a:gd name="T17" fmla="*/ 335 h 347"/>
                <a:gd name="T18" fmla="*/ 165 w 220"/>
                <a:gd name="T19" fmla="*/ 347 h 347"/>
                <a:gd name="T20" fmla="*/ 165 w 220"/>
                <a:gd name="T21" fmla="*/ 280 h 347"/>
                <a:gd name="T22" fmla="*/ 156 w 220"/>
                <a:gd name="T23" fmla="*/ 247 h 347"/>
                <a:gd name="T24" fmla="*/ 177 w 220"/>
                <a:gd name="T25" fmla="*/ 247 h 347"/>
                <a:gd name="T26" fmla="*/ 165 w 220"/>
                <a:gd name="T27" fmla="*/ 238 h 347"/>
                <a:gd name="T28" fmla="*/ 165 w 220"/>
                <a:gd name="T29" fmla="*/ 226 h 347"/>
                <a:gd name="T30" fmla="*/ 211 w 220"/>
                <a:gd name="T31" fmla="*/ 217 h 347"/>
                <a:gd name="T32" fmla="*/ 220 w 220"/>
                <a:gd name="T33" fmla="*/ 226 h 347"/>
                <a:gd name="T34" fmla="*/ 198 w 220"/>
                <a:gd name="T35" fmla="*/ 195 h 347"/>
                <a:gd name="T36" fmla="*/ 211 w 220"/>
                <a:gd name="T37" fmla="*/ 195 h 347"/>
                <a:gd name="T38" fmla="*/ 198 w 220"/>
                <a:gd name="T39" fmla="*/ 162 h 347"/>
                <a:gd name="T40" fmla="*/ 211 w 220"/>
                <a:gd name="T41" fmla="*/ 131 h 347"/>
                <a:gd name="T42" fmla="*/ 177 w 220"/>
                <a:gd name="T43" fmla="*/ 131 h 347"/>
                <a:gd name="T44" fmla="*/ 165 w 220"/>
                <a:gd name="T45" fmla="*/ 119 h 347"/>
                <a:gd name="T46" fmla="*/ 131 w 220"/>
                <a:gd name="T47" fmla="*/ 107 h 347"/>
                <a:gd name="T48" fmla="*/ 122 w 220"/>
                <a:gd name="T49" fmla="*/ 107 h 347"/>
                <a:gd name="T50" fmla="*/ 122 w 220"/>
                <a:gd name="T51" fmla="*/ 98 h 347"/>
                <a:gd name="T52" fmla="*/ 110 w 220"/>
                <a:gd name="T53" fmla="*/ 64 h 347"/>
                <a:gd name="T54" fmla="*/ 122 w 220"/>
                <a:gd name="T55" fmla="*/ 31 h 347"/>
                <a:gd name="T56" fmla="*/ 131 w 220"/>
                <a:gd name="T57" fmla="*/ 22 h 347"/>
                <a:gd name="T58" fmla="*/ 147 w 220"/>
                <a:gd name="T59" fmla="*/ 10 h 347"/>
                <a:gd name="T60" fmla="*/ 147 w 220"/>
                <a:gd name="T61" fmla="*/ 0 h 347"/>
                <a:gd name="T62" fmla="*/ 101 w 220"/>
                <a:gd name="T63" fmla="*/ 31 h 347"/>
                <a:gd name="T64" fmla="*/ 89 w 220"/>
                <a:gd name="T65" fmla="*/ 31 h 347"/>
                <a:gd name="T66" fmla="*/ 67 w 220"/>
                <a:gd name="T67" fmla="*/ 31 h 347"/>
                <a:gd name="T68" fmla="*/ 67 w 220"/>
                <a:gd name="T69" fmla="*/ 64 h 347"/>
                <a:gd name="T70" fmla="*/ 46 w 220"/>
                <a:gd name="T71" fmla="*/ 86 h 347"/>
                <a:gd name="T72" fmla="*/ 46 w 220"/>
                <a:gd name="T73" fmla="*/ 98 h 347"/>
                <a:gd name="T74" fmla="*/ 34 w 220"/>
                <a:gd name="T75" fmla="*/ 86 h 347"/>
                <a:gd name="T76" fmla="*/ 34 w 220"/>
                <a:gd name="T77" fmla="*/ 98 h 347"/>
                <a:gd name="T78" fmla="*/ 25 w 220"/>
                <a:gd name="T79" fmla="*/ 107 h 347"/>
                <a:gd name="T80" fmla="*/ 25 w 220"/>
                <a:gd name="T81" fmla="*/ 119 h 347"/>
                <a:gd name="T82" fmla="*/ 25 w 220"/>
                <a:gd name="T83" fmla="*/ 171 h 347"/>
                <a:gd name="T84" fmla="*/ 34 w 220"/>
                <a:gd name="T85" fmla="*/ 186 h 347"/>
                <a:gd name="T86" fmla="*/ 25 w 220"/>
                <a:gd name="T87" fmla="*/ 204 h 347"/>
                <a:gd name="T88" fmla="*/ 13 w 220"/>
                <a:gd name="T89" fmla="*/ 204 h 347"/>
                <a:gd name="T90" fmla="*/ 0 w 220"/>
                <a:gd name="T91" fmla="*/ 226 h 3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"/>
                <a:gd name="T139" fmla="*/ 0 h 347"/>
                <a:gd name="T140" fmla="*/ 220 w 220"/>
                <a:gd name="T141" fmla="*/ 347 h 3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" h="347">
                  <a:moveTo>
                    <a:pt x="0" y="226"/>
                  </a:moveTo>
                  <a:lnTo>
                    <a:pt x="25" y="262"/>
                  </a:lnTo>
                  <a:lnTo>
                    <a:pt x="55" y="247"/>
                  </a:lnTo>
                  <a:lnTo>
                    <a:pt x="67" y="262"/>
                  </a:lnTo>
                  <a:lnTo>
                    <a:pt x="89" y="280"/>
                  </a:lnTo>
                  <a:lnTo>
                    <a:pt x="101" y="314"/>
                  </a:lnTo>
                  <a:lnTo>
                    <a:pt x="147" y="302"/>
                  </a:lnTo>
                  <a:lnTo>
                    <a:pt x="156" y="314"/>
                  </a:lnTo>
                  <a:lnTo>
                    <a:pt x="156" y="335"/>
                  </a:lnTo>
                  <a:lnTo>
                    <a:pt x="165" y="347"/>
                  </a:lnTo>
                  <a:lnTo>
                    <a:pt x="165" y="280"/>
                  </a:lnTo>
                  <a:lnTo>
                    <a:pt x="156" y="247"/>
                  </a:lnTo>
                  <a:lnTo>
                    <a:pt x="177" y="247"/>
                  </a:lnTo>
                  <a:lnTo>
                    <a:pt x="165" y="238"/>
                  </a:lnTo>
                  <a:lnTo>
                    <a:pt x="165" y="226"/>
                  </a:lnTo>
                  <a:lnTo>
                    <a:pt x="211" y="217"/>
                  </a:lnTo>
                  <a:lnTo>
                    <a:pt x="220" y="226"/>
                  </a:lnTo>
                  <a:lnTo>
                    <a:pt x="198" y="195"/>
                  </a:lnTo>
                  <a:lnTo>
                    <a:pt x="211" y="195"/>
                  </a:lnTo>
                  <a:lnTo>
                    <a:pt x="198" y="162"/>
                  </a:lnTo>
                  <a:lnTo>
                    <a:pt x="211" y="131"/>
                  </a:lnTo>
                  <a:lnTo>
                    <a:pt x="177" y="131"/>
                  </a:lnTo>
                  <a:lnTo>
                    <a:pt x="165" y="119"/>
                  </a:lnTo>
                  <a:lnTo>
                    <a:pt x="131" y="107"/>
                  </a:lnTo>
                  <a:lnTo>
                    <a:pt x="122" y="107"/>
                  </a:lnTo>
                  <a:lnTo>
                    <a:pt x="122" y="98"/>
                  </a:lnTo>
                  <a:lnTo>
                    <a:pt x="110" y="64"/>
                  </a:lnTo>
                  <a:lnTo>
                    <a:pt x="122" y="31"/>
                  </a:lnTo>
                  <a:lnTo>
                    <a:pt x="131" y="22"/>
                  </a:lnTo>
                  <a:lnTo>
                    <a:pt x="147" y="10"/>
                  </a:lnTo>
                  <a:lnTo>
                    <a:pt x="147" y="0"/>
                  </a:lnTo>
                  <a:lnTo>
                    <a:pt x="101" y="31"/>
                  </a:lnTo>
                  <a:lnTo>
                    <a:pt x="89" y="31"/>
                  </a:lnTo>
                  <a:lnTo>
                    <a:pt x="67" y="31"/>
                  </a:lnTo>
                  <a:lnTo>
                    <a:pt x="67" y="64"/>
                  </a:lnTo>
                  <a:lnTo>
                    <a:pt x="46" y="86"/>
                  </a:lnTo>
                  <a:lnTo>
                    <a:pt x="46" y="98"/>
                  </a:lnTo>
                  <a:lnTo>
                    <a:pt x="34" y="86"/>
                  </a:lnTo>
                  <a:lnTo>
                    <a:pt x="34" y="98"/>
                  </a:lnTo>
                  <a:lnTo>
                    <a:pt x="25" y="107"/>
                  </a:lnTo>
                  <a:lnTo>
                    <a:pt x="25" y="119"/>
                  </a:lnTo>
                  <a:lnTo>
                    <a:pt x="25" y="171"/>
                  </a:lnTo>
                  <a:lnTo>
                    <a:pt x="34" y="186"/>
                  </a:lnTo>
                  <a:lnTo>
                    <a:pt x="25" y="204"/>
                  </a:lnTo>
                  <a:lnTo>
                    <a:pt x="13" y="204"/>
                  </a:lnTo>
                  <a:lnTo>
                    <a:pt x="0" y="22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2" name="Freeform 1718"/>
            <p:cNvSpPr>
              <a:spLocks/>
            </p:cNvSpPr>
            <p:nvPr/>
          </p:nvSpPr>
          <p:spPr bwMode="auto">
            <a:xfrm>
              <a:off x="9998621" y="3477199"/>
              <a:ext cx="348721" cy="325951"/>
            </a:xfrm>
            <a:custGeom>
              <a:avLst/>
              <a:gdLst>
                <a:gd name="T0" fmla="*/ 244 w 244"/>
                <a:gd name="T1" fmla="*/ 76 h 228"/>
                <a:gd name="T2" fmla="*/ 228 w 244"/>
                <a:gd name="T3" fmla="*/ 76 h 228"/>
                <a:gd name="T4" fmla="*/ 219 w 244"/>
                <a:gd name="T5" fmla="*/ 76 h 228"/>
                <a:gd name="T6" fmla="*/ 219 w 244"/>
                <a:gd name="T7" fmla="*/ 54 h 228"/>
                <a:gd name="T8" fmla="*/ 198 w 244"/>
                <a:gd name="T9" fmla="*/ 45 h 228"/>
                <a:gd name="T10" fmla="*/ 186 w 244"/>
                <a:gd name="T11" fmla="*/ 33 h 228"/>
                <a:gd name="T12" fmla="*/ 198 w 244"/>
                <a:gd name="T13" fmla="*/ 33 h 228"/>
                <a:gd name="T14" fmla="*/ 165 w 244"/>
                <a:gd name="T15" fmla="*/ 33 h 228"/>
                <a:gd name="T16" fmla="*/ 143 w 244"/>
                <a:gd name="T17" fmla="*/ 45 h 228"/>
                <a:gd name="T18" fmla="*/ 122 w 244"/>
                <a:gd name="T19" fmla="*/ 33 h 228"/>
                <a:gd name="T20" fmla="*/ 88 w 244"/>
                <a:gd name="T21" fmla="*/ 33 h 228"/>
                <a:gd name="T22" fmla="*/ 88 w 244"/>
                <a:gd name="T23" fmla="*/ 21 h 228"/>
                <a:gd name="T24" fmla="*/ 67 w 244"/>
                <a:gd name="T25" fmla="*/ 12 h 228"/>
                <a:gd name="T26" fmla="*/ 55 w 244"/>
                <a:gd name="T27" fmla="*/ 0 h 228"/>
                <a:gd name="T28" fmla="*/ 55 w 244"/>
                <a:gd name="T29" fmla="*/ 12 h 228"/>
                <a:gd name="T30" fmla="*/ 37 w 244"/>
                <a:gd name="T31" fmla="*/ 21 h 228"/>
                <a:gd name="T32" fmla="*/ 37 w 244"/>
                <a:gd name="T33" fmla="*/ 54 h 228"/>
                <a:gd name="T34" fmla="*/ 21 w 244"/>
                <a:gd name="T35" fmla="*/ 66 h 228"/>
                <a:gd name="T36" fmla="*/ 21 w 244"/>
                <a:gd name="T37" fmla="*/ 45 h 228"/>
                <a:gd name="T38" fmla="*/ 37 w 244"/>
                <a:gd name="T39" fmla="*/ 33 h 228"/>
                <a:gd name="T40" fmla="*/ 21 w 244"/>
                <a:gd name="T41" fmla="*/ 12 h 228"/>
                <a:gd name="T42" fmla="*/ 12 w 244"/>
                <a:gd name="T43" fmla="*/ 21 h 228"/>
                <a:gd name="T44" fmla="*/ 0 w 244"/>
                <a:gd name="T45" fmla="*/ 54 h 228"/>
                <a:gd name="T46" fmla="*/ 12 w 244"/>
                <a:gd name="T47" fmla="*/ 88 h 228"/>
                <a:gd name="T48" fmla="*/ 12 w 244"/>
                <a:gd name="T49" fmla="*/ 97 h 228"/>
                <a:gd name="T50" fmla="*/ 21 w 244"/>
                <a:gd name="T51" fmla="*/ 97 h 228"/>
                <a:gd name="T52" fmla="*/ 55 w 244"/>
                <a:gd name="T53" fmla="*/ 109 h 228"/>
                <a:gd name="T54" fmla="*/ 67 w 244"/>
                <a:gd name="T55" fmla="*/ 121 h 228"/>
                <a:gd name="T56" fmla="*/ 101 w 244"/>
                <a:gd name="T57" fmla="*/ 121 h 228"/>
                <a:gd name="T58" fmla="*/ 88 w 244"/>
                <a:gd name="T59" fmla="*/ 152 h 228"/>
                <a:gd name="T60" fmla="*/ 101 w 244"/>
                <a:gd name="T61" fmla="*/ 185 h 228"/>
                <a:gd name="T62" fmla="*/ 88 w 244"/>
                <a:gd name="T63" fmla="*/ 185 h 228"/>
                <a:gd name="T64" fmla="*/ 110 w 244"/>
                <a:gd name="T65" fmla="*/ 216 h 228"/>
                <a:gd name="T66" fmla="*/ 110 w 244"/>
                <a:gd name="T67" fmla="*/ 228 h 228"/>
                <a:gd name="T68" fmla="*/ 131 w 244"/>
                <a:gd name="T69" fmla="*/ 228 h 228"/>
                <a:gd name="T70" fmla="*/ 165 w 244"/>
                <a:gd name="T71" fmla="*/ 207 h 228"/>
                <a:gd name="T72" fmla="*/ 152 w 244"/>
                <a:gd name="T73" fmla="*/ 194 h 228"/>
                <a:gd name="T74" fmla="*/ 152 w 244"/>
                <a:gd name="T75" fmla="*/ 176 h 228"/>
                <a:gd name="T76" fmla="*/ 143 w 244"/>
                <a:gd name="T77" fmla="*/ 161 h 228"/>
                <a:gd name="T78" fmla="*/ 177 w 244"/>
                <a:gd name="T79" fmla="*/ 176 h 228"/>
                <a:gd name="T80" fmla="*/ 219 w 244"/>
                <a:gd name="T81" fmla="*/ 152 h 228"/>
                <a:gd name="T82" fmla="*/ 219 w 244"/>
                <a:gd name="T83" fmla="*/ 140 h 228"/>
                <a:gd name="T84" fmla="*/ 207 w 244"/>
                <a:gd name="T85" fmla="*/ 130 h 228"/>
                <a:gd name="T86" fmla="*/ 219 w 244"/>
                <a:gd name="T87" fmla="*/ 109 h 228"/>
                <a:gd name="T88" fmla="*/ 228 w 244"/>
                <a:gd name="T89" fmla="*/ 109 h 228"/>
                <a:gd name="T90" fmla="*/ 219 w 244"/>
                <a:gd name="T91" fmla="*/ 97 h 228"/>
                <a:gd name="T92" fmla="*/ 219 w 244"/>
                <a:gd name="T93" fmla="*/ 88 h 228"/>
                <a:gd name="T94" fmla="*/ 244 w 244"/>
                <a:gd name="T95" fmla="*/ 76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4"/>
                <a:gd name="T145" fmla="*/ 0 h 228"/>
                <a:gd name="T146" fmla="*/ 244 w 24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4" h="228">
                  <a:moveTo>
                    <a:pt x="244" y="76"/>
                  </a:moveTo>
                  <a:lnTo>
                    <a:pt x="228" y="76"/>
                  </a:lnTo>
                  <a:lnTo>
                    <a:pt x="219" y="76"/>
                  </a:lnTo>
                  <a:lnTo>
                    <a:pt x="219" y="54"/>
                  </a:lnTo>
                  <a:lnTo>
                    <a:pt x="198" y="45"/>
                  </a:lnTo>
                  <a:lnTo>
                    <a:pt x="186" y="33"/>
                  </a:lnTo>
                  <a:lnTo>
                    <a:pt x="198" y="33"/>
                  </a:lnTo>
                  <a:lnTo>
                    <a:pt x="165" y="33"/>
                  </a:lnTo>
                  <a:lnTo>
                    <a:pt x="143" y="45"/>
                  </a:lnTo>
                  <a:lnTo>
                    <a:pt x="122" y="33"/>
                  </a:lnTo>
                  <a:lnTo>
                    <a:pt x="88" y="33"/>
                  </a:lnTo>
                  <a:lnTo>
                    <a:pt x="88" y="21"/>
                  </a:lnTo>
                  <a:lnTo>
                    <a:pt x="67" y="12"/>
                  </a:lnTo>
                  <a:lnTo>
                    <a:pt x="55" y="0"/>
                  </a:lnTo>
                  <a:lnTo>
                    <a:pt x="55" y="12"/>
                  </a:lnTo>
                  <a:lnTo>
                    <a:pt x="37" y="21"/>
                  </a:lnTo>
                  <a:lnTo>
                    <a:pt x="37" y="54"/>
                  </a:lnTo>
                  <a:lnTo>
                    <a:pt x="21" y="66"/>
                  </a:lnTo>
                  <a:lnTo>
                    <a:pt x="21" y="45"/>
                  </a:lnTo>
                  <a:lnTo>
                    <a:pt x="37" y="33"/>
                  </a:lnTo>
                  <a:lnTo>
                    <a:pt x="21" y="12"/>
                  </a:lnTo>
                  <a:lnTo>
                    <a:pt x="12" y="21"/>
                  </a:lnTo>
                  <a:lnTo>
                    <a:pt x="0" y="54"/>
                  </a:lnTo>
                  <a:lnTo>
                    <a:pt x="12" y="88"/>
                  </a:lnTo>
                  <a:lnTo>
                    <a:pt x="12" y="97"/>
                  </a:lnTo>
                  <a:lnTo>
                    <a:pt x="21" y="97"/>
                  </a:lnTo>
                  <a:lnTo>
                    <a:pt x="55" y="109"/>
                  </a:lnTo>
                  <a:lnTo>
                    <a:pt x="67" y="121"/>
                  </a:lnTo>
                  <a:lnTo>
                    <a:pt x="101" y="121"/>
                  </a:lnTo>
                  <a:lnTo>
                    <a:pt x="88" y="152"/>
                  </a:lnTo>
                  <a:lnTo>
                    <a:pt x="101" y="185"/>
                  </a:lnTo>
                  <a:lnTo>
                    <a:pt x="88" y="185"/>
                  </a:lnTo>
                  <a:lnTo>
                    <a:pt x="110" y="216"/>
                  </a:lnTo>
                  <a:lnTo>
                    <a:pt x="110" y="228"/>
                  </a:lnTo>
                  <a:lnTo>
                    <a:pt x="131" y="228"/>
                  </a:lnTo>
                  <a:lnTo>
                    <a:pt x="165" y="207"/>
                  </a:lnTo>
                  <a:lnTo>
                    <a:pt x="152" y="194"/>
                  </a:lnTo>
                  <a:lnTo>
                    <a:pt x="152" y="176"/>
                  </a:lnTo>
                  <a:lnTo>
                    <a:pt x="143" y="161"/>
                  </a:lnTo>
                  <a:lnTo>
                    <a:pt x="177" y="176"/>
                  </a:lnTo>
                  <a:lnTo>
                    <a:pt x="219" y="152"/>
                  </a:lnTo>
                  <a:lnTo>
                    <a:pt x="219" y="140"/>
                  </a:lnTo>
                  <a:lnTo>
                    <a:pt x="207" y="130"/>
                  </a:lnTo>
                  <a:lnTo>
                    <a:pt x="219" y="109"/>
                  </a:lnTo>
                  <a:lnTo>
                    <a:pt x="228" y="109"/>
                  </a:lnTo>
                  <a:lnTo>
                    <a:pt x="219" y="97"/>
                  </a:lnTo>
                  <a:lnTo>
                    <a:pt x="219" y="88"/>
                  </a:lnTo>
                  <a:lnTo>
                    <a:pt x="244" y="7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3" name="Freeform 1719"/>
            <p:cNvSpPr>
              <a:spLocks/>
            </p:cNvSpPr>
            <p:nvPr/>
          </p:nvSpPr>
          <p:spPr bwMode="auto">
            <a:xfrm>
              <a:off x="10481685" y="3663048"/>
              <a:ext cx="65742" cy="110080"/>
            </a:xfrm>
            <a:custGeom>
              <a:avLst/>
              <a:gdLst>
                <a:gd name="T0" fmla="*/ 46 w 46"/>
                <a:gd name="T1" fmla="*/ 31 h 77"/>
                <a:gd name="T2" fmla="*/ 0 w 46"/>
                <a:gd name="T3" fmla="*/ 0 h 77"/>
                <a:gd name="T4" fmla="*/ 0 w 46"/>
                <a:gd name="T5" fmla="*/ 22 h 77"/>
                <a:gd name="T6" fmla="*/ 0 w 46"/>
                <a:gd name="T7" fmla="*/ 46 h 77"/>
                <a:gd name="T8" fmla="*/ 0 w 46"/>
                <a:gd name="T9" fmla="*/ 77 h 77"/>
                <a:gd name="T10" fmla="*/ 21 w 46"/>
                <a:gd name="T11" fmla="*/ 77 h 77"/>
                <a:gd name="T12" fmla="*/ 46 w 46"/>
                <a:gd name="T13" fmla="*/ 3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77"/>
                <a:gd name="T23" fmla="*/ 46 w 46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77">
                  <a:moveTo>
                    <a:pt x="46" y="31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21" y="77"/>
                  </a:lnTo>
                  <a:lnTo>
                    <a:pt x="46" y="3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4" name="Freeform 1720"/>
            <p:cNvSpPr>
              <a:spLocks/>
            </p:cNvSpPr>
            <p:nvPr/>
          </p:nvSpPr>
          <p:spPr bwMode="auto">
            <a:xfrm>
              <a:off x="10390217" y="3663048"/>
              <a:ext cx="91468" cy="110080"/>
            </a:xfrm>
            <a:custGeom>
              <a:avLst/>
              <a:gdLst>
                <a:gd name="T0" fmla="*/ 64 w 64"/>
                <a:gd name="T1" fmla="*/ 0 h 77"/>
                <a:gd name="T2" fmla="*/ 64 w 64"/>
                <a:gd name="T3" fmla="*/ 22 h 77"/>
                <a:gd name="T4" fmla="*/ 64 w 64"/>
                <a:gd name="T5" fmla="*/ 46 h 77"/>
                <a:gd name="T6" fmla="*/ 64 w 64"/>
                <a:gd name="T7" fmla="*/ 77 h 77"/>
                <a:gd name="T8" fmla="*/ 34 w 64"/>
                <a:gd name="T9" fmla="*/ 64 h 77"/>
                <a:gd name="T10" fmla="*/ 34 w 64"/>
                <a:gd name="T11" fmla="*/ 77 h 77"/>
                <a:gd name="T12" fmla="*/ 21 w 64"/>
                <a:gd name="T13" fmla="*/ 77 h 77"/>
                <a:gd name="T14" fmla="*/ 0 w 64"/>
                <a:gd name="T15" fmla="*/ 31 h 77"/>
                <a:gd name="T16" fmla="*/ 9 w 64"/>
                <a:gd name="T17" fmla="*/ 0 h 77"/>
                <a:gd name="T18" fmla="*/ 55 w 64"/>
                <a:gd name="T19" fmla="*/ 0 h 77"/>
                <a:gd name="T20" fmla="*/ 64 w 64"/>
                <a:gd name="T21" fmla="*/ 0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77"/>
                <a:gd name="T35" fmla="*/ 64 w 64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77">
                  <a:moveTo>
                    <a:pt x="64" y="0"/>
                  </a:moveTo>
                  <a:lnTo>
                    <a:pt x="64" y="22"/>
                  </a:lnTo>
                  <a:lnTo>
                    <a:pt x="64" y="46"/>
                  </a:lnTo>
                  <a:lnTo>
                    <a:pt x="64" y="77"/>
                  </a:lnTo>
                  <a:lnTo>
                    <a:pt x="34" y="64"/>
                  </a:lnTo>
                  <a:lnTo>
                    <a:pt x="34" y="77"/>
                  </a:lnTo>
                  <a:lnTo>
                    <a:pt x="21" y="77"/>
                  </a:lnTo>
                  <a:lnTo>
                    <a:pt x="0" y="31"/>
                  </a:lnTo>
                  <a:lnTo>
                    <a:pt x="9" y="0"/>
                  </a:lnTo>
                  <a:lnTo>
                    <a:pt x="55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5" name="Freeform 1721"/>
            <p:cNvSpPr>
              <a:spLocks/>
            </p:cNvSpPr>
            <p:nvPr/>
          </p:nvSpPr>
          <p:spPr bwMode="auto">
            <a:xfrm>
              <a:off x="10077227" y="4346403"/>
              <a:ext cx="312991" cy="1053624"/>
            </a:xfrm>
            <a:custGeom>
              <a:avLst/>
              <a:gdLst>
                <a:gd name="T0" fmla="*/ 21 w 219"/>
                <a:gd name="T1" fmla="*/ 86 h 737"/>
                <a:gd name="T2" fmla="*/ 33 w 219"/>
                <a:gd name="T3" fmla="*/ 183 h 737"/>
                <a:gd name="T4" fmla="*/ 33 w 219"/>
                <a:gd name="T5" fmla="*/ 259 h 737"/>
                <a:gd name="T6" fmla="*/ 46 w 219"/>
                <a:gd name="T7" fmla="*/ 305 h 737"/>
                <a:gd name="T8" fmla="*/ 46 w 219"/>
                <a:gd name="T9" fmla="*/ 399 h 737"/>
                <a:gd name="T10" fmla="*/ 33 w 219"/>
                <a:gd name="T11" fmla="*/ 408 h 737"/>
                <a:gd name="T12" fmla="*/ 55 w 219"/>
                <a:gd name="T13" fmla="*/ 475 h 737"/>
                <a:gd name="T14" fmla="*/ 67 w 219"/>
                <a:gd name="T15" fmla="*/ 485 h 737"/>
                <a:gd name="T16" fmla="*/ 88 w 219"/>
                <a:gd name="T17" fmla="*/ 539 h 737"/>
                <a:gd name="T18" fmla="*/ 76 w 219"/>
                <a:gd name="T19" fmla="*/ 576 h 737"/>
                <a:gd name="T20" fmla="*/ 67 w 219"/>
                <a:gd name="T21" fmla="*/ 597 h 737"/>
                <a:gd name="T22" fmla="*/ 97 w 219"/>
                <a:gd name="T23" fmla="*/ 628 h 737"/>
                <a:gd name="T24" fmla="*/ 88 w 219"/>
                <a:gd name="T25" fmla="*/ 628 h 737"/>
                <a:gd name="T26" fmla="*/ 110 w 219"/>
                <a:gd name="T27" fmla="*/ 661 h 737"/>
                <a:gd name="T28" fmla="*/ 122 w 219"/>
                <a:gd name="T29" fmla="*/ 661 h 737"/>
                <a:gd name="T30" fmla="*/ 122 w 219"/>
                <a:gd name="T31" fmla="*/ 692 h 737"/>
                <a:gd name="T32" fmla="*/ 131 w 219"/>
                <a:gd name="T33" fmla="*/ 682 h 737"/>
                <a:gd name="T34" fmla="*/ 131 w 219"/>
                <a:gd name="T35" fmla="*/ 692 h 737"/>
                <a:gd name="T36" fmla="*/ 143 w 219"/>
                <a:gd name="T37" fmla="*/ 716 h 737"/>
                <a:gd name="T38" fmla="*/ 207 w 219"/>
                <a:gd name="T39" fmla="*/ 737 h 737"/>
                <a:gd name="T40" fmla="*/ 219 w 219"/>
                <a:gd name="T41" fmla="*/ 716 h 737"/>
                <a:gd name="T42" fmla="*/ 173 w 219"/>
                <a:gd name="T43" fmla="*/ 701 h 737"/>
                <a:gd name="T44" fmla="*/ 143 w 219"/>
                <a:gd name="T45" fmla="*/ 670 h 737"/>
                <a:gd name="T46" fmla="*/ 131 w 219"/>
                <a:gd name="T47" fmla="*/ 597 h 737"/>
                <a:gd name="T48" fmla="*/ 122 w 219"/>
                <a:gd name="T49" fmla="*/ 564 h 737"/>
                <a:gd name="T50" fmla="*/ 97 w 219"/>
                <a:gd name="T51" fmla="*/ 521 h 737"/>
                <a:gd name="T52" fmla="*/ 88 w 219"/>
                <a:gd name="T53" fmla="*/ 485 h 737"/>
                <a:gd name="T54" fmla="*/ 67 w 219"/>
                <a:gd name="T55" fmla="*/ 399 h 737"/>
                <a:gd name="T56" fmla="*/ 67 w 219"/>
                <a:gd name="T57" fmla="*/ 369 h 737"/>
                <a:gd name="T58" fmla="*/ 55 w 219"/>
                <a:gd name="T59" fmla="*/ 284 h 737"/>
                <a:gd name="T60" fmla="*/ 67 w 219"/>
                <a:gd name="T61" fmla="*/ 183 h 737"/>
                <a:gd name="T62" fmla="*/ 76 w 219"/>
                <a:gd name="T63" fmla="*/ 128 h 737"/>
                <a:gd name="T64" fmla="*/ 67 w 219"/>
                <a:gd name="T65" fmla="*/ 107 h 737"/>
                <a:gd name="T66" fmla="*/ 46 w 219"/>
                <a:gd name="T67" fmla="*/ 31 h 737"/>
                <a:gd name="T68" fmla="*/ 0 w 219"/>
                <a:gd name="T69" fmla="*/ 10 h 7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737"/>
                <a:gd name="T107" fmla="*/ 219 w 219"/>
                <a:gd name="T108" fmla="*/ 737 h 7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737">
                  <a:moveTo>
                    <a:pt x="0" y="10"/>
                  </a:moveTo>
                  <a:lnTo>
                    <a:pt x="21" y="86"/>
                  </a:lnTo>
                  <a:lnTo>
                    <a:pt x="21" y="107"/>
                  </a:lnTo>
                  <a:lnTo>
                    <a:pt x="33" y="183"/>
                  </a:lnTo>
                  <a:lnTo>
                    <a:pt x="21" y="238"/>
                  </a:lnTo>
                  <a:lnTo>
                    <a:pt x="33" y="259"/>
                  </a:lnTo>
                  <a:lnTo>
                    <a:pt x="21" y="268"/>
                  </a:lnTo>
                  <a:lnTo>
                    <a:pt x="46" y="305"/>
                  </a:lnTo>
                  <a:lnTo>
                    <a:pt x="46" y="335"/>
                  </a:lnTo>
                  <a:lnTo>
                    <a:pt x="46" y="399"/>
                  </a:lnTo>
                  <a:lnTo>
                    <a:pt x="33" y="399"/>
                  </a:lnTo>
                  <a:lnTo>
                    <a:pt x="33" y="408"/>
                  </a:lnTo>
                  <a:lnTo>
                    <a:pt x="55" y="454"/>
                  </a:lnTo>
                  <a:lnTo>
                    <a:pt x="55" y="475"/>
                  </a:lnTo>
                  <a:lnTo>
                    <a:pt x="67" y="500"/>
                  </a:lnTo>
                  <a:lnTo>
                    <a:pt x="67" y="485"/>
                  </a:lnTo>
                  <a:lnTo>
                    <a:pt x="76" y="500"/>
                  </a:lnTo>
                  <a:lnTo>
                    <a:pt x="88" y="539"/>
                  </a:lnTo>
                  <a:lnTo>
                    <a:pt x="67" y="539"/>
                  </a:lnTo>
                  <a:lnTo>
                    <a:pt x="76" y="576"/>
                  </a:lnTo>
                  <a:lnTo>
                    <a:pt x="76" y="585"/>
                  </a:lnTo>
                  <a:lnTo>
                    <a:pt x="67" y="597"/>
                  </a:lnTo>
                  <a:lnTo>
                    <a:pt x="97" y="597"/>
                  </a:lnTo>
                  <a:lnTo>
                    <a:pt x="97" y="628"/>
                  </a:lnTo>
                  <a:lnTo>
                    <a:pt x="88" y="615"/>
                  </a:lnTo>
                  <a:lnTo>
                    <a:pt x="88" y="628"/>
                  </a:lnTo>
                  <a:lnTo>
                    <a:pt x="97" y="661"/>
                  </a:lnTo>
                  <a:lnTo>
                    <a:pt x="110" y="661"/>
                  </a:lnTo>
                  <a:lnTo>
                    <a:pt x="110" y="670"/>
                  </a:lnTo>
                  <a:lnTo>
                    <a:pt x="122" y="661"/>
                  </a:lnTo>
                  <a:lnTo>
                    <a:pt x="122" y="670"/>
                  </a:lnTo>
                  <a:lnTo>
                    <a:pt x="122" y="692"/>
                  </a:lnTo>
                  <a:lnTo>
                    <a:pt x="131" y="692"/>
                  </a:lnTo>
                  <a:lnTo>
                    <a:pt x="131" y="682"/>
                  </a:lnTo>
                  <a:lnTo>
                    <a:pt x="143" y="692"/>
                  </a:lnTo>
                  <a:lnTo>
                    <a:pt x="131" y="692"/>
                  </a:lnTo>
                  <a:lnTo>
                    <a:pt x="131" y="701"/>
                  </a:lnTo>
                  <a:lnTo>
                    <a:pt x="143" y="716"/>
                  </a:lnTo>
                  <a:lnTo>
                    <a:pt x="143" y="701"/>
                  </a:lnTo>
                  <a:lnTo>
                    <a:pt x="207" y="737"/>
                  </a:lnTo>
                  <a:lnTo>
                    <a:pt x="207" y="716"/>
                  </a:lnTo>
                  <a:lnTo>
                    <a:pt x="219" y="716"/>
                  </a:lnTo>
                  <a:lnTo>
                    <a:pt x="219" y="701"/>
                  </a:lnTo>
                  <a:lnTo>
                    <a:pt x="173" y="701"/>
                  </a:lnTo>
                  <a:lnTo>
                    <a:pt x="152" y="670"/>
                  </a:lnTo>
                  <a:lnTo>
                    <a:pt x="143" y="670"/>
                  </a:lnTo>
                  <a:lnTo>
                    <a:pt x="131" y="661"/>
                  </a:lnTo>
                  <a:lnTo>
                    <a:pt x="131" y="597"/>
                  </a:lnTo>
                  <a:lnTo>
                    <a:pt x="122" y="551"/>
                  </a:lnTo>
                  <a:lnTo>
                    <a:pt x="122" y="564"/>
                  </a:lnTo>
                  <a:lnTo>
                    <a:pt x="110" y="551"/>
                  </a:lnTo>
                  <a:lnTo>
                    <a:pt x="97" y="521"/>
                  </a:lnTo>
                  <a:lnTo>
                    <a:pt x="97" y="500"/>
                  </a:lnTo>
                  <a:lnTo>
                    <a:pt x="88" y="485"/>
                  </a:lnTo>
                  <a:lnTo>
                    <a:pt x="88" y="433"/>
                  </a:lnTo>
                  <a:lnTo>
                    <a:pt x="67" y="399"/>
                  </a:lnTo>
                  <a:lnTo>
                    <a:pt x="76" y="378"/>
                  </a:lnTo>
                  <a:lnTo>
                    <a:pt x="67" y="369"/>
                  </a:lnTo>
                  <a:lnTo>
                    <a:pt x="76" y="335"/>
                  </a:lnTo>
                  <a:lnTo>
                    <a:pt x="55" y="284"/>
                  </a:lnTo>
                  <a:lnTo>
                    <a:pt x="55" y="217"/>
                  </a:lnTo>
                  <a:lnTo>
                    <a:pt x="67" y="183"/>
                  </a:lnTo>
                  <a:lnTo>
                    <a:pt x="55" y="140"/>
                  </a:lnTo>
                  <a:lnTo>
                    <a:pt x="76" y="128"/>
                  </a:lnTo>
                  <a:lnTo>
                    <a:pt x="76" y="107"/>
                  </a:lnTo>
                  <a:lnTo>
                    <a:pt x="67" y="107"/>
                  </a:lnTo>
                  <a:lnTo>
                    <a:pt x="46" y="52"/>
                  </a:lnTo>
                  <a:lnTo>
                    <a:pt x="46" y="31"/>
                  </a:lnTo>
                  <a:lnTo>
                    <a:pt x="21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6" name="Freeform 1722"/>
            <p:cNvSpPr>
              <a:spLocks/>
            </p:cNvSpPr>
            <p:nvPr/>
          </p:nvSpPr>
          <p:spPr bwMode="auto">
            <a:xfrm>
              <a:off x="10094377" y="4111948"/>
              <a:ext cx="325853" cy="387425"/>
            </a:xfrm>
            <a:custGeom>
              <a:avLst/>
              <a:gdLst>
                <a:gd name="T0" fmla="*/ 0 w 228"/>
                <a:gd name="T1" fmla="*/ 24 h 271"/>
                <a:gd name="T2" fmla="*/ 9 w 228"/>
                <a:gd name="T3" fmla="*/ 55 h 271"/>
                <a:gd name="T4" fmla="*/ 9 w 228"/>
                <a:gd name="T5" fmla="*/ 131 h 271"/>
                <a:gd name="T6" fmla="*/ 21 w 228"/>
                <a:gd name="T7" fmla="*/ 140 h 271"/>
                <a:gd name="T8" fmla="*/ 9 w 228"/>
                <a:gd name="T9" fmla="*/ 164 h 271"/>
                <a:gd name="T10" fmla="*/ 34 w 228"/>
                <a:gd name="T11" fmla="*/ 195 h 271"/>
                <a:gd name="T12" fmla="*/ 34 w 228"/>
                <a:gd name="T13" fmla="*/ 216 h 271"/>
                <a:gd name="T14" fmla="*/ 55 w 228"/>
                <a:gd name="T15" fmla="*/ 271 h 271"/>
                <a:gd name="T16" fmla="*/ 64 w 228"/>
                <a:gd name="T17" fmla="*/ 271 h 271"/>
                <a:gd name="T18" fmla="*/ 85 w 228"/>
                <a:gd name="T19" fmla="*/ 250 h 271"/>
                <a:gd name="T20" fmla="*/ 119 w 228"/>
                <a:gd name="T21" fmla="*/ 262 h 271"/>
                <a:gd name="T22" fmla="*/ 140 w 228"/>
                <a:gd name="T23" fmla="*/ 262 h 271"/>
                <a:gd name="T24" fmla="*/ 152 w 228"/>
                <a:gd name="T25" fmla="*/ 207 h 271"/>
                <a:gd name="T26" fmla="*/ 207 w 228"/>
                <a:gd name="T27" fmla="*/ 195 h 271"/>
                <a:gd name="T28" fmla="*/ 216 w 228"/>
                <a:gd name="T29" fmla="*/ 216 h 271"/>
                <a:gd name="T30" fmla="*/ 228 w 228"/>
                <a:gd name="T31" fmla="*/ 174 h 271"/>
                <a:gd name="T32" fmla="*/ 207 w 228"/>
                <a:gd name="T33" fmla="*/ 152 h 271"/>
                <a:gd name="T34" fmla="*/ 207 w 228"/>
                <a:gd name="T35" fmla="*/ 140 h 271"/>
                <a:gd name="T36" fmla="*/ 177 w 228"/>
                <a:gd name="T37" fmla="*/ 131 h 271"/>
                <a:gd name="T38" fmla="*/ 177 w 228"/>
                <a:gd name="T39" fmla="*/ 122 h 271"/>
                <a:gd name="T40" fmla="*/ 177 w 228"/>
                <a:gd name="T41" fmla="*/ 110 h 271"/>
                <a:gd name="T42" fmla="*/ 161 w 228"/>
                <a:gd name="T43" fmla="*/ 88 h 271"/>
                <a:gd name="T44" fmla="*/ 85 w 228"/>
                <a:gd name="T45" fmla="*/ 55 h 271"/>
                <a:gd name="T46" fmla="*/ 76 w 228"/>
                <a:gd name="T47" fmla="*/ 34 h 271"/>
                <a:gd name="T48" fmla="*/ 76 w 228"/>
                <a:gd name="T49" fmla="*/ 0 h 271"/>
                <a:gd name="T50" fmla="*/ 43 w 228"/>
                <a:gd name="T51" fmla="*/ 0 h 271"/>
                <a:gd name="T52" fmla="*/ 21 w 228"/>
                <a:gd name="T53" fmla="*/ 34 h 271"/>
                <a:gd name="T54" fmla="*/ 0 w 228"/>
                <a:gd name="T55" fmla="*/ 24 h 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8"/>
                <a:gd name="T85" fmla="*/ 0 h 271"/>
                <a:gd name="T86" fmla="*/ 228 w 228"/>
                <a:gd name="T87" fmla="*/ 271 h 2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8" h="271">
                  <a:moveTo>
                    <a:pt x="0" y="24"/>
                  </a:moveTo>
                  <a:lnTo>
                    <a:pt x="9" y="55"/>
                  </a:lnTo>
                  <a:lnTo>
                    <a:pt x="9" y="131"/>
                  </a:lnTo>
                  <a:lnTo>
                    <a:pt x="21" y="140"/>
                  </a:lnTo>
                  <a:lnTo>
                    <a:pt x="9" y="164"/>
                  </a:lnTo>
                  <a:lnTo>
                    <a:pt x="34" y="195"/>
                  </a:lnTo>
                  <a:lnTo>
                    <a:pt x="34" y="216"/>
                  </a:lnTo>
                  <a:lnTo>
                    <a:pt x="55" y="271"/>
                  </a:lnTo>
                  <a:lnTo>
                    <a:pt x="64" y="271"/>
                  </a:lnTo>
                  <a:lnTo>
                    <a:pt x="85" y="250"/>
                  </a:lnTo>
                  <a:lnTo>
                    <a:pt x="119" y="262"/>
                  </a:lnTo>
                  <a:lnTo>
                    <a:pt x="140" y="262"/>
                  </a:lnTo>
                  <a:lnTo>
                    <a:pt x="152" y="207"/>
                  </a:lnTo>
                  <a:lnTo>
                    <a:pt x="207" y="195"/>
                  </a:lnTo>
                  <a:lnTo>
                    <a:pt x="216" y="216"/>
                  </a:lnTo>
                  <a:lnTo>
                    <a:pt x="228" y="174"/>
                  </a:lnTo>
                  <a:lnTo>
                    <a:pt x="207" y="152"/>
                  </a:lnTo>
                  <a:lnTo>
                    <a:pt x="207" y="140"/>
                  </a:lnTo>
                  <a:lnTo>
                    <a:pt x="177" y="131"/>
                  </a:lnTo>
                  <a:lnTo>
                    <a:pt x="177" y="122"/>
                  </a:lnTo>
                  <a:lnTo>
                    <a:pt x="177" y="110"/>
                  </a:lnTo>
                  <a:lnTo>
                    <a:pt x="161" y="88"/>
                  </a:lnTo>
                  <a:lnTo>
                    <a:pt x="85" y="55"/>
                  </a:lnTo>
                  <a:lnTo>
                    <a:pt x="76" y="34"/>
                  </a:lnTo>
                  <a:lnTo>
                    <a:pt x="76" y="0"/>
                  </a:lnTo>
                  <a:lnTo>
                    <a:pt x="43" y="0"/>
                  </a:lnTo>
                  <a:lnTo>
                    <a:pt x="21" y="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7" name="Freeform 1723"/>
            <p:cNvSpPr>
              <a:spLocks/>
            </p:cNvSpPr>
            <p:nvPr/>
          </p:nvSpPr>
          <p:spPr bwMode="auto">
            <a:xfrm>
              <a:off x="10294462" y="4390722"/>
              <a:ext cx="217235" cy="251612"/>
            </a:xfrm>
            <a:custGeom>
              <a:avLst/>
              <a:gdLst>
                <a:gd name="T0" fmla="*/ 152 w 152"/>
                <a:gd name="T1" fmla="*/ 131 h 176"/>
                <a:gd name="T2" fmla="*/ 152 w 152"/>
                <a:gd name="T3" fmla="*/ 152 h 176"/>
                <a:gd name="T4" fmla="*/ 143 w 152"/>
                <a:gd name="T5" fmla="*/ 176 h 176"/>
                <a:gd name="T6" fmla="*/ 131 w 152"/>
                <a:gd name="T7" fmla="*/ 176 h 176"/>
                <a:gd name="T8" fmla="*/ 88 w 152"/>
                <a:gd name="T9" fmla="*/ 161 h 176"/>
                <a:gd name="T10" fmla="*/ 101 w 152"/>
                <a:gd name="T11" fmla="*/ 143 h 176"/>
                <a:gd name="T12" fmla="*/ 101 w 152"/>
                <a:gd name="T13" fmla="*/ 122 h 176"/>
                <a:gd name="T14" fmla="*/ 67 w 152"/>
                <a:gd name="T15" fmla="*/ 109 h 176"/>
                <a:gd name="T16" fmla="*/ 46 w 152"/>
                <a:gd name="T17" fmla="*/ 97 h 176"/>
                <a:gd name="T18" fmla="*/ 0 w 152"/>
                <a:gd name="T19" fmla="*/ 67 h 176"/>
                <a:gd name="T20" fmla="*/ 12 w 152"/>
                <a:gd name="T21" fmla="*/ 12 h 176"/>
                <a:gd name="T22" fmla="*/ 67 w 152"/>
                <a:gd name="T23" fmla="*/ 0 h 176"/>
                <a:gd name="T24" fmla="*/ 76 w 152"/>
                <a:gd name="T25" fmla="*/ 21 h 176"/>
                <a:gd name="T26" fmla="*/ 88 w 152"/>
                <a:gd name="T27" fmla="*/ 55 h 176"/>
                <a:gd name="T28" fmla="*/ 122 w 152"/>
                <a:gd name="T29" fmla="*/ 67 h 176"/>
                <a:gd name="T30" fmla="*/ 131 w 152"/>
                <a:gd name="T31" fmla="*/ 67 h 176"/>
                <a:gd name="T32" fmla="*/ 131 w 152"/>
                <a:gd name="T33" fmla="*/ 97 h 176"/>
                <a:gd name="T34" fmla="*/ 152 w 152"/>
                <a:gd name="T35" fmla="*/ 97 h 176"/>
                <a:gd name="T36" fmla="*/ 152 w 152"/>
                <a:gd name="T37" fmla="*/ 131 h 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76"/>
                <a:gd name="T59" fmla="*/ 152 w 152"/>
                <a:gd name="T60" fmla="*/ 176 h 1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76">
                  <a:moveTo>
                    <a:pt x="152" y="131"/>
                  </a:moveTo>
                  <a:lnTo>
                    <a:pt x="152" y="152"/>
                  </a:lnTo>
                  <a:lnTo>
                    <a:pt x="143" y="176"/>
                  </a:lnTo>
                  <a:lnTo>
                    <a:pt x="131" y="176"/>
                  </a:lnTo>
                  <a:lnTo>
                    <a:pt x="88" y="161"/>
                  </a:lnTo>
                  <a:lnTo>
                    <a:pt x="101" y="143"/>
                  </a:lnTo>
                  <a:lnTo>
                    <a:pt x="101" y="122"/>
                  </a:lnTo>
                  <a:lnTo>
                    <a:pt x="67" y="109"/>
                  </a:lnTo>
                  <a:lnTo>
                    <a:pt x="46" y="97"/>
                  </a:lnTo>
                  <a:lnTo>
                    <a:pt x="0" y="67"/>
                  </a:lnTo>
                  <a:lnTo>
                    <a:pt x="12" y="12"/>
                  </a:lnTo>
                  <a:lnTo>
                    <a:pt x="67" y="0"/>
                  </a:lnTo>
                  <a:lnTo>
                    <a:pt x="76" y="21"/>
                  </a:lnTo>
                  <a:lnTo>
                    <a:pt x="88" y="55"/>
                  </a:lnTo>
                  <a:lnTo>
                    <a:pt x="122" y="67"/>
                  </a:lnTo>
                  <a:lnTo>
                    <a:pt x="131" y="67"/>
                  </a:lnTo>
                  <a:lnTo>
                    <a:pt x="131" y="97"/>
                  </a:lnTo>
                  <a:lnTo>
                    <a:pt x="152" y="97"/>
                  </a:lnTo>
                  <a:lnTo>
                    <a:pt x="152" y="13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8" name="Freeform 1724"/>
            <p:cNvSpPr>
              <a:spLocks/>
            </p:cNvSpPr>
            <p:nvPr/>
          </p:nvSpPr>
          <p:spPr bwMode="auto">
            <a:xfrm>
              <a:off x="10155832" y="4469351"/>
              <a:ext cx="391595" cy="879213"/>
            </a:xfrm>
            <a:custGeom>
              <a:avLst/>
              <a:gdLst>
                <a:gd name="T0" fmla="*/ 265 w 274"/>
                <a:gd name="T1" fmla="*/ 121 h 615"/>
                <a:gd name="T2" fmla="*/ 265 w 274"/>
                <a:gd name="T3" fmla="*/ 76 h 615"/>
                <a:gd name="T4" fmla="*/ 249 w 274"/>
                <a:gd name="T5" fmla="*/ 97 h 615"/>
                <a:gd name="T6" fmla="*/ 228 w 274"/>
                <a:gd name="T7" fmla="*/ 121 h 615"/>
                <a:gd name="T8" fmla="*/ 198 w 274"/>
                <a:gd name="T9" fmla="*/ 88 h 615"/>
                <a:gd name="T10" fmla="*/ 164 w 274"/>
                <a:gd name="T11" fmla="*/ 54 h 615"/>
                <a:gd name="T12" fmla="*/ 97 w 274"/>
                <a:gd name="T13" fmla="*/ 12 h 615"/>
                <a:gd name="T14" fmla="*/ 42 w 274"/>
                <a:gd name="T15" fmla="*/ 0 h 615"/>
                <a:gd name="T16" fmla="*/ 21 w 274"/>
                <a:gd name="T17" fmla="*/ 42 h 615"/>
                <a:gd name="T18" fmla="*/ 12 w 274"/>
                <a:gd name="T19" fmla="*/ 97 h 615"/>
                <a:gd name="T20" fmla="*/ 0 w 274"/>
                <a:gd name="T21" fmla="*/ 198 h 615"/>
                <a:gd name="T22" fmla="*/ 12 w 274"/>
                <a:gd name="T23" fmla="*/ 283 h 615"/>
                <a:gd name="T24" fmla="*/ 12 w 274"/>
                <a:gd name="T25" fmla="*/ 313 h 615"/>
                <a:gd name="T26" fmla="*/ 33 w 274"/>
                <a:gd name="T27" fmla="*/ 399 h 615"/>
                <a:gd name="T28" fmla="*/ 42 w 274"/>
                <a:gd name="T29" fmla="*/ 435 h 615"/>
                <a:gd name="T30" fmla="*/ 67 w 274"/>
                <a:gd name="T31" fmla="*/ 478 h 615"/>
                <a:gd name="T32" fmla="*/ 76 w 274"/>
                <a:gd name="T33" fmla="*/ 511 h 615"/>
                <a:gd name="T34" fmla="*/ 88 w 274"/>
                <a:gd name="T35" fmla="*/ 584 h 615"/>
                <a:gd name="T36" fmla="*/ 118 w 274"/>
                <a:gd name="T37" fmla="*/ 615 h 615"/>
                <a:gd name="T38" fmla="*/ 185 w 274"/>
                <a:gd name="T39" fmla="*/ 615 h 615"/>
                <a:gd name="T40" fmla="*/ 152 w 274"/>
                <a:gd name="T41" fmla="*/ 584 h 615"/>
                <a:gd name="T42" fmla="*/ 164 w 274"/>
                <a:gd name="T43" fmla="*/ 554 h 615"/>
                <a:gd name="T44" fmla="*/ 173 w 274"/>
                <a:gd name="T45" fmla="*/ 520 h 615"/>
                <a:gd name="T46" fmla="*/ 143 w 274"/>
                <a:gd name="T47" fmla="*/ 511 h 615"/>
                <a:gd name="T48" fmla="*/ 143 w 274"/>
                <a:gd name="T49" fmla="*/ 478 h 615"/>
                <a:gd name="T50" fmla="*/ 164 w 274"/>
                <a:gd name="T51" fmla="*/ 465 h 615"/>
                <a:gd name="T52" fmla="*/ 173 w 274"/>
                <a:gd name="T53" fmla="*/ 435 h 615"/>
                <a:gd name="T54" fmla="*/ 164 w 274"/>
                <a:gd name="T55" fmla="*/ 423 h 615"/>
                <a:gd name="T56" fmla="*/ 185 w 274"/>
                <a:gd name="T57" fmla="*/ 435 h 615"/>
                <a:gd name="T58" fmla="*/ 173 w 274"/>
                <a:gd name="T59" fmla="*/ 414 h 615"/>
                <a:gd name="T60" fmla="*/ 152 w 274"/>
                <a:gd name="T61" fmla="*/ 414 h 615"/>
                <a:gd name="T62" fmla="*/ 164 w 274"/>
                <a:gd name="T63" fmla="*/ 399 h 615"/>
                <a:gd name="T64" fmla="*/ 185 w 274"/>
                <a:gd name="T65" fmla="*/ 359 h 615"/>
                <a:gd name="T66" fmla="*/ 249 w 274"/>
                <a:gd name="T67" fmla="*/ 338 h 615"/>
                <a:gd name="T68" fmla="*/ 265 w 274"/>
                <a:gd name="T69" fmla="*/ 304 h 615"/>
                <a:gd name="T70" fmla="*/ 249 w 274"/>
                <a:gd name="T71" fmla="*/ 283 h 615"/>
                <a:gd name="T72" fmla="*/ 219 w 274"/>
                <a:gd name="T73" fmla="*/ 249 h 6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615"/>
                <a:gd name="T113" fmla="*/ 274 w 274"/>
                <a:gd name="T114" fmla="*/ 615 h 6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615">
                  <a:moveTo>
                    <a:pt x="219" y="173"/>
                  </a:moveTo>
                  <a:lnTo>
                    <a:pt x="265" y="121"/>
                  </a:lnTo>
                  <a:lnTo>
                    <a:pt x="274" y="106"/>
                  </a:lnTo>
                  <a:lnTo>
                    <a:pt x="265" y="76"/>
                  </a:lnTo>
                  <a:lnTo>
                    <a:pt x="249" y="76"/>
                  </a:lnTo>
                  <a:lnTo>
                    <a:pt x="249" y="97"/>
                  </a:lnTo>
                  <a:lnTo>
                    <a:pt x="240" y="121"/>
                  </a:lnTo>
                  <a:lnTo>
                    <a:pt x="228" y="121"/>
                  </a:lnTo>
                  <a:lnTo>
                    <a:pt x="185" y="106"/>
                  </a:lnTo>
                  <a:lnTo>
                    <a:pt x="198" y="88"/>
                  </a:lnTo>
                  <a:lnTo>
                    <a:pt x="198" y="67"/>
                  </a:lnTo>
                  <a:lnTo>
                    <a:pt x="164" y="54"/>
                  </a:lnTo>
                  <a:lnTo>
                    <a:pt x="143" y="42"/>
                  </a:lnTo>
                  <a:lnTo>
                    <a:pt x="97" y="12"/>
                  </a:lnTo>
                  <a:lnTo>
                    <a:pt x="76" y="12"/>
                  </a:lnTo>
                  <a:lnTo>
                    <a:pt x="42" y="0"/>
                  </a:lnTo>
                  <a:lnTo>
                    <a:pt x="21" y="21"/>
                  </a:lnTo>
                  <a:lnTo>
                    <a:pt x="21" y="42"/>
                  </a:lnTo>
                  <a:lnTo>
                    <a:pt x="0" y="54"/>
                  </a:lnTo>
                  <a:lnTo>
                    <a:pt x="12" y="97"/>
                  </a:lnTo>
                  <a:lnTo>
                    <a:pt x="0" y="131"/>
                  </a:lnTo>
                  <a:lnTo>
                    <a:pt x="0" y="198"/>
                  </a:lnTo>
                  <a:lnTo>
                    <a:pt x="21" y="249"/>
                  </a:lnTo>
                  <a:lnTo>
                    <a:pt x="12" y="283"/>
                  </a:lnTo>
                  <a:lnTo>
                    <a:pt x="21" y="292"/>
                  </a:lnTo>
                  <a:lnTo>
                    <a:pt x="12" y="313"/>
                  </a:lnTo>
                  <a:lnTo>
                    <a:pt x="33" y="347"/>
                  </a:lnTo>
                  <a:lnTo>
                    <a:pt x="33" y="399"/>
                  </a:lnTo>
                  <a:lnTo>
                    <a:pt x="42" y="414"/>
                  </a:lnTo>
                  <a:lnTo>
                    <a:pt x="42" y="435"/>
                  </a:lnTo>
                  <a:lnTo>
                    <a:pt x="55" y="465"/>
                  </a:lnTo>
                  <a:lnTo>
                    <a:pt x="67" y="478"/>
                  </a:lnTo>
                  <a:lnTo>
                    <a:pt x="67" y="465"/>
                  </a:lnTo>
                  <a:lnTo>
                    <a:pt x="76" y="511"/>
                  </a:lnTo>
                  <a:lnTo>
                    <a:pt x="76" y="575"/>
                  </a:lnTo>
                  <a:lnTo>
                    <a:pt x="88" y="584"/>
                  </a:lnTo>
                  <a:lnTo>
                    <a:pt x="97" y="584"/>
                  </a:lnTo>
                  <a:lnTo>
                    <a:pt x="118" y="615"/>
                  </a:lnTo>
                  <a:lnTo>
                    <a:pt x="164" y="615"/>
                  </a:lnTo>
                  <a:lnTo>
                    <a:pt x="185" y="615"/>
                  </a:lnTo>
                  <a:lnTo>
                    <a:pt x="152" y="596"/>
                  </a:lnTo>
                  <a:lnTo>
                    <a:pt x="152" y="584"/>
                  </a:lnTo>
                  <a:lnTo>
                    <a:pt x="164" y="575"/>
                  </a:lnTo>
                  <a:lnTo>
                    <a:pt x="164" y="554"/>
                  </a:lnTo>
                  <a:lnTo>
                    <a:pt x="185" y="529"/>
                  </a:lnTo>
                  <a:lnTo>
                    <a:pt x="173" y="520"/>
                  </a:lnTo>
                  <a:lnTo>
                    <a:pt x="164" y="520"/>
                  </a:lnTo>
                  <a:lnTo>
                    <a:pt x="143" y="511"/>
                  </a:lnTo>
                  <a:lnTo>
                    <a:pt x="143" y="499"/>
                  </a:lnTo>
                  <a:lnTo>
                    <a:pt x="143" y="478"/>
                  </a:lnTo>
                  <a:lnTo>
                    <a:pt x="164" y="478"/>
                  </a:lnTo>
                  <a:lnTo>
                    <a:pt x="164" y="465"/>
                  </a:lnTo>
                  <a:lnTo>
                    <a:pt x="164" y="444"/>
                  </a:lnTo>
                  <a:lnTo>
                    <a:pt x="173" y="435"/>
                  </a:lnTo>
                  <a:lnTo>
                    <a:pt x="164" y="435"/>
                  </a:lnTo>
                  <a:lnTo>
                    <a:pt x="164" y="423"/>
                  </a:lnTo>
                  <a:lnTo>
                    <a:pt x="173" y="435"/>
                  </a:lnTo>
                  <a:lnTo>
                    <a:pt x="185" y="435"/>
                  </a:lnTo>
                  <a:lnTo>
                    <a:pt x="185" y="423"/>
                  </a:lnTo>
                  <a:lnTo>
                    <a:pt x="173" y="414"/>
                  </a:lnTo>
                  <a:lnTo>
                    <a:pt x="164" y="423"/>
                  </a:lnTo>
                  <a:lnTo>
                    <a:pt x="152" y="414"/>
                  </a:lnTo>
                  <a:lnTo>
                    <a:pt x="143" y="389"/>
                  </a:lnTo>
                  <a:lnTo>
                    <a:pt x="164" y="399"/>
                  </a:lnTo>
                  <a:lnTo>
                    <a:pt x="185" y="389"/>
                  </a:lnTo>
                  <a:lnTo>
                    <a:pt x="185" y="359"/>
                  </a:lnTo>
                  <a:lnTo>
                    <a:pt x="210" y="347"/>
                  </a:lnTo>
                  <a:lnTo>
                    <a:pt x="249" y="338"/>
                  </a:lnTo>
                  <a:lnTo>
                    <a:pt x="265" y="313"/>
                  </a:lnTo>
                  <a:lnTo>
                    <a:pt x="265" y="304"/>
                  </a:lnTo>
                  <a:lnTo>
                    <a:pt x="240" y="292"/>
                  </a:lnTo>
                  <a:lnTo>
                    <a:pt x="249" y="283"/>
                  </a:lnTo>
                  <a:lnTo>
                    <a:pt x="219" y="258"/>
                  </a:lnTo>
                  <a:lnTo>
                    <a:pt x="219" y="249"/>
                  </a:lnTo>
                  <a:lnTo>
                    <a:pt x="219" y="17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9" name="Freeform 1725"/>
            <p:cNvSpPr>
              <a:spLocks/>
            </p:cNvSpPr>
            <p:nvPr/>
          </p:nvSpPr>
          <p:spPr bwMode="auto">
            <a:xfrm>
              <a:off x="10294462" y="3585850"/>
              <a:ext cx="125769" cy="200145"/>
            </a:xfrm>
            <a:custGeom>
              <a:avLst/>
              <a:gdLst>
                <a:gd name="T0" fmla="*/ 37 w 88"/>
                <a:gd name="T1" fmla="*/ 0 h 140"/>
                <a:gd name="T2" fmla="*/ 55 w 88"/>
                <a:gd name="T3" fmla="*/ 12 h 140"/>
                <a:gd name="T4" fmla="*/ 55 w 88"/>
                <a:gd name="T5" fmla="*/ 33 h 140"/>
                <a:gd name="T6" fmla="*/ 76 w 88"/>
                <a:gd name="T7" fmla="*/ 54 h 140"/>
                <a:gd name="T8" fmla="*/ 67 w 88"/>
                <a:gd name="T9" fmla="*/ 85 h 140"/>
                <a:gd name="T10" fmla="*/ 88 w 88"/>
                <a:gd name="T11" fmla="*/ 131 h 140"/>
                <a:gd name="T12" fmla="*/ 76 w 88"/>
                <a:gd name="T13" fmla="*/ 131 h 140"/>
                <a:gd name="T14" fmla="*/ 46 w 88"/>
                <a:gd name="T15" fmla="*/ 140 h 140"/>
                <a:gd name="T16" fmla="*/ 37 w 88"/>
                <a:gd name="T17" fmla="*/ 140 h 140"/>
                <a:gd name="T18" fmla="*/ 21 w 88"/>
                <a:gd name="T19" fmla="*/ 118 h 140"/>
                <a:gd name="T20" fmla="*/ 37 w 88"/>
                <a:gd name="T21" fmla="*/ 85 h 140"/>
                <a:gd name="T22" fmla="*/ 21 w 88"/>
                <a:gd name="T23" fmla="*/ 64 h 140"/>
                <a:gd name="T24" fmla="*/ 12 w 88"/>
                <a:gd name="T25" fmla="*/ 64 h 140"/>
                <a:gd name="T26" fmla="*/ 0 w 88"/>
                <a:gd name="T27" fmla="*/ 54 h 140"/>
                <a:gd name="T28" fmla="*/ 12 w 88"/>
                <a:gd name="T29" fmla="*/ 33 h 140"/>
                <a:gd name="T30" fmla="*/ 21 w 88"/>
                <a:gd name="T31" fmla="*/ 33 h 140"/>
                <a:gd name="T32" fmla="*/ 12 w 88"/>
                <a:gd name="T33" fmla="*/ 21 h 140"/>
                <a:gd name="T34" fmla="*/ 12 w 88"/>
                <a:gd name="T35" fmla="*/ 12 h 140"/>
                <a:gd name="T36" fmla="*/ 37 w 88"/>
                <a:gd name="T37" fmla="*/ 0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140"/>
                <a:gd name="T59" fmla="*/ 88 w 88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140">
                  <a:moveTo>
                    <a:pt x="37" y="0"/>
                  </a:moveTo>
                  <a:lnTo>
                    <a:pt x="55" y="12"/>
                  </a:lnTo>
                  <a:lnTo>
                    <a:pt x="55" y="33"/>
                  </a:lnTo>
                  <a:lnTo>
                    <a:pt x="76" y="54"/>
                  </a:lnTo>
                  <a:lnTo>
                    <a:pt x="67" y="85"/>
                  </a:lnTo>
                  <a:lnTo>
                    <a:pt x="88" y="131"/>
                  </a:lnTo>
                  <a:lnTo>
                    <a:pt x="76" y="131"/>
                  </a:lnTo>
                  <a:lnTo>
                    <a:pt x="46" y="140"/>
                  </a:lnTo>
                  <a:lnTo>
                    <a:pt x="37" y="140"/>
                  </a:lnTo>
                  <a:lnTo>
                    <a:pt x="21" y="118"/>
                  </a:lnTo>
                  <a:lnTo>
                    <a:pt x="37" y="85"/>
                  </a:lnTo>
                  <a:lnTo>
                    <a:pt x="21" y="64"/>
                  </a:lnTo>
                  <a:lnTo>
                    <a:pt x="12" y="64"/>
                  </a:lnTo>
                  <a:lnTo>
                    <a:pt x="0" y="54"/>
                  </a:lnTo>
                  <a:lnTo>
                    <a:pt x="12" y="33"/>
                  </a:lnTo>
                  <a:lnTo>
                    <a:pt x="21" y="33"/>
                  </a:lnTo>
                  <a:lnTo>
                    <a:pt x="12" y="21"/>
                  </a:lnTo>
                  <a:lnTo>
                    <a:pt x="12" y="1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0" name="Freeform 1726"/>
            <p:cNvSpPr>
              <a:spLocks/>
            </p:cNvSpPr>
            <p:nvPr/>
          </p:nvSpPr>
          <p:spPr bwMode="auto">
            <a:xfrm>
              <a:off x="12123816" y="2157665"/>
              <a:ext cx="64314" cy="82917"/>
            </a:xfrm>
            <a:custGeom>
              <a:avLst/>
              <a:gdLst>
                <a:gd name="T0" fmla="*/ 12 w 46"/>
                <a:gd name="T1" fmla="*/ 58 h 58"/>
                <a:gd name="T2" fmla="*/ 12 w 46"/>
                <a:gd name="T3" fmla="*/ 46 h 58"/>
                <a:gd name="T4" fmla="*/ 0 w 46"/>
                <a:gd name="T5" fmla="*/ 37 h 58"/>
                <a:gd name="T6" fmla="*/ 0 w 46"/>
                <a:gd name="T7" fmla="*/ 21 h 58"/>
                <a:gd name="T8" fmla="*/ 12 w 46"/>
                <a:gd name="T9" fmla="*/ 12 h 58"/>
                <a:gd name="T10" fmla="*/ 30 w 46"/>
                <a:gd name="T11" fmla="*/ 0 h 58"/>
                <a:gd name="T12" fmla="*/ 30 w 46"/>
                <a:gd name="T13" fmla="*/ 21 h 58"/>
                <a:gd name="T14" fmla="*/ 42 w 46"/>
                <a:gd name="T15" fmla="*/ 21 h 58"/>
                <a:gd name="T16" fmla="*/ 30 w 46"/>
                <a:gd name="T17" fmla="*/ 37 h 58"/>
                <a:gd name="T18" fmla="*/ 22 w 46"/>
                <a:gd name="T19" fmla="*/ 58 h 58"/>
                <a:gd name="T20" fmla="*/ 12 w 46"/>
                <a:gd name="T21" fmla="*/ 58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58"/>
                <a:gd name="T35" fmla="*/ 46 w 46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58">
                  <a:moveTo>
                    <a:pt x="12" y="58"/>
                  </a:moveTo>
                  <a:lnTo>
                    <a:pt x="12" y="46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12" y="12"/>
                  </a:lnTo>
                  <a:lnTo>
                    <a:pt x="34" y="0"/>
                  </a:lnTo>
                  <a:lnTo>
                    <a:pt x="34" y="21"/>
                  </a:lnTo>
                  <a:lnTo>
                    <a:pt x="46" y="21"/>
                  </a:lnTo>
                  <a:lnTo>
                    <a:pt x="34" y="37"/>
                  </a:lnTo>
                  <a:lnTo>
                    <a:pt x="22" y="58"/>
                  </a:lnTo>
                  <a:lnTo>
                    <a:pt x="12" y="5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1" name="Freeform 1727"/>
            <p:cNvSpPr>
              <a:spLocks/>
            </p:cNvSpPr>
            <p:nvPr/>
          </p:nvSpPr>
          <p:spPr bwMode="auto">
            <a:xfrm>
              <a:off x="12153828" y="2387834"/>
              <a:ext cx="174360" cy="82917"/>
            </a:xfrm>
            <a:custGeom>
              <a:avLst/>
              <a:gdLst>
                <a:gd name="T0" fmla="*/ 0 w 121"/>
                <a:gd name="T1" fmla="*/ 37 h 58"/>
                <a:gd name="T2" fmla="*/ 54 w 121"/>
                <a:gd name="T3" fmla="*/ 37 h 58"/>
                <a:gd name="T4" fmla="*/ 45 w 121"/>
                <a:gd name="T5" fmla="*/ 25 h 58"/>
                <a:gd name="T6" fmla="*/ 71 w 121"/>
                <a:gd name="T7" fmla="*/ 16 h 58"/>
                <a:gd name="T8" fmla="*/ 80 w 121"/>
                <a:gd name="T9" fmla="*/ 16 h 58"/>
                <a:gd name="T10" fmla="*/ 92 w 121"/>
                <a:gd name="T11" fmla="*/ 0 h 58"/>
                <a:gd name="T12" fmla="*/ 116 w 121"/>
                <a:gd name="T13" fmla="*/ 16 h 58"/>
                <a:gd name="T14" fmla="*/ 125 w 121"/>
                <a:gd name="T15" fmla="*/ 25 h 58"/>
                <a:gd name="T16" fmla="*/ 104 w 121"/>
                <a:gd name="T17" fmla="*/ 46 h 58"/>
                <a:gd name="T18" fmla="*/ 71 w 121"/>
                <a:gd name="T19" fmla="*/ 58 h 58"/>
                <a:gd name="T20" fmla="*/ 45 w 121"/>
                <a:gd name="T21" fmla="*/ 46 h 58"/>
                <a:gd name="T22" fmla="*/ 36 w 121"/>
                <a:gd name="T23" fmla="*/ 46 h 58"/>
                <a:gd name="T24" fmla="*/ 12 w 121"/>
                <a:gd name="T25" fmla="*/ 46 h 58"/>
                <a:gd name="T26" fmla="*/ 0 w 121"/>
                <a:gd name="T27" fmla="*/ 46 h 58"/>
                <a:gd name="T28" fmla="*/ 0 w 121"/>
                <a:gd name="T29" fmla="*/ 37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1"/>
                <a:gd name="T46" fmla="*/ 0 h 58"/>
                <a:gd name="T47" fmla="*/ 121 w 121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1" h="58">
                  <a:moveTo>
                    <a:pt x="0" y="37"/>
                  </a:moveTo>
                  <a:lnTo>
                    <a:pt x="54" y="37"/>
                  </a:lnTo>
                  <a:lnTo>
                    <a:pt x="45" y="25"/>
                  </a:lnTo>
                  <a:lnTo>
                    <a:pt x="67" y="16"/>
                  </a:lnTo>
                  <a:lnTo>
                    <a:pt x="76" y="16"/>
                  </a:lnTo>
                  <a:lnTo>
                    <a:pt x="88" y="0"/>
                  </a:lnTo>
                  <a:lnTo>
                    <a:pt x="112" y="16"/>
                  </a:lnTo>
                  <a:lnTo>
                    <a:pt x="121" y="25"/>
                  </a:lnTo>
                  <a:lnTo>
                    <a:pt x="100" y="46"/>
                  </a:lnTo>
                  <a:lnTo>
                    <a:pt x="67" y="58"/>
                  </a:lnTo>
                  <a:lnTo>
                    <a:pt x="45" y="46"/>
                  </a:lnTo>
                  <a:lnTo>
                    <a:pt x="36" y="46"/>
                  </a:lnTo>
                  <a:lnTo>
                    <a:pt x="12" y="46"/>
                  </a:lnTo>
                  <a:lnTo>
                    <a:pt x="0" y="46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2" name="Freeform 1728"/>
            <p:cNvSpPr>
              <a:spLocks/>
            </p:cNvSpPr>
            <p:nvPr/>
          </p:nvSpPr>
          <p:spPr bwMode="auto">
            <a:xfrm>
              <a:off x="12062361" y="2440729"/>
              <a:ext cx="108618" cy="42889"/>
            </a:xfrm>
            <a:custGeom>
              <a:avLst/>
              <a:gdLst>
                <a:gd name="T0" fmla="*/ 24 w 76"/>
                <a:gd name="T1" fmla="*/ 30 h 30"/>
                <a:gd name="T2" fmla="*/ 42 w 76"/>
                <a:gd name="T3" fmla="*/ 21 h 30"/>
                <a:gd name="T4" fmla="*/ 54 w 76"/>
                <a:gd name="T5" fmla="*/ 30 h 30"/>
                <a:gd name="T6" fmla="*/ 54 w 76"/>
                <a:gd name="T7" fmla="*/ 21 h 30"/>
                <a:gd name="T8" fmla="*/ 64 w 76"/>
                <a:gd name="T9" fmla="*/ 21 h 30"/>
                <a:gd name="T10" fmla="*/ 76 w 76"/>
                <a:gd name="T11" fmla="*/ 9 h 30"/>
                <a:gd name="T12" fmla="*/ 64 w 76"/>
                <a:gd name="T13" fmla="*/ 9 h 30"/>
                <a:gd name="T14" fmla="*/ 64 w 76"/>
                <a:gd name="T15" fmla="*/ 0 h 30"/>
                <a:gd name="T16" fmla="*/ 33 w 76"/>
                <a:gd name="T17" fmla="*/ 0 h 30"/>
                <a:gd name="T18" fmla="*/ 24 w 76"/>
                <a:gd name="T19" fmla="*/ 0 h 30"/>
                <a:gd name="T20" fmla="*/ 0 w 76"/>
                <a:gd name="T21" fmla="*/ 21 h 30"/>
                <a:gd name="T22" fmla="*/ 9 w 76"/>
                <a:gd name="T23" fmla="*/ 30 h 30"/>
                <a:gd name="T24" fmla="*/ 9 w 76"/>
                <a:gd name="T25" fmla="*/ 21 h 30"/>
                <a:gd name="T26" fmla="*/ 24 w 76"/>
                <a:gd name="T27" fmla="*/ 3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"/>
                <a:gd name="T43" fmla="*/ 0 h 30"/>
                <a:gd name="T44" fmla="*/ 76 w 76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" h="30">
                  <a:moveTo>
                    <a:pt x="24" y="30"/>
                  </a:moveTo>
                  <a:lnTo>
                    <a:pt x="42" y="21"/>
                  </a:lnTo>
                  <a:lnTo>
                    <a:pt x="54" y="30"/>
                  </a:lnTo>
                  <a:lnTo>
                    <a:pt x="54" y="21"/>
                  </a:lnTo>
                  <a:lnTo>
                    <a:pt x="64" y="21"/>
                  </a:lnTo>
                  <a:lnTo>
                    <a:pt x="76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9" y="30"/>
                  </a:lnTo>
                  <a:lnTo>
                    <a:pt x="9" y="21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3" name="Freeform 1729"/>
            <p:cNvSpPr>
              <a:spLocks/>
            </p:cNvSpPr>
            <p:nvPr/>
          </p:nvSpPr>
          <p:spPr bwMode="auto">
            <a:xfrm>
              <a:off x="12392501" y="2575112"/>
              <a:ext cx="30013" cy="95784"/>
            </a:xfrm>
            <a:custGeom>
              <a:avLst/>
              <a:gdLst>
                <a:gd name="T0" fmla="*/ 9 w 21"/>
                <a:gd name="T1" fmla="*/ 25 h 67"/>
                <a:gd name="T2" fmla="*/ 9 w 21"/>
                <a:gd name="T3" fmla="*/ 0 h 67"/>
                <a:gd name="T4" fmla="*/ 0 w 21"/>
                <a:gd name="T5" fmla="*/ 0 h 67"/>
                <a:gd name="T6" fmla="*/ 0 w 21"/>
                <a:gd name="T7" fmla="*/ 25 h 67"/>
                <a:gd name="T8" fmla="*/ 0 w 21"/>
                <a:gd name="T9" fmla="*/ 58 h 67"/>
                <a:gd name="T10" fmla="*/ 9 w 21"/>
                <a:gd name="T11" fmla="*/ 67 h 67"/>
                <a:gd name="T12" fmla="*/ 21 w 21"/>
                <a:gd name="T13" fmla="*/ 46 h 67"/>
                <a:gd name="T14" fmla="*/ 9 w 21"/>
                <a:gd name="T15" fmla="*/ 25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67"/>
                <a:gd name="T26" fmla="*/ 21 w 21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67">
                  <a:moveTo>
                    <a:pt x="9" y="25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58"/>
                  </a:lnTo>
                  <a:lnTo>
                    <a:pt x="9" y="67"/>
                  </a:lnTo>
                  <a:lnTo>
                    <a:pt x="21" y="46"/>
                  </a:lnTo>
                  <a:lnTo>
                    <a:pt x="9" y="2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4" name="Freeform 1730"/>
            <p:cNvSpPr>
              <a:spLocks/>
            </p:cNvSpPr>
            <p:nvPr/>
          </p:nvSpPr>
          <p:spPr bwMode="auto">
            <a:xfrm>
              <a:off x="12296746" y="2410708"/>
              <a:ext cx="157210" cy="72910"/>
            </a:xfrm>
            <a:custGeom>
              <a:avLst/>
              <a:gdLst>
                <a:gd name="T0" fmla="*/ 12 w 110"/>
                <a:gd name="T1" fmla="*/ 42 h 51"/>
                <a:gd name="T2" fmla="*/ 0 w 110"/>
                <a:gd name="T3" fmla="*/ 30 h 51"/>
                <a:gd name="T4" fmla="*/ 21 w 110"/>
                <a:gd name="T5" fmla="*/ 9 h 51"/>
                <a:gd name="T6" fmla="*/ 43 w 110"/>
                <a:gd name="T7" fmla="*/ 21 h 51"/>
                <a:gd name="T8" fmla="*/ 76 w 110"/>
                <a:gd name="T9" fmla="*/ 0 h 51"/>
                <a:gd name="T10" fmla="*/ 97 w 110"/>
                <a:gd name="T11" fmla="*/ 0 h 51"/>
                <a:gd name="T12" fmla="*/ 97 w 110"/>
                <a:gd name="T13" fmla="*/ 9 h 51"/>
                <a:gd name="T14" fmla="*/ 110 w 110"/>
                <a:gd name="T15" fmla="*/ 9 h 51"/>
                <a:gd name="T16" fmla="*/ 97 w 110"/>
                <a:gd name="T17" fmla="*/ 21 h 51"/>
                <a:gd name="T18" fmla="*/ 88 w 110"/>
                <a:gd name="T19" fmla="*/ 42 h 51"/>
                <a:gd name="T20" fmla="*/ 76 w 110"/>
                <a:gd name="T21" fmla="*/ 51 h 51"/>
                <a:gd name="T22" fmla="*/ 30 w 110"/>
                <a:gd name="T23" fmla="*/ 51 h 51"/>
                <a:gd name="T24" fmla="*/ 12 w 110"/>
                <a:gd name="T25" fmla="*/ 42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51"/>
                <a:gd name="T41" fmla="*/ 110 w 110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51">
                  <a:moveTo>
                    <a:pt x="12" y="42"/>
                  </a:moveTo>
                  <a:lnTo>
                    <a:pt x="0" y="30"/>
                  </a:lnTo>
                  <a:lnTo>
                    <a:pt x="21" y="9"/>
                  </a:lnTo>
                  <a:lnTo>
                    <a:pt x="43" y="21"/>
                  </a:lnTo>
                  <a:lnTo>
                    <a:pt x="76" y="0"/>
                  </a:lnTo>
                  <a:lnTo>
                    <a:pt x="97" y="0"/>
                  </a:lnTo>
                  <a:lnTo>
                    <a:pt x="97" y="9"/>
                  </a:lnTo>
                  <a:lnTo>
                    <a:pt x="110" y="9"/>
                  </a:lnTo>
                  <a:lnTo>
                    <a:pt x="97" y="21"/>
                  </a:lnTo>
                  <a:lnTo>
                    <a:pt x="88" y="42"/>
                  </a:lnTo>
                  <a:lnTo>
                    <a:pt x="76" y="51"/>
                  </a:lnTo>
                  <a:lnTo>
                    <a:pt x="30" y="51"/>
                  </a:lnTo>
                  <a:lnTo>
                    <a:pt x="12" y="4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5" name="Freeform 1731"/>
            <p:cNvSpPr>
              <a:spLocks/>
            </p:cNvSpPr>
            <p:nvPr/>
          </p:nvSpPr>
          <p:spPr bwMode="auto">
            <a:xfrm>
              <a:off x="13028488" y="2966828"/>
              <a:ext cx="51450" cy="12866"/>
            </a:xfrm>
            <a:custGeom>
              <a:avLst/>
              <a:gdLst>
                <a:gd name="T0" fmla="*/ 0 w 36"/>
                <a:gd name="T1" fmla="*/ 9 h 9"/>
                <a:gd name="T2" fmla="*/ 12 w 36"/>
                <a:gd name="T3" fmla="*/ 9 h 9"/>
                <a:gd name="T4" fmla="*/ 36 w 36"/>
                <a:gd name="T5" fmla="*/ 9 h 9"/>
                <a:gd name="T6" fmla="*/ 12 w 36"/>
                <a:gd name="T7" fmla="*/ 0 h 9"/>
                <a:gd name="T8" fmla="*/ 0 w 36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9"/>
                <a:gd name="T17" fmla="*/ 36 w 3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9">
                  <a:moveTo>
                    <a:pt x="0" y="9"/>
                  </a:moveTo>
                  <a:lnTo>
                    <a:pt x="12" y="9"/>
                  </a:lnTo>
                  <a:lnTo>
                    <a:pt x="36" y="9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6" name="Freeform 1732"/>
            <p:cNvSpPr>
              <a:spLocks/>
            </p:cNvSpPr>
            <p:nvPr/>
          </p:nvSpPr>
          <p:spPr bwMode="auto">
            <a:xfrm>
              <a:off x="11579297" y="2779548"/>
              <a:ext cx="295840" cy="231598"/>
            </a:xfrm>
            <a:custGeom>
              <a:avLst/>
              <a:gdLst>
                <a:gd name="T0" fmla="*/ 207 w 207"/>
                <a:gd name="T1" fmla="*/ 25 h 162"/>
                <a:gd name="T2" fmla="*/ 194 w 207"/>
                <a:gd name="T3" fmla="*/ 10 h 162"/>
                <a:gd name="T4" fmla="*/ 185 w 207"/>
                <a:gd name="T5" fmla="*/ 10 h 162"/>
                <a:gd name="T6" fmla="*/ 149 w 207"/>
                <a:gd name="T7" fmla="*/ 10 h 162"/>
                <a:gd name="T8" fmla="*/ 140 w 207"/>
                <a:gd name="T9" fmla="*/ 0 h 162"/>
                <a:gd name="T10" fmla="*/ 130 w 207"/>
                <a:gd name="T11" fmla="*/ 0 h 162"/>
                <a:gd name="T12" fmla="*/ 118 w 207"/>
                <a:gd name="T13" fmla="*/ 34 h 162"/>
                <a:gd name="T14" fmla="*/ 88 w 207"/>
                <a:gd name="T15" fmla="*/ 55 h 162"/>
                <a:gd name="T16" fmla="*/ 73 w 207"/>
                <a:gd name="T17" fmla="*/ 64 h 162"/>
                <a:gd name="T18" fmla="*/ 63 w 207"/>
                <a:gd name="T19" fmla="*/ 86 h 162"/>
                <a:gd name="T20" fmla="*/ 63 w 207"/>
                <a:gd name="T21" fmla="*/ 110 h 162"/>
                <a:gd name="T22" fmla="*/ 54 w 207"/>
                <a:gd name="T23" fmla="*/ 131 h 162"/>
                <a:gd name="T24" fmla="*/ 33 w 207"/>
                <a:gd name="T25" fmla="*/ 150 h 162"/>
                <a:gd name="T26" fmla="*/ 0 w 207"/>
                <a:gd name="T27" fmla="*/ 162 h 162"/>
                <a:gd name="T28" fmla="*/ 73 w 207"/>
                <a:gd name="T29" fmla="*/ 162 h 162"/>
                <a:gd name="T30" fmla="*/ 73 w 207"/>
                <a:gd name="T31" fmla="*/ 140 h 162"/>
                <a:gd name="T32" fmla="*/ 88 w 207"/>
                <a:gd name="T33" fmla="*/ 131 h 162"/>
                <a:gd name="T34" fmla="*/ 140 w 207"/>
                <a:gd name="T35" fmla="*/ 119 h 162"/>
                <a:gd name="T36" fmla="*/ 164 w 207"/>
                <a:gd name="T37" fmla="*/ 101 h 162"/>
                <a:gd name="T38" fmla="*/ 164 w 207"/>
                <a:gd name="T39" fmla="*/ 86 h 162"/>
                <a:gd name="T40" fmla="*/ 207 w 207"/>
                <a:gd name="T41" fmla="*/ 76 h 162"/>
                <a:gd name="T42" fmla="*/ 207 w 207"/>
                <a:gd name="T43" fmla="*/ 25 h 1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7"/>
                <a:gd name="T67" fmla="*/ 0 h 162"/>
                <a:gd name="T68" fmla="*/ 207 w 207"/>
                <a:gd name="T69" fmla="*/ 162 h 1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7" h="162">
                  <a:moveTo>
                    <a:pt x="207" y="25"/>
                  </a:moveTo>
                  <a:lnTo>
                    <a:pt x="194" y="10"/>
                  </a:lnTo>
                  <a:lnTo>
                    <a:pt x="185" y="10"/>
                  </a:lnTo>
                  <a:lnTo>
                    <a:pt x="149" y="10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8" y="34"/>
                  </a:lnTo>
                  <a:lnTo>
                    <a:pt x="88" y="55"/>
                  </a:lnTo>
                  <a:lnTo>
                    <a:pt x="73" y="64"/>
                  </a:lnTo>
                  <a:lnTo>
                    <a:pt x="63" y="86"/>
                  </a:lnTo>
                  <a:lnTo>
                    <a:pt x="63" y="110"/>
                  </a:lnTo>
                  <a:lnTo>
                    <a:pt x="54" y="131"/>
                  </a:lnTo>
                  <a:lnTo>
                    <a:pt x="33" y="150"/>
                  </a:lnTo>
                  <a:lnTo>
                    <a:pt x="0" y="162"/>
                  </a:lnTo>
                  <a:lnTo>
                    <a:pt x="73" y="162"/>
                  </a:lnTo>
                  <a:lnTo>
                    <a:pt x="73" y="140"/>
                  </a:lnTo>
                  <a:lnTo>
                    <a:pt x="88" y="131"/>
                  </a:lnTo>
                  <a:lnTo>
                    <a:pt x="140" y="119"/>
                  </a:lnTo>
                  <a:lnTo>
                    <a:pt x="164" y="101"/>
                  </a:lnTo>
                  <a:lnTo>
                    <a:pt x="164" y="86"/>
                  </a:lnTo>
                  <a:lnTo>
                    <a:pt x="207" y="76"/>
                  </a:lnTo>
                  <a:lnTo>
                    <a:pt x="207" y="2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7" name="Freeform 1733"/>
            <p:cNvSpPr>
              <a:spLocks/>
            </p:cNvSpPr>
            <p:nvPr/>
          </p:nvSpPr>
          <p:spPr bwMode="auto">
            <a:xfrm>
              <a:off x="12971320" y="3477199"/>
              <a:ext cx="261541" cy="404581"/>
            </a:xfrm>
            <a:custGeom>
              <a:avLst/>
              <a:gdLst>
                <a:gd name="T0" fmla="*/ 9 w 183"/>
                <a:gd name="T1" fmla="*/ 161 h 283"/>
                <a:gd name="T2" fmla="*/ 40 w 183"/>
                <a:gd name="T3" fmla="*/ 152 h 283"/>
                <a:gd name="T4" fmla="*/ 76 w 183"/>
                <a:gd name="T5" fmla="*/ 140 h 283"/>
                <a:gd name="T6" fmla="*/ 116 w 183"/>
                <a:gd name="T7" fmla="*/ 88 h 283"/>
                <a:gd name="T8" fmla="*/ 107 w 183"/>
                <a:gd name="T9" fmla="*/ 88 h 283"/>
                <a:gd name="T10" fmla="*/ 52 w 183"/>
                <a:gd name="T11" fmla="*/ 66 h 283"/>
                <a:gd name="T12" fmla="*/ 31 w 183"/>
                <a:gd name="T13" fmla="*/ 33 h 283"/>
                <a:gd name="T14" fmla="*/ 31 w 183"/>
                <a:gd name="T15" fmla="*/ 21 h 283"/>
                <a:gd name="T16" fmla="*/ 31 w 183"/>
                <a:gd name="T17" fmla="*/ 12 h 283"/>
                <a:gd name="T18" fmla="*/ 52 w 183"/>
                <a:gd name="T19" fmla="*/ 33 h 283"/>
                <a:gd name="T20" fmla="*/ 61 w 183"/>
                <a:gd name="T21" fmla="*/ 33 h 283"/>
                <a:gd name="T22" fmla="*/ 107 w 183"/>
                <a:gd name="T23" fmla="*/ 21 h 283"/>
                <a:gd name="T24" fmla="*/ 140 w 183"/>
                <a:gd name="T25" fmla="*/ 21 h 283"/>
                <a:gd name="T26" fmla="*/ 161 w 183"/>
                <a:gd name="T27" fmla="*/ 12 h 283"/>
                <a:gd name="T28" fmla="*/ 171 w 183"/>
                <a:gd name="T29" fmla="*/ 0 h 283"/>
                <a:gd name="T30" fmla="*/ 183 w 183"/>
                <a:gd name="T31" fmla="*/ 12 h 283"/>
                <a:gd name="T32" fmla="*/ 171 w 183"/>
                <a:gd name="T33" fmla="*/ 33 h 283"/>
                <a:gd name="T34" fmla="*/ 140 w 183"/>
                <a:gd name="T35" fmla="*/ 130 h 283"/>
                <a:gd name="T36" fmla="*/ 116 w 183"/>
                <a:gd name="T37" fmla="*/ 161 h 283"/>
                <a:gd name="T38" fmla="*/ 97 w 183"/>
                <a:gd name="T39" fmla="*/ 194 h 283"/>
                <a:gd name="T40" fmla="*/ 40 w 183"/>
                <a:gd name="T41" fmla="*/ 237 h 283"/>
                <a:gd name="T42" fmla="*/ 9 w 183"/>
                <a:gd name="T43" fmla="*/ 283 h 283"/>
                <a:gd name="T44" fmla="*/ 0 w 183"/>
                <a:gd name="T45" fmla="*/ 261 h 283"/>
                <a:gd name="T46" fmla="*/ 0 w 183"/>
                <a:gd name="T47" fmla="*/ 194 h 283"/>
                <a:gd name="T48" fmla="*/ 9 w 183"/>
                <a:gd name="T49" fmla="*/ 16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283"/>
                <a:gd name="T77" fmla="*/ 183 w 183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283">
                  <a:moveTo>
                    <a:pt x="9" y="161"/>
                  </a:moveTo>
                  <a:lnTo>
                    <a:pt x="40" y="152"/>
                  </a:lnTo>
                  <a:lnTo>
                    <a:pt x="76" y="140"/>
                  </a:lnTo>
                  <a:lnTo>
                    <a:pt x="116" y="88"/>
                  </a:lnTo>
                  <a:lnTo>
                    <a:pt x="107" y="88"/>
                  </a:lnTo>
                  <a:lnTo>
                    <a:pt x="52" y="66"/>
                  </a:lnTo>
                  <a:lnTo>
                    <a:pt x="31" y="33"/>
                  </a:lnTo>
                  <a:lnTo>
                    <a:pt x="31" y="21"/>
                  </a:lnTo>
                  <a:lnTo>
                    <a:pt x="31" y="12"/>
                  </a:lnTo>
                  <a:lnTo>
                    <a:pt x="52" y="33"/>
                  </a:lnTo>
                  <a:lnTo>
                    <a:pt x="61" y="33"/>
                  </a:lnTo>
                  <a:lnTo>
                    <a:pt x="107" y="21"/>
                  </a:lnTo>
                  <a:lnTo>
                    <a:pt x="140" y="21"/>
                  </a:lnTo>
                  <a:lnTo>
                    <a:pt x="161" y="12"/>
                  </a:lnTo>
                  <a:lnTo>
                    <a:pt x="171" y="0"/>
                  </a:lnTo>
                  <a:lnTo>
                    <a:pt x="183" y="12"/>
                  </a:lnTo>
                  <a:lnTo>
                    <a:pt x="171" y="33"/>
                  </a:lnTo>
                  <a:lnTo>
                    <a:pt x="140" y="130"/>
                  </a:lnTo>
                  <a:lnTo>
                    <a:pt x="116" y="161"/>
                  </a:lnTo>
                  <a:lnTo>
                    <a:pt x="97" y="194"/>
                  </a:lnTo>
                  <a:lnTo>
                    <a:pt x="40" y="237"/>
                  </a:lnTo>
                  <a:lnTo>
                    <a:pt x="9" y="283"/>
                  </a:lnTo>
                  <a:lnTo>
                    <a:pt x="0" y="261"/>
                  </a:lnTo>
                  <a:lnTo>
                    <a:pt x="0" y="194"/>
                  </a:lnTo>
                  <a:lnTo>
                    <a:pt x="9" y="16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8" name="Freeform 1734"/>
            <p:cNvSpPr>
              <a:spLocks/>
            </p:cNvSpPr>
            <p:nvPr/>
          </p:nvSpPr>
          <p:spPr bwMode="auto">
            <a:xfrm>
              <a:off x="11469250" y="3415725"/>
              <a:ext cx="78605" cy="30022"/>
            </a:xfrm>
            <a:custGeom>
              <a:avLst/>
              <a:gdLst>
                <a:gd name="T0" fmla="*/ 0 w 55"/>
                <a:gd name="T1" fmla="*/ 21 h 21"/>
                <a:gd name="T2" fmla="*/ 0 w 55"/>
                <a:gd name="T3" fmla="*/ 12 h 21"/>
                <a:gd name="T4" fmla="*/ 19 w 55"/>
                <a:gd name="T5" fmla="*/ 0 h 21"/>
                <a:gd name="T6" fmla="*/ 55 w 55"/>
                <a:gd name="T7" fmla="*/ 12 h 21"/>
                <a:gd name="T8" fmla="*/ 43 w 55"/>
                <a:gd name="T9" fmla="*/ 21 h 21"/>
                <a:gd name="T10" fmla="*/ 19 w 55"/>
                <a:gd name="T11" fmla="*/ 12 h 21"/>
                <a:gd name="T12" fmla="*/ 0 w 55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21"/>
                <a:gd name="T23" fmla="*/ 55 w 5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21">
                  <a:moveTo>
                    <a:pt x="0" y="21"/>
                  </a:moveTo>
                  <a:lnTo>
                    <a:pt x="0" y="12"/>
                  </a:lnTo>
                  <a:lnTo>
                    <a:pt x="19" y="0"/>
                  </a:lnTo>
                  <a:lnTo>
                    <a:pt x="55" y="12"/>
                  </a:lnTo>
                  <a:lnTo>
                    <a:pt x="43" y="21"/>
                  </a:lnTo>
                  <a:lnTo>
                    <a:pt x="19" y="12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9" name="Freeform 1735"/>
            <p:cNvSpPr>
              <a:spLocks/>
            </p:cNvSpPr>
            <p:nvPr/>
          </p:nvSpPr>
          <p:spPr bwMode="auto">
            <a:xfrm>
              <a:off x="11469250" y="3462903"/>
              <a:ext cx="78605" cy="44318"/>
            </a:xfrm>
            <a:custGeom>
              <a:avLst/>
              <a:gdLst>
                <a:gd name="T0" fmla="*/ 55 w 55"/>
                <a:gd name="T1" fmla="*/ 0 h 31"/>
                <a:gd name="T2" fmla="*/ 0 w 55"/>
                <a:gd name="T3" fmla="*/ 0 h 31"/>
                <a:gd name="T4" fmla="*/ 10 w 55"/>
                <a:gd name="T5" fmla="*/ 10 h 31"/>
                <a:gd name="T6" fmla="*/ 19 w 55"/>
                <a:gd name="T7" fmla="*/ 10 h 31"/>
                <a:gd name="T8" fmla="*/ 19 w 55"/>
                <a:gd name="T9" fmla="*/ 31 h 31"/>
                <a:gd name="T10" fmla="*/ 34 w 55"/>
                <a:gd name="T11" fmla="*/ 31 h 31"/>
                <a:gd name="T12" fmla="*/ 34 w 55"/>
                <a:gd name="T13" fmla="*/ 22 h 31"/>
                <a:gd name="T14" fmla="*/ 55 w 55"/>
                <a:gd name="T15" fmla="*/ 22 h 31"/>
                <a:gd name="T16" fmla="*/ 55 w 55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31"/>
                <a:gd name="T29" fmla="*/ 55 w 5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31">
                  <a:moveTo>
                    <a:pt x="55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9" y="31"/>
                  </a:lnTo>
                  <a:lnTo>
                    <a:pt x="34" y="31"/>
                  </a:lnTo>
                  <a:lnTo>
                    <a:pt x="34" y="22"/>
                  </a:lnTo>
                  <a:lnTo>
                    <a:pt x="55" y="2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0" name="Freeform 1736"/>
            <p:cNvSpPr>
              <a:spLocks/>
            </p:cNvSpPr>
            <p:nvPr/>
          </p:nvSpPr>
          <p:spPr bwMode="auto">
            <a:xfrm>
              <a:off x="11547855" y="3541531"/>
              <a:ext cx="78605" cy="91495"/>
            </a:xfrm>
            <a:custGeom>
              <a:avLst/>
              <a:gdLst>
                <a:gd name="T0" fmla="*/ 0 w 55"/>
                <a:gd name="T1" fmla="*/ 9 h 64"/>
                <a:gd name="T2" fmla="*/ 22 w 55"/>
                <a:gd name="T3" fmla="*/ 0 h 64"/>
                <a:gd name="T4" fmla="*/ 43 w 55"/>
                <a:gd name="T5" fmla="*/ 0 h 64"/>
                <a:gd name="T6" fmla="*/ 55 w 55"/>
                <a:gd name="T7" fmla="*/ 21 h 64"/>
                <a:gd name="T8" fmla="*/ 55 w 55"/>
                <a:gd name="T9" fmla="*/ 31 h 64"/>
                <a:gd name="T10" fmla="*/ 31 w 55"/>
                <a:gd name="T11" fmla="*/ 64 h 64"/>
                <a:gd name="T12" fmla="*/ 9 w 55"/>
                <a:gd name="T13" fmla="*/ 43 h 64"/>
                <a:gd name="T14" fmla="*/ 0 w 55"/>
                <a:gd name="T15" fmla="*/ 9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4"/>
                <a:gd name="T26" fmla="*/ 55 w 5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4">
                  <a:moveTo>
                    <a:pt x="0" y="9"/>
                  </a:moveTo>
                  <a:lnTo>
                    <a:pt x="22" y="0"/>
                  </a:lnTo>
                  <a:lnTo>
                    <a:pt x="43" y="0"/>
                  </a:lnTo>
                  <a:lnTo>
                    <a:pt x="55" y="21"/>
                  </a:lnTo>
                  <a:lnTo>
                    <a:pt x="55" y="31"/>
                  </a:lnTo>
                  <a:lnTo>
                    <a:pt x="31" y="64"/>
                  </a:lnTo>
                  <a:lnTo>
                    <a:pt x="9" y="43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1" name="Freeform 1737"/>
            <p:cNvSpPr>
              <a:spLocks/>
            </p:cNvSpPr>
            <p:nvPr/>
          </p:nvSpPr>
          <p:spPr bwMode="auto">
            <a:xfrm>
              <a:off x="12654042" y="3894646"/>
              <a:ext cx="47163" cy="64332"/>
            </a:xfrm>
            <a:custGeom>
              <a:avLst/>
              <a:gdLst>
                <a:gd name="T0" fmla="*/ 0 w 33"/>
                <a:gd name="T1" fmla="*/ 12 h 45"/>
                <a:gd name="T2" fmla="*/ 15 w 33"/>
                <a:gd name="T3" fmla="*/ 21 h 45"/>
                <a:gd name="T4" fmla="*/ 15 w 33"/>
                <a:gd name="T5" fmla="*/ 45 h 45"/>
                <a:gd name="T6" fmla="*/ 33 w 33"/>
                <a:gd name="T7" fmla="*/ 21 h 45"/>
                <a:gd name="T8" fmla="*/ 33 w 33"/>
                <a:gd name="T9" fmla="*/ 0 h 45"/>
                <a:gd name="T10" fmla="*/ 0 w 33"/>
                <a:gd name="T11" fmla="*/ 12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5"/>
                <a:gd name="T20" fmla="*/ 33 w 33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5">
                  <a:moveTo>
                    <a:pt x="0" y="12"/>
                  </a:moveTo>
                  <a:lnTo>
                    <a:pt x="15" y="21"/>
                  </a:lnTo>
                  <a:lnTo>
                    <a:pt x="15" y="45"/>
                  </a:lnTo>
                  <a:lnTo>
                    <a:pt x="33" y="21"/>
                  </a:lnTo>
                  <a:lnTo>
                    <a:pt x="33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2" name="Freeform 1738"/>
            <p:cNvSpPr>
              <a:spLocks/>
            </p:cNvSpPr>
            <p:nvPr/>
          </p:nvSpPr>
          <p:spPr bwMode="auto">
            <a:xfrm>
              <a:off x="12405364" y="4360699"/>
              <a:ext cx="248677" cy="260190"/>
            </a:xfrm>
            <a:custGeom>
              <a:avLst/>
              <a:gdLst>
                <a:gd name="T0" fmla="*/ 98 w 174"/>
                <a:gd name="T1" fmla="*/ 0 h 182"/>
                <a:gd name="T2" fmla="*/ 76 w 174"/>
                <a:gd name="T3" fmla="*/ 0 h 182"/>
                <a:gd name="T4" fmla="*/ 67 w 174"/>
                <a:gd name="T5" fmla="*/ 12 h 182"/>
                <a:gd name="T6" fmla="*/ 67 w 174"/>
                <a:gd name="T7" fmla="*/ 0 h 182"/>
                <a:gd name="T8" fmla="*/ 21 w 174"/>
                <a:gd name="T9" fmla="*/ 12 h 182"/>
                <a:gd name="T10" fmla="*/ 21 w 174"/>
                <a:gd name="T11" fmla="*/ 76 h 182"/>
                <a:gd name="T12" fmla="*/ 0 w 174"/>
                <a:gd name="T13" fmla="*/ 88 h 182"/>
                <a:gd name="T14" fmla="*/ 0 w 174"/>
                <a:gd name="T15" fmla="*/ 143 h 182"/>
                <a:gd name="T16" fmla="*/ 21 w 174"/>
                <a:gd name="T17" fmla="*/ 152 h 182"/>
                <a:gd name="T18" fmla="*/ 12 w 174"/>
                <a:gd name="T19" fmla="*/ 173 h 182"/>
                <a:gd name="T20" fmla="*/ 21 w 174"/>
                <a:gd name="T21" fmla="*/ 182 h 182"/>
                <a:gd name="T22" fmla="*/ 43 w 174"/>
                <a:gd name="T23" fmla="*/ 173 h 182"/>
                <a:gd name="T24" fmla="*/ 67 w 174"/>
                <a:gd name="T25" fmla="*/ 152 h 182"/>
                <a:gd name="T26" fmla="*/ 88 w 174"/>
                <a:gd name="T27" fmla="*/ 152 h 182"/>
                <a:gd name="T28" fmla="*/ 98 w 174"/>
                <a:gd name="T29" fmla="*/ 152 h 182"/>
                <a:gd name="T30" fmla="*/ 143 w 174"/>
                <a:gd name="T31" fmla="*/ 109 h 182"/>
                <a:gd name="T32" fmla="*/ 174 w 174"/>
                <a:gd name="T33" fmla="*/ 88 h 182"/>
                <a:gd name="T34" fmla="*/ 152 w 174"/>
                <a:gd name="T35" fmla="*/ 76 h 182"/>
                <a:gd name="T36" fmla="*/ 143 w 174"/>
                <a:gd name="T37" fmla="*/ 51 h 182"/>
                <a:gd name="T38" fmla="*/ 122 w 174"/>
                <a:gd name="T39" fmla="*/ 33 h 182"/>
                <a:gd name="T40" fmla="*/ 98 w 174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4"/>
                <a:gd name="T64" fmla="*/ 0 h 182"/>
                <a:gd name="T65" fmla="*/ 174 w 174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4" h="182">
                  <a:moveTo>
                    <a:pt x="98" y="0"/>
                  </a:moveTo>
                  <a:lnTo>
                    <a:pt x="76" y="0"/>
                  </a:lnTo>
                  <a:lnTo>
                    <a:pt x="67" y="12"/>
                  </a:lnTo>
                  <a:lnTo>
                    <a:pt x="67" y="0"/>
                  </a:lnTo>
                  <a:lnTo>
                    <a:pt x="21" y="12"/>
                  </a:lnTo>
                  <a:lnTo>
                    <a:pt x="21" y="76"/>
                  </a:lnTo>
                  <a:lnTo>
                    <a:pt x="0" y="88"/>
                  </a:lnTo>
                  <a:lnTo>
                    <a:pt x="0" y="143"/>
                  </a:lnTo>
                  <a:lnTo>
                    <a:pt x="21" y="152"/>
                  </a:lnTo>
                  <a:lnTo>
                    <a:pt x="12" y="173"/>
                  </a:lnTo>
                  <a:lnTo>
                    <a:pt x="21" y="182"/>
                  </a:lnTo>
                  <a:lnTo>
                    <a:pt x="43" y="173"/>
                  </a:lnTo>
                  <a:lnTo>
                    <a:pt x="67" y="152"/>
                  </a:lnTo>
                  <a:lnTo>
                    <a:pt x="88" y="152"/>
                  </a:lnTo>
                  <a:lnTo>
                    <a:pt x="98" y="152"/>
                  </a:lnTo>
                  <a:lnTo>
                    <a:pt x="143" y="109"/>
                  </a:lnTo>
                  <a:lnTo>
                    <a:pt x="174" y="88"/>
                  </a:lnTo>
                  <a:lnTo>
                    <a:pt x="152" y="76"/>
                  </a:lnTo>
                  <a:lnTo>
                    <a:pt x="143" y="51"/>
                  </a:lnTo>
                  <a:lnTo>
                    <a:pt x="122" y="3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3" name="Freeform 1740"/>
            <p:cNvSpPr>
              <a:spLocks/>
            </p:cNvSpPr>
            <p:nvPr/>
          </p:nvSpPr>
          <p:spPr bwMode="auto">
            <a:xfrm>
              <a:off x="10577440" y="5671280"/>
              <a:ext cx="157210" cy="95784"/>
            </a:xfrm>
            <a:custGeom>
              <a:avLst/>
              <a:gdLst>
                <a:gd name="T0" fmla="*/ 0 w 110"/>
                <a:gd name="T1" fmla="*/ 34 h 67"/>
                <a:gd name="T2" fmla="*/ 55 w 110"/>
                <a:gd name="T3" fmla="*/ 34 h 67"/>
                <a:gd name="T4" fmla="*/ 21 w 110"/>
                <a:gd name="T5" fmla="*/ 0 h 67"/>
                <a:gd name="T6" fmla="*/ 46 w 110"/>
                <a:gd name="T7" fmla="*/ 0 h 67"/>
                <a:gd name="T8" fmla="*/ 88 w 110"/>
                <a:gd name="T9" fmla="*/ 34 h 67"/>
                <a:gd name="T10" fmla="*/ 110 w 110"/>
                <a:gd name="T11" fmla="*/ 58 h 67"/>
                <a:gd name="T12" fmla="*/ 55 w 110"/>
                <a:gd name="T13" fmla="*/ 67 h 67"/>
                <a:gd name="T14" fmla="*/ 0 w 110"/>
                <a:gd name="T15" fmla="*/ 46 h 67"/>
                <a:gd name="T16" fmla="*/ 0 w 110"/>
                <a:gd name="T17" fmla="*/ 34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67"/>
                <a:gd name="T29" fmla="*/ 110 w 110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67">
                  <a:moveTo>
                    <a:pt x="0" y="34"/>
                  </a:moveTo>
                  <a:lnTo>
                    <a:pt x="55" y="34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8" y="34"/>
                  </a:lnTo>
                  <a:lnTo>
                    <a:pt x="110" y="58"/>
                  </a:lnTo>
                  <a:lnTo>
                    <a:pt x="55" y="67"/>
                  </a:lnTo>
                  <a:lnTo>
                    <a:pt x="0" y="46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4" name="Freeform 1741"/>
            <p:cNvSpPr>
              <a:spLocks/>
            </p:cNvSpPr>
            <p:nvPr/>
          </p:nvSpPr>
          <p:spPr bwMode="auto">
            <a:xfrm>
              <a:off x="10699694" y="5516261"/>
              <a:ext cx="64314" cy="31451"/>
            </a:xfrm>
            <a:custGeom>
              <a:avLst/>
              <a:gdLst>
                <a:gd name="T0" fmla="*/ 0 w 45"/>
                <a:gd name="T1" fmla="*/ 22 h 22"/>
                <a:gd name="T2" fmla="*/ 24 w 45"/>
                <a:gd name="T3" fmla="*/ 0 h 22"/>
                <a:gd name="T4" fmla="*/ 45 w 45"/>
                <a:gd name="T5" fmla="*/ 0 h 22"/>
                <a:gd name="T6" fmla="*/ 12 w 45"/>
                <a:gd name="T7" fmla="*/ 22 h 22"/>
                <a:gd name="T8" fmla="*/ 0 w 45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2"/>
                <a:gd name="T17" fmla="*/ 45 w 4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2">
                  <a:moveTo>
                    <a:pt x="0" y="22"/>
                  </a:moveTo>
                  <a:lnTo>
                    <a:pt x="24" y="0"/>
                  </a:lnTo>
                  <a:lnTo>
                    <a:pt x="45" y="0"/>
                  </a:lnTo>
                  <a:lnTo>
                    <a:pt x="12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5" name="Freeform 1742"/>
            <p:cNvSpPr>
              <a:spLocks/>
            </p:cNvSpPr>
            <p:nvPr/>
          </p:nvSpPr>
          <p:spPr bwMode="auto">
            <a:xfrm>
              <a:off x="10577440" y="5335697"/>
              <a:ext cx="65742" cy="12866"/>
            </a:xfrm>
            <a:custGeom>
              <a:avLst/>
              <a:gdLst>
                <a:gd name="T0" fmla="*/ 0 w 46"/>
                <a:gd name="T1" fmla="*/ 0 h 9"/>
                <a:gd name="T2" fmla="*/ 9 w 46"/>
                <a:gd name="T3" fmla="*/ 9 h 9"/>
                <a:gd name="T4" fmla="*/ 9 w 46"/>
                <a:gd name="T5" fmla="*/ 0 h 9"/>
                <a:gd name="T6" fmla="*/ 0 w 46"/>
                <a:gd name="T7" fmla="*/ 0 h 9"/>
                <a:gd name="T8" fmla="*/ 9 w 46"/>
                <a:gd name="T9" fmla="*/ 0 h 9"/>
                <a:gd name="T10" fmla="*/ 31 w 46"/>
                <a:gd name="T11" fmla="*/ 0 h 9"/>
                <a:gd name="T12" fmla="*/ 46 w 46"/>
                <a:gd name="T13" fmla="*/ 0 h 9"/>
                <a:gd name="T14" fmla="*/ 21 w 46"/>
                <a:gd name="T15" fmla="*/ 9 h 9"/>
                <a:gd name="T16" fmla="*/ 0 w 4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9"/>
                <a:gd name="T29" fmla="*/ 46 w 4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9">
                  <a:moveTo>
                    <a:pt x="0" y="0"/>
                  </a:move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2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6" name="Freeform 1743"/>
            <p:cNvSpPr>
              <a:spLocks/>
            </p:cNvSpPr>
            <p:nvPr/>
          </p:nvSpPr>
          <p:spPr bwMode="auto">
            <a:xfrm>
              <a:off x="9732794" y="3154107"/>
              <a:ext cx="265828" cy="91495"/>
            </a:xfrm>
            <a:custGeom>
              <a:avLst/>
              <a:gdLst>
                <a:gd name="T0" fmla="*/ 0 w 186"/>
                <a:gd name="T1" fmla="*/ 31 h 64"/>
                <a:gd name="T2" fmla="*/ 25 w 186"/>
                <a:gd name="T3" fmla="*/ 9 h 64"/>
                <a:gd name="T4" fmla="*/ 64 w 186"/>
                <a:gd name="T5" fmla="*/ 0 h 64"/>
                <a:gd name="T6" fmla="*/ 122 w 186"/>
                <a:gd name="T7" fmla="*/ 18 h 64"/>
                <a:gd name="T8" fmla="*/ 143 w 186"/>
                <a:gd name="T9" fmla="*/ 40 h 64"/>
                <a:gd name="T10" fmla="*/ 165 w 186"/>
                <a:gd name="T11" fmla="*/ 40 h 64"/>
                <a:gd name="T12" fmla="*/ 165 w 186"/>
                <a:gd name="T13" fmla="*/ 55 h 64"/>
                <a:gd name="T14" fmla="*/ 177 w 186"/>
                <a:gd name="T15" fmla="*/ 55 h 64"/>
                <a:gd name="T16" fmla="*/ 186 w 186"/>
                <a:gd name="T17" fmla="*/ 64 h 64"/>
                <a:gd name="T18" fmla="*/ 122 w 186"/>
                <a:gd name="T19" fmla="*/ 64 h 64"/>
                <a:gd name="T20" fmla="*/ 131 w 186"/>
                <a:gd name="T21" fmla="*/ 55 h 64"/>
                <a:gd name="T22" fmla="*/ 122 w 186"/>
                <a:gd name="T23" fmla="*/ 55 h 64"/>
                <a:gd name="T24" fmla="*/ 110 w 186"/>
                <a:gd name="T25" fmla="*/ 31 h 64"/>
                <a:gd name="T26" fmla="*/ 55 w 186"/>
                <a:gd name="T27" fmla="*/ 18 h 64"/>
                <a:gd name="T28" fmla="*/ 64 w 186"/>
                <a:gd name="T29" fmla="*/ 9 h 64"/>
                <a:gd name="T30" fmla="*/ 46 w 186"/>
                <a:gd name="T31" fmla="*/ 9 h 64"/>
                <a:gd name="T32" fmla="*/ 9 w 186"/>
                <a:gd name="T33" fmla="*/ 31 h 64"/>
                <a:gd name="T34" fmla="*/ 0 w 186"/>
                <a:gd name="T35" fmla="*/ 31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6"/>
                <a:gd name="T55" fmla="*/ 0 h 64"/>
                <a:gd name="T56" fmla="*/ 186 w 186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6" h="64">
                  <a:moveTo>
                    <a:pt x="0" y="31"/>
                  </a:moveTo>
                  <a:lnTo>
                    <a:pt x="25" y="9"/>
                  </a:lnTo>
                  <a:lnTo>
                    <a:pt x="64" y="0"/>
                  </a:lnTo>
                  <a:lnTo>
                    <a:pt x="122" y="18"/>
                  </a:lnTo>
                  <a:lnTo>
                    <a:pt x="143" y="40"/>
                  </a:lnTo>
                  <a:lnTo>
                    <a:pt x="165" y="40"/>
                  </a:lnTo>
                  <a:lnTo>
                    <a:pt x="165" y="55"/>
                  </a:lnTo>
                  <a:lnTo>
                    <a:pt x="177" y="55"/>
                  </a:lnTo>
                  <a:lnTo>
                    <a:pt x="186" y="64"/>
                  </a:lnTo>
                  <a:lnTo>
                    <a:pt x="122" y="64"/>
                  </a:lnTo>
                  <a:lnTo>
                    <a:pt x="131" y="55"/>
                  </a:lnTo>
                  <a:lnTo>
                    <a:pt x="122" y="55"/>
                  </a:lnTo>
                  <a:lnTo>
                    <a:pt x="110" y="31"/>
                  </a:lnTo>
                  <a:lnTo>
                    <a:pt x="55" y="18"/>
                  </a:lnTo>
                  <a:lnTo>
                    <a:pt x="64" y="9"/>
                  </a:lnTo>
                  <a:lnTo>
                    <a:pt x="46" y="9"/>
                  </a:lnTo>
                  <a:lnTo>
                    <a:pt x="9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7" name="Freeform 1744"/>
            <p:cNvSpPr>
              <a:spLocks/>
            </p:cNvSpPr>
            <p:nvPr/>
          </p:nvSpPr>
          <p:spPr bwMode="auto">
            <a:xfrm>
              <a:off x="10470252" y="2374967"/>
              <a:ext cx="64314" cy="12866"/>
            </a:xfrm>
            <a:custGeom>
              <a:avLst/>
              <a:gdLst>
                <a:gd name="T0" fmla="*/ 0 w 46"/>
                <a:gd name="T1" fmla="*/ 0 h 9"/>
                <a:gd name="T2" fmla="*/ 21 w 46"/>
                <a:gd name="T3" fmla="*/ 0 h 9"/>
                <a:gd name="T4" fmla="*/ 42 w 46"/>
                <a:gd name="T5" fmla="*/ 9 h 9"/>
                <a:gd name="T6" fmla="*/ 21 w 46"/>
                <a:gd name="T7" fmla="*/ 9 h 9"/>
                <a:gd name="T8" fmla="*/ 0 w 4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9"/>
                <a:gd name="T17" fmla="*/ 46 w 4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9">
                  <a:moveTo>
                    <a:pt x="0" y="0"/>
                  </a:moveTo>
                  <a:lnTo>
                    <a:pt x="21" y="0"/>
                  </a:lnTo>
                  <a:lnTo>
                    <a:pt x="46" y="9"/>
                  </a:lnTo>
                  <a:lnTo>
                    <a:pt x="2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8" name="Freeform 1745"/>
            <p:cNvSpPr>
              <a:spLocks/>
            </p:cNvSpPr>
            <p:nvPr/>
          </p:nvSpPr>
          <p:spPr bwMode="auto">
            <a:xfrm>
              <a:off x="10564577" y="2332079"/>
              <a:ext cx="152922" cy="138672"/>
            </a:xfrm>
            <a:custGeom>
              <a:avLst/>
              <a:gdLst>
                <a:gd name="T0" fmla="*/ 0 w 107"/>
                <a:gd name="T1" fmla="*/ 64 h 97"/>
                <a:gd name="T2" fmla="*/ 18 w 107"/>
                <a:gd name="T3" fmla="*/ 55 h 97"/>
                <a:gd name="T4" fmla="*/ 76 w 107"/>
                <a:gd name="T5" fmla="*/ 0 h 97"/>
                <a:gd name="T6" fmla="*/ 85 w 107"/>
                <a:gd name="T7" fmla="*/ 0 h 97"/>
                <a:gd name="T8" fmla="*/ 55 w 107"/>
                <a:gd name="T9" fmla="*/ 30 h 97"/>
                <a:gd name="T10" fmla="*/ 76 w 107"/>
                <a:gd name="T11" fmla="*/ 21 h 97"/>
                <a:gd name="T12" fmla="*/ 76 w 107"/>
                <a:gd name="T13" fmla="*/ 30 h 97"/>
                <a:gd name="T14" fmla="*/ 76 w 107"/>
                <a:gd name="T15" fmla="*/ 39 h 97"/>
                <a:gd name="T16" fmla="*/ 107 w 107"/>
                <a:gd name="T17" fmla="*/ 39 h 97"/>
                <a:gd name="T18" fmla="*/ 97 w 107"/>
                <a:gd name="T19" fmla="*/ 55 h 97"/>
                <a:gd name="T20" fmla="*/ 107 w 107"/>
                <a:gd name="T21" fmla="*/ 55 h 97"/>
                <a:gd name="T22" fmla="*/ 85 w 107"/>
                <a:gd name="T23" fmla="*/ 76 h 97"/>
                <a:gd name="T24" fmla="*/ 107 w 107"/>
                <a:gd name="T25" fmla="*/ 64 h 97"/>
                <a:gd name="T26" fmla="*/ 97 w 107"/>
                <a:gd name="T27" fmla="*/ 76 h 97"/>
                <a:gd name="T28" fmla="*/ 107 w 107"/>
                <a:gd name="T29" fmla="*/ 76 h 97"/>
                <a:gd name="T30" fmla="*/ 97 w 107"/>
                <a:gd name="T31" fmla="*/ 97 h 97"/>
                <a:gd name="T32" fmla="*/ 85 w 107"/>
                <a:gd name="T33" fmla="*/ 97 h 97"/>
                <a:gd name="T34" fmla="*/ 85 w 107"/>
                <a:gd name="T35" fmla="*/ 85 h 97"/>
                <a:gd name="T36" fmla="*/ 76 w 107"/>
                <a:gd name="T37" fmla="*/ 85 h 97"/>
                <a:gd name="T38" fmla="*/ 85 w 107"/>
                <a:gd name="T39" fmla="*/ 76 h 97"/>
                <a:gd name="T40" fmla="*/ 76 w 107"/>
                <a:gd name="T41" fmla="*/ 76 h 97"/>
                <a:gd name="T42" fmla="*/ 64 w 107"/>
                <a:gd name="T43" fmla="*/ 85 h 97"/>
                <a:gd name="T44" fmla="*/ 55 w 107"/>
                <a:gd name="T45" fmla="*/ 85 h 97"/>
                <a:gd name="T46" fmla="*/ 64 w 107"/>
                <a:gd name="T47" fmla="*/ 76 h 97"/>
                <a:gd name="T48" fmla="*/ 0 w 107"/>
                <a:gd name="T49" fmla="*/ 76 h 97"/>
                <a:gd name="T50" fmla="*/ 0 w 107"/>
                <a:gd name="T51" fmla="*/ 64 h 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7"/>
                <a:gd name="T79" fmla="*/ 0 h 97"/>
                <a:gd name="T80" fmla="*/ 107 w 107"/>
                <a:gd name="T81" fmla="*/ 97 h 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7" h="97">
                  <a:moveTo>
                    <a:pt x="0" y="64"/>
                  </a:moveTo>
                  <a:lnTo>
                    <a:pt x="18" y="55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55" y="30"/>
                  </a:lnTo>
                  <a:lnTo>
                    <a:pt x="76" y="21"/>
                  </a:lnTo>
                  <a:lnTo>
                    <a:pt x="76" y="30"/>
                  </a:lnTo>
                  <a:lnTo>
                    <a:pt x="76" y="39"/>
                  </a:lnTo>
                  <a:lnTo>
                    <a:pt x="107" y="39"/>
                  </a:lnTo>
                  <a:lnTo>
                    <a:pt x="97" y="55"/>
                  </a:lnTo>
                  <a:lnTo>
                    <a:pt x="107" y="55"/>
                  </a:lnTo>
                  <a:lnTo>
                    <a:pt x="85" y="76"/>
                  </a:lnTo>
                  <a:lnTo>
                    <a:pt x="107" y="64"/>
                  </a:lnTo>
                  <a:lnTo>
                    <a:pt x="97" y="76"/>
                  </a:lnTo>
                  <a:lnTo>
                    <a:pt x="107" y="76"/>
                  </a:lnTo>
                  <a:lnTo>
                    <a:pt x="97" y="97"/>
                  </a:lnTo>
                  <a:lnTo>
                    <a:pt x="85" y="97"/>
                  </a:lnTo>
                  <a:lnTo>
                    <a:pt x="85" y="85"/>
                  </a:lnTo>
                  <a:lnTo>
                    <a:pt x="76" y="85"/>
                  </a:lnTo>
                  <a:lnTo>
                    <a:pt x="85" y="76"/>
                  </a:lnTo>
                  <a:lnTo>
                    <a:pt x="76" y="76"/>
                  </a:lnTo>
                  <a:lnTo>
                    <a:pt x="64" y="85"/>
                  </a:lnTo>
                  <a:lnTo>
                    <a:pt x="55" y="85"/>
                  </a:lnTo>
                  <a:lnTo>
                    <a:pt x="64" y="76"/>
                  </a:lnTo>
                  <a:lnTo>
                    <a:pt x="0" y="76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9" name="Freeform 1746"/>
            <p:cNvSpPr>
              <a:spLocks/>
            </p:cNvSpPr>
            <p:nvPr/>
          </p:nvSpPr>
          <p:spPr bwMode="auto">
            <a:xfrm>
              <a:off x="10202995" y="1927498"/>
              <a:ext cx="157210" cy="77199"/>
            </a:xfrm>
            <a:custGeom>
              <a:avLst/>
              <a:gdLst>
                <a:gd name="T0" fmla="*/ 0 w 110"/>
                <a:gd name="T1" fmla="*/ 42 h 54"/>
                <a:gd name="T2" fmla="*/ 22 w 110"/>
                <a:gd name="T3" fmla="*/ 42 h 54"/>
                <a:gd name="T4" fmla="*/ 43 w 110"/>
                <a:gd name="T5" fmla="*/ 21 h 54"/>
                <a:gd name="T6" fmla="*/ 64 w 110"/>
                <a:gd name="T7" fmla="*/ 0 h 54"/>
                <a:gd name="T8" fmla="*/ 64 w 110"/>
                <a:gd name="T9" fmla="*/ 12 h 54"/>
                <a:gd name="T10" fmla="*/ 110 w 110"/>
                <a:gd name="T11" fmla="*/ 42 h 54"/>
                <a:gd name="T12" fmla="*/ 85 w 110"/>
                <a:gd name="T13" fmla="*/ 54 h 54"/>
                <a:gd name="T14" fmla="*/ 64 w 110"/>
                <a:gd name="T15" fmla="*/ 42 h 54"/>
                <a:gd name="T16" fmla="*/ 55 w 110"/>
                <a:gd name="T17" fmla="*/ 42 h 54"/>
                <a:gd name="T18" fmla="*/ 22 w 110"/>
                <a:gd name="T19" fmla="*/ 54 h 54"/>
                <a:gd name="T20" fmla="*/ 22 w 110"/>
                <a:gd name="T21" fmla="*/ 42 h 54"/>
                <a:gd name="T22" fmla="*/ 0 w 110"/>
                <a:gd name="T23" fmla="*/ 42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0"/>
                <a:gd name="T37" fmla="*/ 0 h 54"/>
                <a:gd name="T38" fmla="*/ 110 w 110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0" h="54">
                  <a:moveTo>
                    <a:pt x="0" y="42"/>
                  </a:moveTo>
                  <a:lnTo>
                    <a:pt x="22" y="42"/>
                  </a:lnTo>
                  <a:lnTo>
                    <a:pt x="43" y="21"/>
                  </a:lnTo>
                  <a:lnTo>
                    <a:pt x="64" y="0"/>
                  </a:lnTo>
                  <a:lnTo>
                    <a:pt x="64" y="12"/>
                  </a:lnTo>
                  <a:lnTo>
                    <a:pt x="110" y="42"/>
                  </a:lnTo>
                  <a:lnTo>
                    <a:pt x="85" y="54"/>
                  </a:lnTo>
                  <a:lnTo>
                    <a:pt x="64" y="42"/>
                  </a:lnTo>
                  <a:lnTo>
                    <a:pt x="55" y="42"/>
                  </a:lnTo>
                  <a:lnTo>
                    <a:pt x="22" y="54"/>
                  </a:lnTo>
                  <a:lnTo>
                    <a:pt x="22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0" name="Freeform 1747"/>
            <p:cNvSpPr>
              <a:spLocks/>
            </p:cNvSpPr>
            <p:nvPr/>
          </p:nvSpPr>
          <p:spPr bwMode="auto">
            <a:xfrm>
              <a:off x="10481685" y="1878891"/>
              <a:ext cx="52880" cy="35740"/>
            </a:xfrm>
            <a:custGeom>
              <a:avLst/>
              <a:gdLst>
                <a:gd name="T0" fmla="*/ 0 w 37"/>
                <a:gd name="T1" fmla="*/ 9 h 25"/>
                <a:gd name="T2" fmla="*/ 21 w 37"/>
                <a:gd name="T3" fmla="*/ 0 h 25"/>
                <a:gd name="T4" fmla="*/ 37 w 37"/>
                <a:gd name="T5" fmla="*/ 0 h 25"/>
                <a:gd name="T6" fmla="*/ 12 w 37"/>
                <a:gd name="T7" fmla="*/ 25 h 25"/>
                <a:gd name="T8" fmla="*/ 0 w 37"/>
                <a:gd name="T9" fmla="*/ 25 h 25"/>
                <a:gd name="T10" fmla="*/ 0 w 37"/>
                <a:gd name="T11" fmla="*/ 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5"/>
                <a:gd name="T20" fmla="*/ 37 w 3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5">
                  <a:moveTo>
                    <a:pt x="0" y="9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1" name="Freeform 1748"/>
            <p:cNvSpPr>
              <a:spLocks/>
            </p:cNvSpPr>
            <p:nvPr/>
          </p:nvSpPr>
          <p:spPr bwMode="auto">
            <a:xfrm>
              <a:off x="10324475" y="1740218"/>
              <a:ext cx="440188" cy="295930"/>
            </a:xfrm>
            <a:custGeom>
              <a:avLst/>
              <a:gdLst>
                <a:gd name="T0" fmla="*/ 0 w 308"/>
                <a:gd name="T1" fmla="*/ 33 h 207"/>
                <a:gd name="T2" fmla="*/ 34 w 308"/>
                <a:gd name="T3" fmla="*/ 12 h 207"/>
                <a:gd name="T4" fmla="*/ 80 w 308"/>
                <a:gd name="T5" fmla="*/ 0 h 207"/>
                <a:gd name="T6" fmla="*/ 110 w 308"/>
                <a:gd name="T7" fmla="*/ 0 h 207"/>
                <a:gd name="T8" fmla="*/ 122 w 308"/>
                <a:gd name="T9" fmla="*/ 0 h 207"/>
                <a:gd name="T10" fmla="*/ 147 w 308"/>
                <a:gd name="T11" fmla="*/ 12 h 207"/>
                <a:gd name="T12" fmla="*/ 122 w 308"/>
                <a:gd name="T13" fmla="*/ 33 h 207"/>
                <a:gd name="T14" fmla="*/ 177 w 308"/>
                <a:gd name="T15" fmla="*/ 21 h 207"/>
                <a:gd name="T16" fmla="*/ 223 w 308"/>
                <a:gd name="T17" fmla="*/ 21 h 207"/>
                <a:gd name="T18" fmla="*/ 208 w 308"/>
                <a:gd name="T19" fmla="*/ 33 h 207"/>
                <a:gd name="T20" fmla="*/ 244 w 308"/>
                <a:gd name="T21" fmla="*/ 45 h 207"/>
                <a:gd name="T22" fmla="*/ 275 w 308"/>
                <a:gd name="T23" fmla="*/ 67 h 207"/>
                <a:gd name="T24" fmla="*/ 275 w 308"/>
                <a:gd name="T25" fmla="*/ 76 h 207"/>
                <a:gd name="T26" fmla="*/ 253 w 308"/>
                <a:gd name="T27" fmla="*/ 88 h 207"/>
                <a:gd name="T28" fmla="*/ 244 w 308"/>
                <a:gd name="T29" fmla="*/ 88 h 207"/>
                <a:gd name="T30" fmla="*/ 253 w 308"/>
                <a:gd name="T31" fmla="*/ 97 h 207"/>
                <a:gd name="T32" fmla="*/ 275 w 308"/>
                <a:gd name="T33" fmla="*/ 97 h 207"/>
                <a:gd name="T34" fmla="*/ 308 w 308"/>
                <a:gd name="T35" fmla="*/ 122 h 207"/>
                <a:gd name="T36" fmla="*/ 265 w 308"/>
                <a:gd name="T37" fmla="*/ 152 h 207"/>
                <a:gd name="T38" fmla="*/ 253 w 308"/>
                <a:gd name="T39" fmla="*/ 152 h 207"/>
                <a:gd name="T40" fmla="*/ 253 w 308"/>
                <a:gd name="T41" fmla="*/ 143 h 207"/>
                <a:gd name="T42" fmla="*/ 232 w 308"/>
                <a:gd name="T43" fmla="*/ 131 h 207"/>
                <a:gd name="T44" fmla="*/ 223 w 308"/>
                <a:gd name="T45" fmla="*/ 143 h 207"/>
                <a:gd name="T46" fmla="*/ 244 w 308"/>
                <a:gd name="T47" fmla="*/ 164 h 207"/>
                <a:gd name="T48" fmla="*/ 232 w 308"/>
                <a:gd name="T49" fmla="*/ 173 h 207"/>
                <a:gd name="T50" fmla="*/ 244 w 308"/>
                <a:gd name="T51" fmla="*/ 185 h 207"/>
                <a:gd name="T52" fmla="*/ 232 w 308"/>
                <a:gd name="T53" fmla="*/ 198 h 207"/>
                <a:gd name="T54" fmla="*/ 208 w 308"/>
                <a:gd name="T55" fmla="*/ 198 h 207"/>
                <a:gd name="T56" fmla="*/ 177 w 308"/>
                <a:gd name="T57" fmla="*/ 173 h 207"/>
                <a:gd name="T58" fmla="*/ 177 w 308"/>
                <a:gd name="T59" fmla="*/ 185 h 207"/>
                <a:gd name="T60" fmla="*/ 198 w 308"/>
                <a:gd name="T61" fmla="*/ 207 h 207"/>
                <a:gd name="T62" fmla="*/ 168 w 308"/>
                <a:gd name="T63" fmla="*/ 207 h 207"/>
                <a:gd name="T64" fmla="*/ 131 w 308"/>
                <a:gd name="T65" fmla="*/ 198 h 207"/>
                <a:gd name="T66" fmla="*/ 131 w 308"/>
                <a:gd name="T67" fmla="*/ 173 h 207"/>
                <a:gd name="T68" fmla="*/ 122 w 308"/>
                <a:gd name="T69" fmla="*/ 173 h 207"/>
                <a:gd name="T70" fmla="*/ 92 w 308"/>
                <a:gd name="T71" fmla="*/ 164 h 207"/>
                <a:gd name="T72" fmla="*/ 55 w 308"/>
                <a:gd name="T73" fmla="*/ 164 h 207"/>
                <a:gd name="T74" fmla="*/ 80 w 308"/>
                <a:gd name="T75" fmla="*/ 143 h 207"/>
                <a:gd name="T76" fmla="*/ 110 w 308"/>
                <a:gd name="T77" fmla="*/ 152 h 207"/>
                <a:gd name="T78" fmla="*/ 131 w 308"/>
                <a:gd name="T79" fmla="*/ 143 h 207"/>
                <a:gd name="T80" fmla="*/ 122 w 308"/>
                <a:gd name="T81" fmla="*/ 131 h 207"/>
                <a:gd name="T82" fmla="*/ 177 w 308"/>
                <a:gd name="T83" fmla="*/ 122 h 207"/>
                <a:gd name="T84" fmla="*/ 177 w 308"/>
                <a:gd name="T85" fmla="*/ 97 h 207"/>
                <a:gd name="T86" fmla="*/ 168 w 308"/>
                <a:gd name="T87" fmla="*/ 88 h 207"/>
                <a:gd name="T88" fmla="*/ 156 w 308"/>
                <a:gd name="T89" fmla="*/ 88 h 207"/>
                <a:gd name="T90" fmla="*/ 131 w 308"/>
                <a:gd name="T91" fmla="*/ 88 h 207"/>
                <a:gd name="T92" fmla="*/ 156 w 308"/>
                <a:gd name="T93" fmla="*/ 76 h 207"/>
                <a:gd name="T94" fmla="*/ 131 w 308"/>
                <a:gd name="T95" fmla="*/ 67 h 207"/>
                <a:gd name="T96" fmla="*/ 101 w 308"/>
                <a:gd name="T97" fmla="*/ 76 h 207"/>
                <a:gd name="T98" fmla="*/ 92 w 308"/>
                <a:gd name="T99" fmla="*/ 67 h 207"/>
                <a:gd name="T100" fmla="*/ 34 w 308"/>
                <a:gd name="T101" fmla="*/ 67 h 207"/>
                <a:gd name="T102" fmla="*/ 16 w 308"/>
                <a:gd name="T103" fmla="*/ 58 h 207"/>
                <a:gd name="T104" fmla="*/ 0 w 308"/>
                <a:gd name="T105" fmla="*/ 33 h 2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8"/>
                <a:gd name="T160" fmla="*/ 0 h 207"/>
                <a:gd name="T161" fmla="*/ 308 w 308"/>
                <a:gd name="T162" fmla="*/ 207 h 2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8" h="207">
                  <a:moveTo>
                    <a:pt x="0" y="33"/>
                  </a:moveTo>
                  <a:lnTo>
                    <a:pt x="34" y="12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22" y="0"/>
                  </a:lnTo>
                  <a:lnTo>
                    <a:pt x="147" y="12"/>
                  </a:lnTo>
                  <a:lnTo>
                    <a:pt x="122" y="33"/>
                  </a:lnTo>
                  <a:lnTo>
                    <a:pt x="177" y="21"/>
                  </a:lnTo>
                  <a:lnTo>
                    <a:pt x="223" y="21"/>
                  </a:lnTo>
                  <a:lnTo>
                    <a:pt x="208" y="33"/>
                  </a:lnTo>
                  <a:lnTo>
                    <a:pt x="244" y="45"/>
                  </a:lnTo>
                  <a:lnTo>
                    <a:pt x="275" y="67"/>
                  </a:lnTo>
                  <a:lnTo>
                    <a:pt x="275" y="76"/>
                  </a:lnTo>
                  <a:lnTo>
                    <a:pt x="253" y="88"/>
                  </a:lnTo>
                  <a:lnTo>
                    <a:pt x="244" y="88"/>
                  </a:lnTo>
                  <a:lnTo>
                    <a:pt x="253" y="97"/>
                  </a:lnTo>
                  <a:lnTo>
                    <a:pt x="275" y="97"/>
                  </a:lnTo>
                  <a:lnTo>
                    <a:pt x="308" y="122"/>
                  </a:lnTo>
                  <a:lnTo>
                    <a:pt x="265" y="152"/>
                  </a:lnTo>
                  <a:lnTo>
                    <a:pt x="253" y="152"/>
                  </a:lnTo>
                  <a:lnTo>
                    <a:pt x="253" y="143"/>
                  </a:lnTo>
                  <a:lnTo>
                    <a:pt x="232" y="131"/>
                  </a:lnTo>
                  <a:lnTo>
                    <a:pt x="223" y="143"/>
                  </a:lnTo>
                  <a:lnTo>
                    <a:pt x="244" y="164"/>
                  </a:lnTo>
                  <a:lnTo>
                    <a:pt x="232" y="173"/>
                  </a:lnTo>
                  <a:lnTo>
                    <a:pt x="244" y="185"/>
                  </a:lnTo>
                  <a:lnTo>
                    <a:pt x="232" y="198"/>
                  </a:lnTo>
                  <a:lnTo>
                    <a:pt x="208" y="198"/>
                  </a:lnTo>
                  <a:lnTo>
                    <a:pt x="177" y="173"/>
                  </a:lnTo>
                  <a:lnTo>
                    <a:pt x="177" y="185"/>
                  </a:lnTo>
                  <a:lnTo>
                    <a:pt x="198" y="207"/>
                  </a:lnTo>
                  <a:lnTo>
                    <a:pt x="168" y="207"/>
                  </a:lnTo>
                  <a:lnTo>
                    <a:pt x="131" y="198"/>
                  </a:lnTo>
                  <a:lnTo>
                    <a:pt x="131" y="173"/>
                  </a:lnTo>
                  <a:lnTo>
                    <a:pt x="122" y="173"/>
                  </a:lnTo>
                  <a:lnTo>
                    <a:pt x="92" y="164"/>
                  </a:lnTo>
                  <a:lnTo>
                    <a:pt x="55" y="164"/>
                  </a:lnTo>
                  <a:lnTo>
                    <a:pt x="80" y="143"/>
                  </a:lnTo>
                  <a:lnTo>
                    <a:pt x="110" y="152"/>
                  </a:lnTo>
                  <a:lnTo>
                    <a:pt x="131" y="143"/>
                  </a:lnTo>
                  <a:lnTo>
                    <a:pt x="122" y="131"/>
                  </a:lnTo>
                  <a:lnTo>
                    <a:pt x="177" y="122"/>
                  </a:lnTo>
                  <a:lnTo>
                    <a:pt x="177" y="97"/>
                  </a:lnTo>
                  <a:lnTo>
                    <a:pt x="168" y="88"/>
                  </a:lnTo>
                  <a:lnTo>
                    <a:pt x="156" y="88"/>
                  </a:lnTo>
                  <a:lnTo>
                    <a:pt x="131" y="88"/>
                  </a:lnTo>
                  <a:lnTo>
                    <a:pt x="156" y="76"/>
                  </a:lnTo>
                  <a:lnTo>
                    <a:pt x="131" y="67"/>
                  </a:lnTo>
                  <a:lnTo>
                    <a:pt x="101" y="76"/>
                  </a:lnTo>
                  <a:lnTo>
                    <a:pt x="92" y="67"/>
                  </a:lnTo>
                  <a:lnTo>
                    <a:pt x="34" y="67"/>
                  </a:lnTo>
                  <a:lnTo>
                    <a:pt x="16" y="5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2" name="Freeform 1749"/>
            <p:cNvSpPr>
              <a:spLocks/>
            </p:cNvSpPr>
            <p:nvPr/>
          </p:nvSpPr>
          <p:spPr bwMode="auto">
            <a:xfrm>
              <a:off x="10534565" y="1740218"/>
              <a:ext cx="72888" cy="30022"/>
            </a:xfrm>
            <a:custGeom>
              <a:avLst/>
              <a:gdLst>
                <a:gd name="T0" fmla="*/ 9 w 51"/>
                <a:gd name="T1" fmla="*/ 0 h 21"/>
                <a:gd name="T2" fmla="*/ 51 w 51"/>
                <a:gd name="T3" fmla="*/ 12 h 21"/>
                <a:gd name="T4" fmla="*/ 39 w 51"/>
                <a:gd name="T5" fmla="*/ 21 h 21"/>
                <a:gd name="T6" fmla="*/ 9 w 51"/>
                <a:gd name="T7" fmla="*/ 21 h 21"/>
                <a:gd name="T8" fmla="*/ 0 w 51"/>
                <a:gd name="T9" fmla="*/ 12 h 21"/>
                <a:gd name="T10" fmla="*/ 9 w 5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21"/>
                <a:gd name="T20" fmla="*/ 51 w 5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21">
                  <a:moveTo>
                    <a:pt x="9" y="0"/>
                  </a:moveTo>
                  <a:lnTo>
                    <a:pt x="51" y="12"/>
                  </a:lnTo>
                  <a:lnTo>
                    <a:pt x="39" y="21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3" name="Freeform 1750"/>
            <p:cNvSpPr>
              <a:spLocks/>
            </p:cNvSpPr>
            <p:nvPr/>
          </p:nvSpPr>
          <p:spPr bwMode="auto">
            <a:xfrm>
              <a:off x="10347342" y="1678745"/>
              <a:ext cx="242961" cy="48607"/>
            </a:xfrm>
            <a:custGeom>
              <a:avLst/>
              <a:gdLst>
                <a:gd name="T0" fmla="*/ 9 w 170"/>
                <a:gd name="T1" fmla="*/ 0 h 34"/>
                <a:gd name="T2" fmla="*/ 64 w 170"/>
                <a:gd name="T3" fmla="*/ 0 h 34"/>
                <a:gd name="T4" fmla="*/ 64 w 170"/>
                <a:gd name="T5" fmla="*/ 12 h 34"/>
                <a:gd name="T6" fmla="*/ 76 w 170"/>
                <a:gd name="T7" fmla="*/ 12 h 34"/>
                <a:gd name="T8" fmla="*/ 170 w 170"/>
                <a:gd name="T9" fmla="*/ 24 h 34"/>
                <a:gd name="T10" fmla="*/ 152 w 170"/>
                <a:gd name="T11" fmla="*/ 34 h 34"/>
                <a:gd name="T12" fmla="*/ 131 w 170"/>
                <a:gd name="T13" fmla="*/ 34 h 34"/>
                <a:gd name="T14" fmla="*/ 115 w 170"/>
                <a:gd name="T15" fmla="*/ 34 h 34"/>
                <a:gd name="T16" fmla="*/ 94 w 170"/>
                <a:gd name="T17" fmla="*/ 34 h 34"/>
                <a:gd name="T18" fmla="*/ 30 w 170"/>
                <a:gd name="T19" fmla="*/ 34 h 34"/>
                <a:gd name="T20" fmla="*/ 18 w 170"/>
                <a:gd name="T21" fmla="*/ 34 h 34"/>
                <a:gd name="T22" fmla="*/ 39 w 170"/>
                <a:gd name="T23" fmla="*/ 12 h 34"/>
                <a:gd name="T24" fmla="*/ 9 w 170"/>
                <a:gd name="T25" fmla="*/ 12 h 34"/>
                <a:gd name="T26" fmla="*/ 0 w 170"/>
                <a:gd name="T27" fmla="*/ 0 h 34"/>
                <a:gd name="T28" fmla="*/ 9 w 170"/>
                <a:gd name="T29" fmla="*/ 0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0"/>
                <a:gd name="T46" fmla="*/ 0 h 34"/>
                <a:gd name="T47" fmla="*/ 170 w 170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0" h="34">
                  <a:moveTo>
                    <a:pt x="9" y="0"/>
                  </a:moveTo>
                  <a:lnTo>
                    <a:pt x="64" y="0"/>
                  </a:lnTo>
                  <a:lnTo>
                    <a:pt x="64" y="12"/>
                  </a:lnTo>
                  <a:lnTo>
                    <a:pt x="76" y="12"/>
                  </a:lnTo>
                  <a:lnTo>
                    <a:pt x="170" y="2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15" y="34"/>
                  </a:lnTo>
                  <a:lnTo>
                    <a:pt x="94" y="34"/>
                  </a:lnTo>
                  <a:lnTo>
                    <a:pt x="30" y="34"/>
                  </a:lnTo>
                  <a:lnTo>
                    <a:pt x="18" y="34"/>
                  </a:lnTo>
                  <a:lnTo>
                    <a:pt x="3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4" name="Freeform 1751"/>
            <p:cNvSpPr>
              <a:spLocks/>
            </p:cNvSpPr>
            <p:nvPr/>
          </p:nvSpPr>
          <p:spPr bwMode="auto">
            <a:xfrm>
              <a:off x="10455960" y="1582962"/>
              <a:ext cx="134343" cy="65763"/>
            </a:xfrm>
            <a:custGeom>
              <a:avLst/>
              <a:gdLst>
                <a:gd name="T0" fmla="*/ 9 w 94"/>
                <a:gd name="T1" fmla="*/ 15 h 46"/>
                <a:gd name="T2" fmla="*/ 39 w 94"/>
                <a:gd name="T3" fmla="*/ 0 h 46"/>
                <a:gd name="T4" fmla="*/ 64 w 94"/>
                <a:gd name="T5" fmla="*/ 0 h 46"/>
                <a:gd name="T6" fmla="*/ 76 w 94"/>
                <a:gd name="T7" fmla="*/ 15 h 46"/>
                <a:gd name="T8" fmla="*/ 94 w 94"/>
                <a:gd name="T9" fmla="*/ 15 h 46"/>
                <a:gd name="T10" fmla="*/ 85 w 94"/>
                <a:gd name="T11" fmla="*/ 24 h 46"/>
                <a:gd name="T12" fmla="*/ 30 w 94"/>
                <a:gd name="T13" fmla="*/ 46 h 46"/>
                <a:gd name="T14" fmla="*/ 0 w 94"/>
                <a:gd name="T15" fmla="*/ 46 h 46"/>
                <a:gd name="T16" fmla="*/ 0 w 94"/>
                <a:gd name="T17" fmla="*/ 37 h 46"/>
                <a:gd name="T18" fmla="*/ 9 w 94"/>
                <a:gd name="T19" fmla="*/ 24 h 46"/>
                <a:gd name="T20" fmla="*/ 9 w 94"/>
                <a:gd name="T21" fmla="*/ 15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46"/>
                <a:gd name="T35" fmla="*/ 94 w 94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46">
                  <a:moveTo>
                    <a:pt x="9" y="15"/>
                  </a:moveTo>
                  <a:lnTo>
                    <a:pt x="39" y="0"/>
                  </a:lnTo>
                  <a:lnTo>
                    <a:pt x="64" y="0"/>
                  </a:lnTo>
                  <a:lnTo>
                    <a:pt x="76" y="15"/>
                  </a:lnTo>
                  <a:lnTo>
                    <a:pt x="94" y="15"/>
                  </a:lnTo>
                  <a:lnTo>
                    <a:pt x="85" y="24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9" y="24"/>
                  </a:lnTo>
                  <a:lnTo>
                    <a:pt x="9" y="1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5" name="Freeform 1752"/>
            <p:cNvSpPr>
              <a:spLocks/>
            </p:cNvSpPr>
            <p:nvPr/>
          </p:nvSpPr>
          <p:spPr bwMode="auto">
            <a:xfrm>
              <a:off x="10455960" y="1557228"/>
              <a:ext cx="604544" cy="138672"/>
            </a:xfrm>
            <a:custGeom>
              <a:avLst/>
              <a:gdLst>
                <a:gd name="T0" fmla="*/ 85 w 423"/>
                <a:gd name="T1" fmla="*/ 18 h 97"/>
                <a:gd name="T2" fmla="*/ 262 w 423"/>
                <a:gd name="T3" fmla="*/ 0 h 97"/>
                <a:gd name="T4" fmla="*/ 338 w 423"/>
                <a:gd name="T5" fmla="*/ 0 h 97"/>
                <a:gd name="T6" fmla="*/ 423 w 423"/>
                <a:gd name="T7" fmla="*/ 9 h 97"/>
                <a:gd name="T8" fmla="*/ 237 w 423"/>
                <a:gd name="T9" fmla="*/ 42 h 97"/>
                <a:gd name="T10" fmla="*/ 195 w 423"/>
                <a:gd name="T11" fmla="*/ 64 h 97"/>
                <a:gd name="T12" fmla="*/ 161 w 423"/>
                <a:gd name="T13" fmla="*/ 64 h 97"/>
                <a:gd name="T14" fmla="*/ 161 w 423"/>
                <a:gd name="T15" fmla="*/ 73 h 97"/>
                <a:gd name="T16" fmla="*/ 140 w 423"/>
                <a:gd name="T17" fmla="*/ 73 h 97"/>
                <a:gd name="T18" fmla="*/ 152 w 423"/>
                <a:gd name="T19" fmla="*/ 85 h 97"/>
                <a:gd name="T20" fmla="*/ 94 w 423"/>
                <a:gd name="T21" fmla="*/ 97 h 97"/>
                <a:gd name="T22" fmla="*/ 94 w 423"/>
                <a:gd name="T23" fmla="*/ 85 h 97"/>
                <a:gd name="T24" fmla="*/ 0 w 423"/>
                <a:gd name="T25" fmla="*/ 85 h 97"/>
                <a:gd name="T26" fmla="*/ 9 w 423"/>
                <a:gd name="T27" fmla="*/ 85 h 97"/>
                <a:gd name="T28" fmla="*/ 39 w 423"/>
                <a:gd name="T29" fmla="*/ 64 h 97"/>
                <a:gd name="T30" fmla="*/ 106 w 423"/>
                <a:gd name="T31" fmla="*/ 55 h 97"/>
                <a:gd name="T32" fmla="*/ 106 w 423"/>
                <a:gd name="T33" fmla="*/ 42 h 97"/>
                <a:gd name="T34" fmla="*/ 94 w 423"/>
                <a:gd name="T35" fmla="*/ 42 h 97"/>
                <a:gd name="T36" fmla="*/ 116 w 423"/>
                <a:gd name="T37" fmla="*/ 33 h 97"/>
                <a:gd name="T38" fmla="*/ 94 w 423"/>
                <a:gd name="T39" fmla="*/ 33 h 97"/>
                <a:gd name="T40" fmla="*/ 85 w 423"/>
                <a:gd name="T41" fmla="*/ 18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3"/>
                <a:gd name="T64" fmla="*/ 0 h 97"/>
                <a:gd name="T65" fmla="*/ 423 w 423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3" h="97">
                  <a:moveTo>
                    <a:pt x="85" y="18"/>
                  </a:moveTo>
                  <a:lnTo>
                    <a:pt x="262" y="0"/>
                  </a:lnTo>
                  <a:lnTo>
                    <a:pt x="338" y="0"/>
                  </a:lnTo>
                  <a:lnTo>
                    <a:pt x="423" y="9"/>
                  </a:lnTo>
                  <a:lnTo>
                    <a:pt x="237" y="42"/>
                  </a:lnTo>
                  <a:lnTo>
                    <a:pt x="195" y="64"/>
                  </a:lnTo>
                  <a:lnTo>
                    <a:pt x="161" y="64"/>
                  </a:lnTo>
                  <a:lnTo>
                    <a:pt x="161" y="73"/>
                  </a:lnTo>
                  <a:lnTo>
                    <a:pt x="140" y="73"/>
                  </a:lnTo>
                  <a:lnTo>
                    <a:pt x="152" y="85"/>
                  </a:lnTo>
                  <a:lnTo>
                    <a:pt x="94" y="97"/>
                  </a:lnTo>
                  <a:lnTo>
                    <a:pt x="94" y="85"/>
                  </a:lnTo>
                  <a:lnTo>
                    <a:pt x="0" y="85"/>
                  </a:lnTo>
                  <a:lnTo>
                    <a:pt x="9" y="85"/>
                  </a:lnTo>
                  <a:lnTo>
                    <a:pt x="39" y="64"/>
                  </a:lnTo>
                  <a:lnTo>
                    <a:pt x="106" y="55"/>
                  </a:lnTo>
                  <a:lnTo>
                    <a:pt x="106" y="42"/>
                  </a:lnTo>
                  <a:lnTo>
                    <a:pt x="94" y="42"/>
                  </a:lnTo>
                  <a:lnTo>
                    <a:pt x="116" y="33"/>
                  </a:lnTo>
                  <a:lnTo>
                    <a:pt x="94" y="33"/>
                  </a:lnTo>
                  <a:lnTo>
                    <a:pt x="85" y="1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6" name="Freeform 1753"/>
            <p:cNvSpPr>
              <a:spLocks/>
            </p:cNvSpPr>
            <p:nvPr/>
          </p:nvSpPr>
          <p:spPr bwMode="auto">
            <a:xfrm>
              <a:off x="10251587" y="1635857"/>
              <a:ext cx="151494" cy="25733"/>
            </a:xfrm>
            <a:custGeom>
              <a:avLst/>
              <a:gdLst>
                <a:gd name="T0" fmla="*/ 0 w 106"/>
                <a:gd name="T1" fmla="*/ 0 h 18"/>
                <a:gd name="T2" fmla="*/ 51 w 106"/>
                <a:gd name="T3" fmla="*/ 0 h 18"/>
                <a:gd name="T4" fmla="*/ 67 w 106"/>
                <a:gd name="T5" fmla="*/ 0 h 18"/>
                <a:gd name="T6" fmla="*/ 51 w 106"/>
                <a:gd name="T7" fmla="*/ 9 h 18"/>
                <a:gd name="T8" fmla="*/ 67 w 106"/>
                <a:gd name="T9" fmla="*/ 9 h 18"/>
                <a:gd name="T10" fmla="*/ 85 w 106"/>
                <a:gd name="T11" fmla="*/ 0 h 18"/>
                <a:gd name="T12" fmla="*/ 106 w 106"/>
                <a:gd name="T13" fmla="*/ 9 h 18"/>
                <a:gd name="T14" fmla="*/ 42 w 106"/>
                <a:gd name="T15" fmla="*/ 18 h 18"/>
                <a:gd name="T16" fmla="*/ 42 w 106"/>
                <a:gd name="T17" fmla="*/ 9 h 18"/>
                <a:gd name="T18" fmla="*/ 9 w 106"/>
                <a:gd name="T19" fmla="*/ 9 h 18"/>
                <a:gd name="T20" fmla="*/ 0 w 106"/>
                <a:gd name="T21" fmla="*/ 0 h 18"/>
                <a:gd name="T22" fmla="*/ 21 w 106"/>
                <a:gd name="T23" fmla="*/ 0 h 18"/>
                <a:gd name="T24" fmla="*/ 0 w 106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18"/>
                <a:gd name="T41" fmla="*/ 106 w 106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18">
                  <a:moveTo>
                    <a:pt x="0" y="0"/>
                  </a:moveTo>
                  <a:lnTo>
                    <a:pt x="51" y="0"/>
                  </a:lnTo>
                  <a:lnTo>
                    <a:pt x="67" y="0"/>
                  </a:lnTo>
                  <a:lnTo>
                    <a:pt x="51" y="9"/>
                  </a:lnTo>
                  <a:lnTo>
                    <a:pt x="67" y="9"/>
                  </a:lnTo>
                  <a:lnTo>
                    <a:pt x="85" y="0"/>
                  </a:lnTo>
                  <a:lnTo>
                    <a:pt x="106" y="9"/>
                  </a:lnTo>
                  <a:lnTo>
                    <a:pt x="42" y="18"/>
                  </a:lnTo>
                  <a:lnTo>
                    <a:pt x="42" y="9"/>
                  </a:lnTo>
                  <a:lnTo>
                    <a:pt x="9" y="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7" name="Freeform 1754"/>
            <p:cNvSpPr>
              <a:spLocks/>
            </p:cNvSpPr>
            <p:nvPr/>
          </p:nvSpPr>
          <p:spPr bwMode="auto">
            <a:xfrm>
              <a:off x="10360205" y="1648724"/>
              <a:ext cx="78605" cy="12866"/>
            </a:xfrm>
            <a:custGeom>
              <a:avLst/>
              <a:gdLst>
                <a:gd name="T0" fmla="*/ 0 w 55"/>
                <a:gd name="T1" fmla="*/ 9 h 9"/>
                <a:gd name="T2" fmla="*/ 55 w 55"/>
                <a:gd name="T3" fmla="*/ 0 h 9"/>
                <a:gd name="T4" fmla="*/ 42 w 55"/>
                <a:gd name="T5" fmla="*/ 9 h 9"/>
                <a:gd name="T6" fmla="*/ 0 w 55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9"/>
                <a:gd name="T14" fmla="*/ 55 w 5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9">
                  <a:moveTo>
                    <a:pt x="0" y="9"/>
                  </a:moveTo>
                  <a:lnTo>
                    <a:pt x="55" y="0"/>
                  </a:lnTo>
                  <a:lnTo>
                    <a:pt x="42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8" name="Freeform 1755"/>
            <p:cNvSpPr>
              <a:spLocks/>
            </p:cNvSpPr>
            <p:nvPr/>
          </p:nvSpPr>
          <p:spPr bwMode="auto">
            <a:xfrm>
              <a:off x="10185845" y="1678745"/>
              <a:ext cx="125769" cy="34311"/>
            </a:xfrm>
            <a:custGeom>
              <a:avLst/>
              <a:gdLst>
                <a:gd name="T0" fmla="*/ 0 w 88"/>
                <a:gd name="T1" fmla="*/ 0 h 24"/>
                <a:gd name="T2" fmla="*/ 21 w 88"/>
                <a:gd name="T3" fmla="*/ 0 h 24"/>
                <a:gd name="T4" fmla="*/ 34 w 88"/>
                <a:gd name="T5" fmla="*/ 12 h 24"/>
                <a:gd name="T6" fmla="*/ 55 w 88"/>
                <a:gd name="T7" fmla="*/ 0 h 24"/>
                <a:gd name="T8" fmla="*/ 88 w 88"/>
                <a:gd name="T9" fmla="*/ 0 h 24"/>
                <a:gd name="T10" fmla="*/ 55 w 88"/>
                <a:gd name="T11" fmla="*/ 24 h 24"/>
                <a:gd name="T12" fmla="*/ 21 w 88"/>
                <a:gd name="T13" fmla="*/ 24 h 24"/>
                <a:gd name="T14" fmla="*/ 0 w 88"/>
                <a:gd name="T15" fmla="*/ 24 h 24"/>
                <a:gd name="T16" fmla="*/ 0 w 8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24"/>
                <a:gd name="T29" fmla="*/ 88 w 8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24">
                  <a:moveTo>
                    <a:pt x="0" y="0"/>
                  </a:moveTo>
                  <a:lnTo>
                    <a:pt x="21" y="0"/>
                  </a:lnTo>
                  <a:lnTo>
                    <a:pt x="34" y="12"/>
                  </a:lnTo>
                  <a:lnTo>
                    <a:pt x="55" y="0"/>
                  </a:lnTo>
                  <a:lnTo>
                    <a:pt x="88" y="0"/>
                  </a:lnTo>
                  <a:lnTo>
                    <a:pt x="55" y="24"/>
                  </a:lnTo>
                  <a:lnTo>
                    <a:pt x="21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9" name="Freeform 1756"/>
            <p:cNvSpPr>
              <a:spLocks/>
            </p:cNvSpPr>
            <p:nvPr/>
          </p:nvSpPr>
          <p:spPr bwMode="auto">
            <a:xfrm>
              <a:off x="10124390" y="1740218"/>
              <a:ext cx="127197" cy="64332"/>
            </a:xfrm>
            <a:custGeom>
              <a:avLst/>
              <a:gdLst>
                <a:gd name="T0" fmla="*/ 0 w 89"/>
                <a:gd name="T1" fmla="*/ 21 h 45"/>
                <a:gd name="T2" fmla="*/ 34 w 89"/>
                <a:gd name="T3" fmla="*/ 12 h 45"/>
                <a:gd name="T4" fmla="*/ 34 w 89"/>
                <a:gd name="T5" fmla="*/ 0 h 45"/>
                <a:gd name="T6" fmla="*/ 89 w 89"/>
                <a:gd name="T7" fmla="*/ 0 h 45"/>
                <a:gd name="T8" fmla="*/ 77 w 89"/>
                <a:gd name="T9" fmla="*/ 12 h 45"/>
                <a:gd name="T10" fmla="*/ 64 w 89"/>
                <a:gd name="T11" fmla="*/ 33 h 45"/>
                <a:gd name="T12" fmla="*/ 22 w 89"/>
                <a:gd name="T13" fmla="*/ 45 h 45"/>
                <a:gd name="T14" fmla="*/ 13 w 89"/>
                <a:gd name="T15" fmla="*/ 33 h 45"/>
                <a:gd name="T16" fmla="*/ 0 w 89"/>
                <a:gd name="T17" fmla="*/ 33 h 45"/>
                <a:gd name="T18" fmla="*/ 0 w 89"/>
                <a:gd name="T19" fmla="*/ 21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45"/>
                <a:gd name="T32" fmla="*/ 89 w 8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45">
                  <a:moveTo>
                    <a:pt x="0" y="21"/>
                  </a:moveTo>
                  <a:lnTo>
                    <a:pt x="34" y="12"/>
                  </a:lnTo>
                  <a:lnTo>
                    <a:pt x="34" y="0"/>
                  </a:lnTo>
                  <a:lnTo>
                    <a:pt x="89" y="0"/>
                  </a:lnTo>
                  <a:lnTo>
                    <a:pt x="77" y="12"/>
                  </a:lnTo>
                  <a:lnTo>
                    <a:pt x="64" y="33"/>
                  </a:lnTo>
                  <a:lnTo>
                    <a:pt x="22" y="45"/>
                  </a:lnTo>
                  <a:lnTo>
                    <a:pt x="13" y="33"/>
                  </a:lnTo>
                  <a:lnTo>
                    <a:pt x="0" y="33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0" name="Freeform 1757"/>
            <p:cNvSpPr>
              <a:spLocks/>
            </p:cNvSpPr>
            <p:nvPr/>
          </p:nvSpPr>
          <p:spPr bwMode="auto">
            <a:xfrm>
              <a:off x="9859992" y="1661590"/>
              <a:ext cx="168643" cy="34311"/>
            </a:xfrm>
            <a:custGeom>
              <a:avLst/>
              <a:gdLst>
                <a:gd name="T0" fmla="*/ 0 w 118"/>
                <a:gd name="T1" fmla="*/ 24 h 24"/>
                <a:gd name="T2" fmla="*/ 76 w 118"/>
                <a:gd name="T3" fmla="*/ 0 h 24"/>
                <a:gd name="T4" fmla="*/ 118 w 118"/>
                <a:gd name="T5" fmla="*/ 0 h 24"/>
                <a:gd name="T6" fmla="*/ 76 w 118"/>
                <a:gd name="T7" fmla="*/ 24 h 24"/>
                <a:gd name="T8" fmla="*/ 67 w 118"/>
                <a:gd name="T9" fmla="*/ 12 h 24"/>
                <a:gd name="T10" fmla="*/ 33 w 118"/>
                <a:gd name="T11" fmla="*/ 24 h 24"/>
                <a:gd name="T12" fmla="*/ 0 w 118"/>
                <a:gd name="T13" fmla="*/ 2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24"/>
                <a:gd name="T23" fmla="*/ 118 w 1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24">
                  <a:moveTo>
                    <a:pt x="0" y="24"/>
                  </a:moveTo>
                  <a:lnTo>
                    <a:pt x="76" y="0"/>
                  </a:lnTo>
                  <a:lnTo>
                    <a:pt x="118" y="0"/>
                  </a:lnTo>
                  <a:lnTo>
                    <a:pt x="76" y="24"/>
                  </a:lnTo>
                  <a:lnTo>
                    <a:pt x="67" y="12"/>
                  </a:lnTo>
                  <a:lnTo>
                    <a:pt x="33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1" name="Freeform 1758"/>
            <p:cNvSpPr>
              <a:spLocks/>
            </p:cNvSpPr>
            <p:nvPr/>
          </p:nvSpPr>
          <p:spPr bwMode="auto">
            <a:xfrm>
              <a:off x="9920017" y="1678745"/>
              <a:ext cx="235815" cy="48607"/>
            </a:xfrm>
            <a:custGeom>
              <a:avLst/>
              <a:gdLst>
                <a:gd name="T0" fmla="*/ 0 w 165"/>
                <a:gd name="T1" fmla="*/ 24 h 34"/>
                <a:gd name="T2" fmla="*/ 55 w 165"/>
                <a:gd name="T3" fmla="*/ 0 h 34"/>
                <a:gd name="T4" fmla="*/ 92 w 165"/>
                <a:gd name="T5" fmla="*/ 12 h 34"/>
                <a:gd name="T6" fmla="*/ 92 w 165"/>
                <a:gd name="T7" fmla="*/ 24 h 34"/>
                <a:gd name="T8" fmla="*/ 110 w 165"/>
                <a:gd name="T9" fmla="*/ 24 h 34"/>
                <a:gd name="T10" fmla="*/ 110 w 165"/>
                <a:gd name="T11" fmla="*/ 12 h 34"/>
                <a:gd name="T12" fmla="*/ 122 w 165"/>
                <a:gd name="T13" fmla="*/ 12 h 34"/>
                <a:gd name="T14" fmla="*/ 110 w 165"/>
                <a:gd name="T15" fmla="*/ 12 h 34"/>
                <a:gd name="T16" fmla="*/ 143 w 165"/>
                <a:gd name="T17" fmla="*/ 0 h 34"/>
                <a:gd name="T18" fmla="*/ 143 w 165"/>
                <a:gd name="T19" fmla="*/ 12 h 34"/>
                <a:gd name="T20" fmla="*/ 165 w 165"/>
                <a:gd name="T21" fmla="*/ 12 h 34"/>
                <a:gd name="T22" fmla="*/ 143 w 165"/>
                <a:gd name="T23" fmla="*/ 24 h 34"/>
                <a:gd name="T24" fmla="*/ 55 w 165"/>
                <a:gd name="T25" fmla="*/ 34 h 34"/>
                <a:gd name="T26" fmla="*/ 46 w 165"/>
                <a:gd name="T27" fmla="*/ 24 h 34"/>
                <a:gd name="T28" fmla="*/ 34 w 165"/>
                <a:gd name="T29" fmla="*/ 24 h 34"/>
                <a:gd name="T30" fmla="*/ 0 w 165"/>
                <a:gd name="T31" fmla="*/ 24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34"/>
                <a:gd name="T50" fmla="*/ 165 w 165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34">
                  <a:moveTo>
                    <a:pt x="0" y="24"/>
                  </a:moveTo>
                  <a:lnTo>
                    <a:pt x="55" y="0"/>
                  </a:lnTo>
                  <a:lnTo>
                    <a:pt x="92" y="12"/>
                  </a:lnTo>
                  <a:lnTo>
                    <a:pt x="92" y="24"/>
                  </a:lnTo>
                  <a:lnTo>
                    <a:pt x="110" y="24"/>
                  </a:lnTo>
                  <a:lnTo>
                    <a:pt x="110" y="12"/>
                  </a:lnTo>
                  <a:lnTo>
                    <a:pt x="122" y="12"/>
                  </a:lnTo>
                  <a:lnTo>
                    <a:pt x="110" y="12"/>
                  </a:lnTo>
                  <a:lnTo>
                    <a:pt x="143" y="0"/>
                  </a:lnTo>
                  <a:lnTo>
                    <a:pt x="143" y="12"/>
                  </a:lnTo>
                  <a:lnTo>
                    <a:pt x="165" y="12"/>
                  </a:lnTo>
                  <a:lnTo>
                    <a:pt x="143" y="24"/>
                  </a:lnTo>
                  <a:lnTo>
                    <a:pt x="55" y="34"/>
                  </a:lnTo>
                  <a:lnTo>
                    <a:pt x="46" y="24"/>
                  </a:lnTo>
                  <a:lnTo>
                    <a:pt x="34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2" name="Freeform 1759"/>
            <p:cNvSpPr>
              <a:spLocks/>
            </p:cNvSpPr>
            <p:nvPr/>
          </p:nvSpPr>
          <p:spPr bwMode="auto">
            <a:xfrm>
              <a:off x="9782815" y="1740218"/>
              <a:ext cx="324424" cy="125806"/>
            </a:xfrm>
            <a:custGeom>
              <a:avLst/>
              <a:gdLst>
                <a:gd name="T0" fmla="*/ 12 w 228"/>
                <a:gd name="T1" fmla="*/ 45 h 88"/>
                <a:gd name="T2" fmla="*/ 42 w 228"/>
                <a:gd name="T3" fmla="*/ 21 h 88"/>
                <a:gd name="T4" fmla="*/ 97 w 228"/>
                <a:gd name="T5" fmla="*/ 12 h 88"/>
                <a:gd name="T6" fmla="*/ 109 w 228"/>
                <a:gd name="T7" fmla="*/ 12 h 88"/>
                <a:gd name="T8" fmla="*/ 109 w 228"/>
                <a:gd name="T9" fmla="*/ 21 h 88"/>
                <a:gd name="T10" fmla="*/ 127 w 228"/>
                <a:gd name="T11" fmla="*/ 12 h 88"/>
                <a:gd name="T12" fmla="*/ 169 w 228"/>
                <a:gd name="T13" fmla="*/ 21 h 88"/>
                <a:gd name="T14" fmla="*/ 203 w 228"/>
                <a:gd name="T15" fmla="*/ 0 h 88"/>
                <a:gd name="T16" fmla="*/ 224 w 228"/>
                <a:gd name="T17" fmla="*/ 12 h 88"/>
                <a:gd name="T18" fmla="*/ 194 w 228"/>
                <a:gd name="T19" fmla="*/ 21 h 88"/>
                <a:gd name="T20" fmla="*/ 194 w 228"/>
                <a:gd name="T21" fmla="*/ 45 h 88"/>
                <a:gd name="T22" fmla="*/ 185 w 228"/>
                <a:gd name="T23" fmla="*/ 45 h 88"/>
                <a:gd name="T24" fmla="*/ 185 w 228"/>
                <a:gd name="T25" fmla="*/ 58 h 88"/>
                <a:gd name="T26" fmla="*/ 215 w 228"/>
                <a:gd name="T27" fmla="*/ 67 h 88"/>
                <a:gd name="T28" fmla="*/ 169 w 228"/>
                <a:gd name="T29" fmla="*/ 88 h 88"/>
                <a:gd name="T30" fmla="*/ 148 w 228"/>
                <a:gd name="T31" fmla="*/ 88 h 88"/>
                <a:gd name="T32" fmla="*/ 127 w 228"/>
                <a:gd name="T33" fmla="*/ 76 h 88"/>
                <a:gd name="T34" fmla="*/ 21 w 228"/>
                <a:gd name="T35" fmla="*/ 88 h 88"/>
                <a:gd name="T36" fmla="*/ 30 w 228"/>
                <a:gd name="T37" fmla="*/ 76 h 88"/>
                <a:gd name="T38" fmla="*/ 0 w 228"/>
                <a:gd name="T39" fmla="*/ 76 h 88"/>
                <a:gd name="T40" fmla="*/ 12 w 228"/>
                <a:gd name="T41" fmla="*/ 67 h 88"/>
                <a:gd name="T42" fmla="*/ 67 w 228"/>
                <a:gd name="T43" fmla="*/ 58 h 88"/>
                <a:gd name="T44" fmla="*/ 12 w 228"/>
                <a:gd name="T45" fmla="*/ 58 h 88"/>
                <a:gd name="T46" fmla="*/ 12 w 228"/>
                <a:gd name="T47" fmla="*/ 45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8"/>
                <a:gd name="T73" fmla="*/ 0 h 88"/>
                <a:gd name="T74" fmla="*/ 228 w 228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8" h="88">
                  <a:moveTo>
                    <a:pt x="12" y="45"/>
                  </a:moveTo>
                  <a:lnTo>
                    <a:pt x="42" y="21"/>
                  </a:lnTo>
                  <a:lnTo>
                    <a:pt x="97" y="12"/>
                  </a:lnTo>
                  <a:lnTo>
                    <a:pt x="109" y="12"/>
                  </a:lnTo>
                  <a:lnTo>
                    <a:pt x="109" y="21"/>
                  </a:lnTo>
                  <a:lnTo>
                    <a:pt x="131" y="12"/>
                  </a:lnTo>
                  <a:lnTo>
                    <a:pt x="173" y="21"/>
                  </a:lnTo>
                  <a:lnTo>
                    <a:pt x="207" y="0"/>
                  </a:lnTo>
                  <a:lnTo>
                    <a:pt x="228" y="12"/>
                  </a:lnTo>
                  <a:lnTo>
                    <a:pt x="198" y="21"/>
                  </a:lnTo>
                  <a:lnTo>
                    <a:pt x="198" y="45"/>
                  </a:lnTo>
                  <a:lnTo>
                    <a:pt x="189" y="45"/>
                  </a:lnTo>
                  <a:lnTo>
                    <a:pt x="189" y="58"/>
                  </a:lnTo>
                  <a:lnTo>
                    <a:pt x="219" y="67"/>
                  </a:lnTo>
                  <a:lnTo>
                    <a:pt x="173" y="88"/>
                  </a:lnTo>
                  <a:lnTo>
                    <a:pt x="152" y="88"/>
                  </a:lnTo>
                  <a:lnTo>
                    <a:pt x="131" y="76"/>
                  </a:lnTo>
                  <a:lnTo>
                    <a:pt x="21" y="88"/>
                  </a:lnTo>
                  <a:lnTo>
                    <a:pt x="30" y="76"/>
                  </a:lnTo>
                  <a:lnTo>
                    <a:pt x="0" y="76"/>
                  </a:lnTo>
                  <a:lnTo>
                    <a:pt x="12" y="67"/>
                  </a:lnTo>
                  <a:lnTo>
                    <a:pt x="67" y="58"/>
                  </a:lnTo>
                  <a:lnTo>
                    <a:pt x="12" y="58"/>
                  </a:lnTo>
                  <a:lnTo>
                    <a:pt x="12" y="4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3" name="Freeform 1760"/>
            <p:cNvSpPr>
              <a:spLocks/>
            </p:cNvSpPr>
            <p:nvPr/>
          </p:nvSpPr>
          <p:spPr bwMode="auto">
            <a:xfrm>
              <a:off x="9689918" y="1727353"/>
              <a:ext cx="230098" cy="77199"/>
            </a:xfrm>
            <a:custGeom>
              <a:avLst/>
              <a:gdLst>
                <a:gd name="T0" fmla="*/ 0 w 161"/>
                <a:gd name="T1" fmla="*/ 42 h 54"/>
                <a:gd name="T2" fmla="*/ 55 w 161"/>
                <a:gd name="T3" fmla="*/ 21 h 54"/>
                <a:gd name="T4" fmla="*/ 55 w 161"/>
                <a:gd name="T5" fmla="*/ 9 h 54"/>
                <a:gd name="T6" fmla="*/ 106 w 161"/>
                <a:gd name="T7" fmla="*/ 0 h 54"/>
                <a:gd name="T8" fmla="*/ 152 w 161"/>
                <a:gd name="T9" fmla="*/ 9 h 54"/>
                <a:gd name="T10" fmla="*/ 161 w 161"/>
                <a:gd name="T11" fmla="*/ 21 h 54"/>
                <a:gd name="T12" fmla="*/ 85 w 161"/>
                <a:gd name="T13" fmla="*/ 30 h 54"/>
                <a:gd name="T14" fmla="*/ 39 w 161"/>
                <a:gd name="T15" fmla="*/ 54 h 54"/>
                <a:gd name="T16" fmla="*/ 9 w 161"/>
                <a:gd name="T17" fmla="*/ 54 h 54"/>
                <a:gd name="T18" fmla="*/ 9 w 161"/>
                <a:gd name="T19" fmla="*/ 42 h 54"/>
                <a:gd name="T20" fmla="*/ 0 w 161"/>
                <a:gd name="T21" fmla="*/ 42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"/>
                <a:gd name="T34" fmla="*/ 0 h 54"/>
                <a:gd name="T35" fmla="*/ 161 w 161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" h="54">
                  <a:moveTo>
                    <a:pt x="0" y="42"/>
                  </a:moveTo>
                  <a:lnTo>
                    <a:pt x="55" y="21"/>
                  </a:lnTo>
                  <a:lnTo>
                    <a:pt x="55" y="9"/>
                  </a:lnTo>
                  <a:lnTo>
                    <a:pt x="106" y="0"/>
                  </a:lnTo>
                  <a:lnTo>
                    <a:pt x="152" y="9"/>
                  </a:lnTo>
                  <a:lnTo>
                    <a:pt x="161" y="21"/>
                  </a:lnTo>
                  <a:lnTo>
                    <a:pt x="85" y="30"/>
                  </a:lnTo>
                  <a:lnTo>
                    <a:pt x="39" y="54"/>
                  </a:lnTo>
                  <a:lnTo>
                    <a:pt x="9" y="54"/>
                  </a:lnTo>
                  <a:lnTo>
                    <a:pt x="9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4" name="Freeform 1761"/>
            <p:cNvSpPr>
              <a:spLocks/>
            </p:cNvSpPr>
            <p:nvPr/>
          </p:nvSpPr>
          <p:spPr bwMode="auto">
            <a:xfrm>
              <a:off x="15748221" y="1987543"/>
              <a:ext cx="78605" cy="17155"/>
            </a:xfrm>
            <a:custGeom>
              <a:avLst/>
              <a:gdLst>
                <a:gd name="T0" fmla="*/ 0 w 55"/>
                <a:gd name="T1" fmla="*/ 0 h 12"/>
                <a:gd name="T2" fmla="*/ 55 w 55"/>
                <a:gd name="T3" fmla="*/ 12 h 12"/>
                <a:gd name="T4" fmla="*/ 46 w 55"/>
                <a:gd name="T5" fmla="*/ 12 h 12"/>
                <a:gd name="T6" fmla="*/ 9 w 55"/>
                <a:gd name="T7" fmla="*/ 12 h 12"/>
                <a:gd name="T8" fmla="*/ 0 w 5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2"/>
                <a:gd name="T17" fmla="*/ 55 w 5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2">
                  <a:moveTo>
                    <a:pt x="0" y="0"/>
                  </a:moveTo>
                  <a:lnTo>
                    <a:pt x="55" y="12"/>
                  </a:lnTo>
                  <a:lnTo>
                    <a:pt x="46" y="12"/>
                  </a:lnTo>
                  <a:lnTo>
                    <a:pt x="9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5" name="Freeform 1762"/>
            <p:cNvSpPr>
              <a:spLocks/>
            </p:cNvSpPr>
            <p:nvPr/>
          </p:nvSpPr>
          <p:spPr bwMode="auto">
            <a:xfrm>
              <a:off x="9002482" y="2253450"/>
              <a:ext cx="42875" cy="65763"/>
            </a:xfrm>
            <a:custGeom>
              <a:avLst/>
              <a:gdLst>
                <a:gd name="T0" fmla="*/ 9 w 30"/>
                <a:gd name="T1" fmla="*/ 0 h 46"/>
                <a:gd name="T2" fmla="*/ 30 w 30"/>
                <a:gd name="T3" fmla="*/ 0 h 46"/>
                <a:gd name="T4" fmla="*/ 9 w 30"/>
                <a:gd name="T5" fmla="*/ 30 h 46"/>
                <a:gd name="T6" fmla="*/ 9 w 30"/>
                <a:gd name="T7" fmla="*/ 46 h 46"/>
                <a:gd name="T8" fmla="*/ 0 w 30"/>
                <a:gd name="T9" fmla="*/ 30 h 46"/>
                <a:gd name="T10" fmla="*/ 0 w 30"/>
                <a:gd name="T11" fmla="*/ 9 h 46"/>
                <a:gd name="T12" fmla="*/ 9 w 3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9" y="0"/>
                  </a:moveTo>
                  <a:lnTo>
                    <a:pt x="30" y="0"/>
                  </a:lnTo>
                  <a:lnTo>
                    <a:pt x="9" y="30"/>
                  </a:lnTo>
                  <a:lnTo>
                    <a:pt x="9" y="46"/>
                  </a:lnTo>
                  <a:lnTo>
                    <a:pt x="0" y="3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6" name="Freeform 1763"/>
            <p:cNvSpPr>
              <a:spLocks/>
            </p:cNvSpPr>
            <p:nvPr/>
          </p:nvSpPr>
          <p:spPr bwMode="auto">
            <a:xfrm>
              <a:off x="9045357" y="2344945"/>
              <a:ext cx="65742" cy="78628"/>
            </a:xfrm>
            <a:custGeom>
              <a:avLst/>
              <a:gdLst>
                <a:gd name="T0" fmla="*/ 0 w 46"/>
                <a:gd name="T1" fmla="*/ 0 h 55"/>
                <a:gd name="T2" fmla="*/ 34 w 46"/>
                <a:gd name="T3" fmla="*/ 12 h 55"/>
                <a:gd name="T4" fmla="*/ 46 w 46"/>
                <a:gd name="T5" fmla="*/ 46 h 55"/>
                <a:gd name="T6" fmla="*/ 34 w 46"/>
                <a:gd name="T7" fmla="*/ 55 h 55"/>
                <a:gd name="T8" fmla="*/ 25 w 46"/>
                <a:gd name="T9" fmla="*/ 46 h 55"/>
                <a:gd name="T10" fmla="*/ 25 w 46"/>
                <a:gd name="T11" fmla="*/ 30 h 55"/>
                <a:gd name="T12" fmla="*/ 12 w 46"/>
                <a:gd name="T13" fmla="*/ 30 h 55"/>
                <a:gd name="T14" fmla="*/ 12 w 46"/>
                <a:gd name="T15" fmla="*/ 21 h 55"/>
                <a:gd name="T16" fmla="*/ 0 w 46"/>
                <a:gd name="T17" fmla="*/ 12 h 55"/>
                <a:gd name="T18" fmla="*/ 0 w 46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5"/>
                <a:gd name="T32" fmla="*/ 46 w 46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5">
                  <a:moveTo>
                    <a:pt x="0" y="0"/>
                  </a:moveTo>
                  <a:lnTo>
                    <a:pt x="34" y="12"/>
                  </a:lnTo>
                  <a:lnTo>
                    <a:pt x="46" y="46"/>
                  </a:lnTo>
                  <a:lnTo>
                    <a:pt x="34" y="55"/>
                  </a:lnTo>
                  <a:lnTo>
                    <a:pt x="25" y="46"/>
                  </a:lnTo>
                  <a:lnTo>
                    <a:pt x="25" y="30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7" name="Freeform 1764"/>
            <p:cNvSpPr>
              <a:spLocks/>
            </p:cNvSpPr>
            <p:nvPr/>
          </p:nvSpPr>
          <p:spPr bwMode="auto">
            <a:xfrm>
              <a:off x="10781815" y="1540073"/>
              <a:ext cx="1044732" cy="556120"/>
            </a:xfrm>
            <a:custGeom>
              <a:avLst/>
              <a:gdLst>
                <a:gd name="T0" fmla="*/ 9 w 731"/>
                <a:gd name="T1" fmla="*/ 67 h 389"/>
                <a:gd name="T2" fmla="*/ 119 w 731"/>
                <a:gd name="T3" fmla="*/ 54 h 389"/>
                <a:gd name="T4" fmla="*/ 86 w 731"/>
                <a:gd name="T5" fmla="*/ 45 h 389"/>
                <a:gd name="T6" fmla="*/ 186 w 731"/>
                <a:gd name="T7" fmla="*/ 30 h 389"/>
                <a:gd name="T8" fmla="*/ 293 w 731"/>
                <a:gd name="T9" fmla="*/ 21 h 389"/>
                <a:gd name="T10" fmla="*/ 567 w 731"/>
                <a:gd name="T11" fmla="*/ 0 h 389"/>
                <a:gd name="T12" fmla="*/ 621 w 731"/>
                <a:gd name="T13" fmla="*/ 21 h 389"/>
                <a:gd name="T14" fmla="*/ 731 w 731"/>
                <a:gd name="T15" fmla="*/ 30 h 389"/>
                <a:gd name="T16" fmla="*/ 631 w 731"/>
                <a:gd name="T17" fmla="*/ 67 h 389"/>
                <a:gd name="T18" fmla="*/ 621 w 731"/>
                <a:gd name="T19" fmla="*/ 76 h 389"/>
                <a:gd name="T20" fmla="*/ 631 w 731"/>
                <a:gd name="T21" fmla="*/ 97 h 389"/>
                <a:gd name="T22" fmla="*/ 591 w 731"/>
                <a:gd name="T23" fmla="*/ 109 h 389"/>
                <a:gd name="T24" fmla="*/ 600 w 731"/>
                <a:gd name="T25" fmla="*/ 131 h 389"/>
                <a:gd name="T26" fmla="*/ 600 w 731"/>
                <a:gd name="T27" fmla="*/ 140 h 389"/>
                <a:gd name="T28" fmla="*/ 558 w 731"/>
                <a:gd name="T29" fmla="*/ 152 h 389"/>
                <a:gd name="T30" fmla="*/ 558 w 731"/>
                <a:gd name="T31" fmla="*/ 173 h 389"/>
                <a:gd name="T32" fmla="*/ 558 w 731"/>
                <a:gd name="T33" fmla="*/ 198 h 389"/>
                <a:gd name="T34" fmla="*/ 515 w 731"/>
                <a:gd name="T35" fmla="*/ 185 h 389"/>
                <a:gd name="T36" fmla="*/ 545 w 731"/>
                <a:gd name="T37" fmla="*/ 207 h 389"/>
                <a:gd name="T38" fmla="*/ 481 w 731"/>
                <a:gd name="T39" fmla="*/ 228 h 389"/>
                <a:gd name="T40" fmla="*/ 338 w 731"/>
                <a:gd name="T41" fmla="*/ 283 h 389"/>
                <a:gd name="T42" fmla="*/ 271 w 731"/>
                <a:gd name="T43" fmla="*/ 292 h 389"/>
                <a:gd name="T44" fmla="*/ 262 w 731"/>
                <a:gd name="T45" fmla="*/ 304 h 389"/>
                <a:gd name="T46" fmla="*/ 216 w 731"/>
                <a:gd name="T47" fmla="*/ 338 h 389"/>
                <a:gd name="T48" fmla="*/ 186 w 731"/>
                <a:gd name="T49" fmla="*/ 389 h 389"/>
                <a:gd name="T50" fmla="*/ 131 w 731"/>
                <a:gd name="T51" fmla="*/ 368 h 389"/>
                <a:gd name="T52" fmla="*/ 110 w 731"/>
                <a:gd name="T53" fmla="*/ 325 h 389"/>
                <a:gd name="T54" fmla="*/ 101 w 731"/>
                <a:gd name="T55" fmla="*/ 304 h 389"/>
                <a:gd name="T56" fmla="*/ 101 w 731"/>
                <a:gd name="T57" fmla="*/ 283 h 389"/>
                <a:gd name="T58" fmla="*/ 131 w 731"/>
                <a:gd name="T59" fmla="*/ 228 h 389"/>
                <a:gd name="T60" fmla="*/ 162 w 731"/>
                <a:gd name="T61" fmla="*/ 216 h 389"/>
                <a:gd name="T62" fmla="*/ 131 w 731"/>
                <a:gd name="T63" fmla="*/ 216 h 389"/>
                <a:gd name="T64" fmla="*/ 131 w 731"/>
                <a:gd name="T65" fmla="*/ 198 h 389"/>
                <a:gd name="T66" fmla="*/ 153 w 731"/>
                <a:gd name="T67" fmla="*/ 185 h 389"/>
                <a:gd name="T68" fmla="*/ 140 w 731"/>
                <a:gd name="T69" fmla="*/ 185 h 389"/>
                <a:gd name="T70" fmla="*/ 131 w 731"/>
                <a:gd name="T71" fmla="*/ 173 h 389"/>
                <a:gd name="T72" fmla="*/ 140 w 731"/>
                <a:gd name="T73" fmla="*/ 152 h 389"/>
                <a:gd name="T74" fmla="*/ 131 w 731"/>
                <a:gd name="T75" fmla="*/ 121 h 389"/>
                <a:gd name="T76" fmla="*/ 101 w 731"/>
                <a:gd name="T77" fmla="*/ 109 h 389"/>
                <a:gd name="T78" fmla="*/ 0 w 731"/>
                <a:gd name="T79" fmla="*/ 97 h 389"/>
                <a:gd name="T80" fmla="*/ 22 w 731"/>
                <a:gd name="T81" fmla="*/ 76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1"/>
                <a:gd name="T124" fmla="*/ 0 h 389"/>
                <a:gd name="T125" fmla="*/ 731 w 731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1" h="389">
                  <a:moveTo>
                    <a:pt x="0" y="76"/>
                  </a:moveTo>
                  <a:lnTo>
                    <a:pt x="9" y="67"/>
                  </a:lnTo>
                  <a:lnTo>
                    <a:pt x="101" y="67"/>
                  </a:lnTo>
                  <a:lnTo>
                    <a:pt x="119" y="54"/>
                  </a:lnTo>
                  <a:lnTo>
                    <a:pt x="119" y="45"/>
                  </a:lnTo>
                  <a:lnTo>
                    <a:pt x="86" y="45"/>
                  </a:lnTo>
                  <a:lnTo>
                    <a:pt x="153" y="30"/>
                  </a:lnTo>
                  <a:lnTo>
                    <a:pt x="186" y="30"/>
                  </a:lnTo>
                  <a:lnTo>
                    <a:pt x="177" y="21"/>
                  </a:lnTo>
                  <a:lnTo>
                    <a:pt x="293" y="21"/>
                  </a:lnTo>
                  <a:lnTo>
                    <a:pt x="393" y="12"/>
                  </a:lnTo>
                  <a:lnTo>
                    <a:pt x="567" y="0"/>
                  </a:lnTo>
                  <a:lnTo>
                    <a:pt x="646" y="12"/>
                  </a:lnTo>
                  <a:lnTo>
                    <a:pt x="621" y="21"/>
                  </a:lnTo>
                  <a:lnTo>
                    <a:pt x="676" y="21"/>
                  </a:lnTo>
                  <a:lnTo>
                    <a:pt x="731" y="30"/>
                  </a:lnTo>
                  <a:lnTo>
                    <a:pt x="676" y="45"/>
                  </a:lnTo>
                  <a:lnTo>
                    <a:pt x="631" y="67"/>
                  </a:lnTo>
                  <a:lnTo>
                    <a:pt x="631" y="76"/>
                  </a:lnTo>
                  <a:lnTo>
                    <a:pt x="621" y="76"/>
                  </a:lnTo>
                  <a:lnTo>
                    <a:pt x="631" y="85"/>
                  </a:lnTo>
                  <a:lnTo>
                    <a:pt x="631" y="97"/>
                  </a:lnTo>
                  <a:lnTo>
                    <a:pt x="591" y="97"/>
                  </a:lnTo>
                  <a:lnTo>
                    <a:pt x="591" y="109"/>
                  </a:lnTo>
                  <a:lnTo>
                    <a:pt x="612" y="109"/>
                  </a:lnTo>
                  <a:lnTo>
                    <a:pt x="600" y="131"/>
                  </a:lnTo>
                  <a:lnTo>
                    <a:pt x="612" y="131"/>
                  </a:lnTo>
                  <a:lnTo>
                    <a:pt x="600" y="140"/>
                  </a:lnTo>
                  <a:lnTo>
                    <a:pt x="591" y="152"/>
                  </a:lnTo>
                  <a:lnTo>
                    <a:pt x="558" y="152"/>
                  </a:lnTo>
                  <a:lnTo>
                    <a:pt x="567" y="161"/>
                  </a:lnTo>
                  <a:lnTo>
                    <a:pt x="558" y="173"/>
                  </a:lnTo>
                  <a:lnTo>
                    <a:pt x="558" y="185"/>
                  </a:lnTo>
                  <a:lnTo>
                    <a:pt x="558" y="198"/>
                  </a:lnTo>
                  <a:lnTo>
                    <a:pt x="524" y="185"/>
                  </a:lnTo>
                  <a:lnTo>
                    <a:pt x="515" y="185"/>
                  </a:lnTo>
                  <a:lnTo>
                    <a:pt x="515" y="198"/>
                  </a:lnTo>
                  <a:lnTo>
                    <a:pt x="545" y="207"/>
                  </a:lnTo>
                  <a:lnTo>
                    <a:pt x="536" y="207"/>
                  </a:lnTo>
                  <a:lnTo>
                    <a:pt x="481" y="228"/>
                  </a:lnTo>
                  <a:lnTo>
                    <a:pt x="405" y="237"/>
                  </a:lnTo>
                  <a:lnTo>
                    <a:pt x="338" y="283"/>
                  </a:lnTo>
                  <a:lnTo>
                    <a:pt x="283" y="283"/>
                  </a:lnTo>
                  <a:lnTo>
                    <a:pt x="271" y="292"/>
                  </a:lnTo>
                  <a:lnTo>
                    <a:pt x="262" y="292"/>
                  </a:lnTo>
                  <a:lnTo>
                    <a:pt x="262" y="304"/>
                  </a:lnTo>
                  <a:lnTo>
                    <a:pt x="253" y="325"/>
                  </a:lnTo>
                  <a:lnTo>
                    <a:pt x="216" y="338"/>
                  </a:lnTo>
                  <a:lnTo>
                    <a:pt x="216" y="347"/>
                  </a:lnTo>
                  <a:lnTo>
                    <a:pt x="186" y="389"/>
                  </a:lnTo>
                  <a:lnTo>
                    <a:pt x="177" y="389"/>
                  </a:lnTo>
                  <a:lnTo>
                    <a:pt x="131" y="368"/>
                  </a:lnTo>
                  <a:lnTo>
                    <a:pt x="119" y="359"/>
                  </a:lnTo>
                  <a:lnTo>
                    <a:pt x="110" y="325"/>
                  </a:lnTo>
                  <a:lnTo>
                    <a:pt x="110" y="313"/>
                  </a:lnTo>
                  <a:lnTo>
                    <a:pt x="101" y="304"/>
                  </a:lnTo>
                  <a:lnTo>
                    <a:pt x="110" y="283"/>
                  </a:lnTo>
                  <a:lnTo>
                    <a:pt x="101" y="283"/>
                  </a:lnTo>
                  <a:lnTo>
                    <a:pt x="119" y="237"/>
                  </a:lnTo>
                  <a:lnTo>
                    <a:pt x="131" y="228"/>
                  </a:lnTo>
                  <a:lnTo>
                    <a:pt x="153" y="228"/>
                  </a:lnTo>
                  <a:lnTo>
                    <a:pt x="162" y="216"/>
                  </a:lnTo>
                  <a:lnTo>
                    <a:pt x="162" y="207"/>
                  </a:lnTo>
                  <a:lnTo>
                    <a:pt x="131" y="216"/>
                  </a:lnTo>
                  <a:lnTo>
                    <a:pt x="110" y="216"/>
                  </a:lnTo>
                  <a:lnTo>
                    <a:pt x="131" y="198"/>
                  </a:lnTo>
                  <a:lnTo>
                    <a:pt x="177" y="198"/>
                  </a:lnTo>
                  <a:lnTo>
                    <a:pt x="153" y="185"/>
                  </a:lnTo>
                  <a:lnTo>
                    <a:pt x="153" y="173"/>
                  </a:lnTo>
                  <a:lnTo>
                    <a:pt x="140" y="185"/>
                  </a:lnTo>
                  <a:lnTo>
                    <a:pt x="119" y="173"/>
                  </a:lnTo>
                  <a:lnTo>
                    <a:pt x="131" y="173"/>
                  </a:lnTo>
                  <a:lnTo>
                    <a:pt x="131" y="161"/>
                  </a:lnTo>
                  <a:lnTo>
                    <a:pt x="140" y="152"/>
                  </a:lnTo>
                  <a:lnTo>
                    <a:pt x="140" y="131"/>
                  </a:lnTo>
                  <a:lnTo>
                    <a:pt x="131" y="121"/>
                  </a:lnTo>
                  <a:lnTo>
                    <a:pt x="140" y="109"/>
                  </a:lnTo>
                  <a:lnTo>
                    <a:pt x="101" y="109"/>
                  </a:lnTo>
                  <a:lnTo>
                    <a:pt x="22" y="109"/>
                  </a:lnTo>
                  <a:lnTo>
                    <a:pt x="0" y="97"/>
                  </a:lnTo>
                  <a:lnTo>
                    <a:pt x="22" y="85"/>
                  </a:lnTo>
                  <a:lnTo>
                    <a:pt x="22" y="76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8" name="Freeform 1765"/>
            <p:cNvSpPr>
              <a:spLocks/>
            </p:cNvSpPr>
            <p:nvPr/>
          </p:nvSpPr>
          <p:spPr bwMode="auto">
            <a:xfrm>
              <a:off x="11483545" y="1927497"/>
              <a:ext cx="221523" cy="77199"/>
            </a:xfrm>
            <a:custGeom>
              <a:avLst/>
              <a:gdLst>
                <a:gd name="T0" fmla="*/ 0 w 155"/>
                <a:gd name="T1" fmla="*/ 12 h 54"/>
                <a:gd name="T2" fmla="*/ 24 w 155"/>
                <a:gd name="T3" fmla="*/ 0 h 54"/>
                <a:gd name="T4" fmla="*/ 45 w 155"/>
                <a:gd name="T5" fmla="*/ 12 h 54"/>
                <a:gd name="T6" fmla="*/ 45 w 155"/>
                <a:gd name="T7" fmla="*/ 21 h 54"/>
                <a:gd name="T8" fmla="*/ 67 w 155"/>
                <a:gd name="T9" fmla="*/ 0 h 54"/>
                <a:gd name="T10" fmla="*/ 67 w 155"/>
                <a:gd name="T11" fmla="*/ 12 h 54"/>
                <a:gd name="T12" fmla="*/ 100 w 155"/>
                <a:gd name="T13" fmla="*/ 12 h 54"/>
                <a:gd name="T14" fmla="*/ 121 w 155"/>
                <a:gd name="T15" fmla="*/ 0 h 54"/>
                <a:gd name="T16" fmla="*/ 140 w 155"/>
                <a:gd name="T17" fmla="*/ 0 h 54"/>
                <a:gd name="T18" fmla="*/ 140 w 155"/>
                <a:gd name="T19" fmla="*/ 12 h 54"/>
                <a:gd name="T20" fmla="*/ 155 w 155"/>
                <a:gd name="T21" fmla="*/ 12 h 54"/>
                <a:gd name="T22" fmla="*/ 140 w 155"/>
                <a:gd name="T23" fmla="*/ 21 h 54"/>
                <a:gd name="T24" fmla="*/ 130 w 155"/>
                <a:gd name="T25" fmla="*/ 33 h 54"/>
                <a:gd name="T26" fmla="*/ 67 w 155"/>
                <a:gd name="T27" fmla="*/ 54 h 54"/>
                <a:gd name="T28" fmla="*/ 9 w 155"/>
                <a:gd name="T29" fmla="*/ 42 h 54"/>
                <a:gd name="T30" fmla="*/ 33 w 155"/>
                <a:gd name="T31" fmla="*/ 33 h 54"/>
                <a:gd name="T32" fmla="*/ 0 w 155"/>
                <a:gd name="T33" fmla="*/ 33 h 54"/>
                <a:gd name="T34" fmla="*/ 33 w 155"/>
                <a:gd name="T35" fmla="*/ 21 h 54"/>
                <a:gd name="T36" fmla="*/ 0 w 155"/>
                <a:gd name="T37" fmla="*/ 12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5"/>
                <a:gd name="T58" fmla="*/ 0 h 54"/>
                <a:gd name="T59" fmla="*/ 155 w 155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5" h="54">
                  <a:moveTo>
                    <a:pt x="0" y="12"/>
                  </a:moveTo>
                  <a:lnTo>
                    <a:pt x="24" y="0"/>
                  </a:lnTo>
                  <a:lnTo>
                    <a:pt x="45" y="12"/>
                  </a:lnTo>
                  <a:lnTo>
                    <a:pt x="45" y="21"/>
                  </a:lnTo>
                  <a:lnTo>
                    <a:pt x="67" y="0"/>
                  </a:lnTo>
                  <a:lnTo>
                    <a:pt x="67" y="12"/>
                  </a:lnTo>
                  <a:lnTo>
                    <a:pt x="100" y="12"/>
                  </a:lnTo>
                  <a:lnTo>
                    <a:pt x="121" y="0"/>
                  </a:lnTo>
                  <a:lnTo>
                    <a:pt x="140" y="0"/>
                  </a:lnTo>
                  <a:lnTo>
                    <a:pt x="140" y="12"/>
                  </a:lnTo>
                  <a:lnTo>
                    <a:pt x="155" y="12"/>
                  </a:lnTo>
                  <a:lnTo>
                    <a:pt x="140" y="21"/>
                  </a:lnTo>
                  <a:lnTo>
                    <a:pt x="130" y="33"/>
                  </a:lnTo>
                  <a:lnTo>
                    <a:pt x="67" y="54"/>
                  </a:lnTo>
                  <a:lnTo>
                    <a:pt x="9" y="42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33" y="21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9" name="Freeform 1766"/>
            <p:cNvSpPr>
              <a:spLocks/>
            </p:cNvSpPr>
            <p:nvPr/>
          </p:nvSpPr>
          <p:spPr bwMode="auto">
            <a:xfrm>
              <a:off x="13015628" y="4190576"/>
              <a:ext cx="185794" cy="387425"/>
            </a:xfrm>
            <a:custGeom>
              <a:avLst/>
              <a:gdLst>
                <a:gd name="T0" fmla="*/ 0 w 130"/>
                <a:gd name="T1" fmla="*/ 195 h 271"/>
                <a:gd name="T2" fmla="*/ 21 w 130"/>
                <a:gd name="T3" fmla="*/ 161 h 271"/>
                <a:gd name="T4" fmla="*/ 9 w 130"/>
                <a:gd name="T5" fmla="*/ 109 h 271"/>
                <a:gd name="T6" fmla="*/ 21 w 130"/>
                <a:gd name="T7" fmla="*/ 76 h 271"/>
                <a:gd name="T8" fmla="*/ 85 w 130"/>
                <a:gd name="T9" fmla="*/ 55 h 271"/>
                <a:gd name="T10" fmla="*/ 85 w 130"/>
                <a:gd name="T11" fmla="*/ 33 h 271"/>
                <a:gd name="T12" fmla="*/ 97 w 130"/>
                <a:gd name="T13" fmla="*/ 21 h 271"/>
                <a:gd name="T14" fmla="*/ 109 w 130"/>
                <a:gd name="T15" fmla="*/ 0 h 271"/>
                <a:gd name="T16" fmla="*/ 121 w 130"/>
                <a:gd name="T17" fmla="*/ 9 h 271"/>
                <a:gd name="T18" fmla="*/ 130 w 130"/>
                <a:gd name="T19" fmla="*/ 67 h 271"/>
                <a:gd name="T20" fmla="*/ 121 w 130"/>
                <a:gd name="T21" fmla="*/ 76 h 271"/>
                <a:gd name="T22" fmla="*/ 121 w 130"/>
                <a:gd name="T23" fmla="*/ 67 h 271"/>
                <a:gd name="T24" fmla="*/ 109 w 130"/>
                <a:gd name="T25" fmla="*/ 131 h 271"/>
                <a:gd name="T26" fmla="*/ 66 w 130"/>
                <a:gd name="T27" fmla="*/ 262 h 271"/>
                <a:gd name="T28" fmla="*/ 54 w 130"/>
                <a:gd name="T29" fmla="*/ 262 h 271"/>
                <a:gd name="T30" fmla="*/ 21 w 130"/>
                <a:gd name="T31" fmla="*/ 271 h 271"/>
                <a:gd name="T32" fmla="*/ 9 w 130"/>
                <a:gd name="T33" fmla="*/ 271 h 271"/>
                <a:gd name="T34" fmla="*/ 0 w 130"/>
                <a:gd name="T35" fmla="*/ 249 h 271"/>
                <a:gd name="T36" fmla="*/ 0 w 130"/>
                <a:gd name="T37" fmla="*/ 195 h 2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0"/>
                <a:gd name="T58" fmla="*/ 0 h 271"/>
                <a:gd name="T59" fmla="*/ 130 w 130"/>
                <a:gd name="T60" fmla="*/ 271 h 2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0" h="271">
                  <a:moveTo>
                    <a:pt x="0" y="195"/>
                  </a:moveTo>
                  <a:lnTo>
                    <a:pt x="21" y="161"/>
                  </a:lnTo>
                  <a:lnTo>
                    <a:pt x="9" y="109"/>
                  </a:lnTo>
                  <a:lnTo>
                    <a:pt x="21" y="76"/>
                  </a:lnTo>
                  <a:lnTo>
                    <a:pt x="85" y="55"/>
                  </a:lnTo>
                  <a:lnTo>
                    <a:pt x="85" y="33"/>
                  </a:lnTo>
                  <a:lnTo>
                    <a:pt x="97" y="21"/>
                  </a:lnTo>
                  <a:lnTo>
                    <a:pt x="109" y="0"/>
                  </a:lnTo>
                  <a:lnTo>
                    <a:pt x="121" y="9"/>
                  </a:lnTo>
                  <a:lnTo>
                    <a:pt x="130" y="67"/>
                  </a:lnTo>
                  <a:lnTo>
                    <a:pt x="121" y="76"/>
                  </a:lnTo>
                  <a:lnTo>
                    <a:pt x="121" y="67"/>
                  </a:lnTo>
                  <a:lnTo>
                    <a:pt x="109" y="131"/>
                  </a:lnTo>
                  <a:lnTo>
                    <a:pt x="66" y="262"/>
                  </a:lnTo>
                  <a:lnTo>
                    <a:pt x="54" y="262"/>
                  </a:lnTo>
                  <a:lnTo>
                    <a:pt x="21" y="271"/>
                  </a:lnTo>
                  <a:lnTo>
                    <a:pt x="9" y="271"/>
                  </a:lnTo>
                  <a:lnTo>
                    <a:pt x="0" y="24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0" name="Freeform 1767"/>
            <p:cNvSpPr>
              <a:spLocks/>
            </p:cNvSpPr>
            <p:nvPr/>
          </p:nvSpPr>
          <p:spPr bwMode="auto">
            <a:xfrm>
              <a:off x="13967463" y="3541531"/>
              <a:ext cx="61455" cy="108651"/>
            </a:xfrm>
            <a:custGeom>
              <a:avLst/>
              <a:gdLst>
                <a:gd name="T0" fmla="*/ 0 w 43"/>
                <a:gd name="T1" fmla="*/ 43 h 76"/>
                <a:gd name="T2" fmla="*/ 10 w 43"/>
                <a:gd name="T3" fmla="*/ 9 h 76"/>
                <a:gd name="T4" fmla="*/ 10 w 43"/>
                <a:gd name="T5" fmla="*/ 0 h 76"/>
                <a:gd name="T6" fmla="*/ 22 w 43"/>
                <a:gd name="T7" fmla="*/ 9 h 76"/>
                <a:gd name="T8" fmla="*/ 43 w 43"/>
                <a:gd name="T9" fmla="*/ 43 h 76"/>
                <a:gd name="T10" fmla="*/ 43 w 43"/>
                <a:gd name="T11" fmla="*/ 76 h 76"/>
                <a:gd name="T12" fmla="*/ 31 w 43"/>
                <a:gd name="T13" fmla="*/ 76 h 76"/>
                <a:gd name="T14" fmla="*/ 10 w 43"/>
                <a:gd name="T15" fmla="*/ 76 h 76"/>
                <a:gd name="T16" fmla="*/ 0 w 43"/>
                <a:gd name="T17" fmla="*/ 43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76"/>
                <a:gd name="T29" fmla="*/ 43 w 4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76">
                  <a:moveTo>
                    <a:pt x="0" y="43"/>
                  </a:moveTo>
                  <a:lnTo>
                    <a:pt x="1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43" y="43"/>
                  </a:lnTo>
                  <a:lnTo>
                    <a:pt x="43" y="76"/>
                  </a:lnTo>
                  <a:lnTo>
                    <a:pt x="31" y="76"/>
                  </a:lnTo>
                  <a:lnTo>
                    <a:pt x="10" y="76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1" name="Freeform 1768"/>
            <p:cNvSpPr>
              <a:spLocks/>
            </p:cNvSpPr>
            <p:nvPr/>
          </p:nvSpPr>
          <p:spPr bwMode="auto">
            <a:xfrm>
              <a:off x="14687771" y="3245601"/>
              <a:ext cx="60026" cy="44318"/>
            </a:xfrm>
            <a:custGeom>
              <a:avLst/>
              <a:gdLst>
                <a:gd name="T0" fmla="*/ 0 w 43"/>
                <a:gd name="T1" fmla="*/ 9 h 31"/>
                <a:gd name="T2" fmla="*/ 21 w 43"/>
                <a:gd name="T3" fmla="*/ 0 h 31"/>
                <a:gd name="T4" fmla="*/ 39 w 43"/>
                <a:gd name="T5" fmla="*/ 0 h 31"/>
                <a:gd name="T6" fmla="*/ 39 w 43"/>
                <a:gd name="T7" fmla="*/ 21 h 31"/>
                <a:gd name="T8" fmla="*/ 21 w 43"/>
                <a:gd name="T9" fmla="*/ 31 h 31"/>
                <a:gd name="T10" fmla="*/ 9 w 43"/>
                <a:gd name="T11" fmla="*/ 31 h 31"/>
                <a:gd name="T12" fmla="*/ 0 w 43"/>
                <a:gd name="T13" fmla="*/ 9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1"/>
                <a:gd name="T23" fmla="*/ 43 w 43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1">
                  <a:moveTo>
                    <a:pt x="0" y="9"/>
                  </a:moveTo>
                  <a:lnTo>
                    <a:pt x="24" y="0"/>
                  </a:lnTo>
                  <a:lnTo>
                    <a:pt x="43" y="0"/>
                  </a:lnTo>
                  <a:lnTo>
                    <a:pt x="43" y="21"/>
                  </a:lnTo>
                  <a:lnTo>
                    <a:pt x="24" y="31"/>
                  </a:lnTo>
                  <a:lnTo>
                    <a:pt x="9" y="31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2" name="Freeform 1769"/>
            <p:cNvSpPr>
              <a:spLocks/>
            </p:cNvSpPr>
            <p:nvPr/>
          </p:nvSpPr>
          <p:spPr bwMode="auto">
            <a:xfrm>
              <a:off x="14966461" y="3089774"/>
              <a:ext cx="28584" cy="90066"/>
            </a:xfrm>
            <a:custGeom>
              <a:avLst/>
              <a:gdLst>
                <a:gd name="T0" fmla="*/ 0 w 21"/>
                <a:gd name="T1" fmla="*/ 33 h 63"/>
                <a:gd name="T2" fmla="*/ 10 w 21"/>
                <a:gd name="T3" fmla="*/ 9 h 63"/>
                <a:gd name="T4" fmla="*/ 17 w 21"/>
                <a:gd name="T5" fmla="*/ 0 h 63"/>
                <a:gd name="T6" fmla="*/ 17 w 21"/>
                <a:gd name="T7" fmla="*/ 63 h 63"/>
                <a:gd name="T8" fmla="*/ 10 w 21"/>
                <a:gd name="T9" fmla="*/ 54 h 63"/>
                <a:gd name="T10" fmla="*/ 0 w 21"/>
                <a:gd name="T11" fmla="*/ 3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63"/>
                <a:gd name="T20" fmla="*/ 21 w 2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63">
                  <a:moveTo>
                    <a:pt x="0" y="33"/>
                  </a:moveTo>
                  <a:lnTo>
                    <a:pt x="12" y="9"/>
                  </a:lnTo>
                  <a:lnTo>
                    <a:pt x="21" y="0"/>
                  </a:lnTo>
                  <a:lnTo>
                    <a:pt x="21" y="63"/>
                  </a:lnTo>
                  <a:lnTo>
                    <a:pt x="12" y="5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3" name="Freeform 1770"/>
            <p:cNvSpPr>
              <a:spLocks/>
            </p:cNvSpPr>
            <p:nvPr/>
          </p:nvSpPr>
          <p:spPr bwMode="auto">
            <a:xfrm>
              <a:off x="15125101" y="2841021"/>
              <a:ext cx="57167" cy="82917"/>
            </a:xfrm>
            <a:custGeom>
              <a:avLst/>
              <a:gdLst>
                <a:gd name="T0" fmla="*/ 0 w 40"/>
                <a:gd name="T1" fmla="*/ 12 h 58"/>
                <a:gd name="T2" fmla="*/ 10 w 40"/>
                <a:gd name="T3" fmla="*/ 0 h 58"/>
                <a:gd name="T4" fmla="*/ 31 w 40"/>
                <a:gd name="T5" fmla="*/ 0 h 58"/>
                <a:gd name="T6" fmla="*/ 40 w 40"/>
                <a:gd name="T7" fmla="*/ 21 h 58"/>
                <a:gd name="T8" fmla="*/ 40 w 40"/>
                <a:gd name="T9" fmla="*/ 43 h 58"/>
                <a:gd name="T10" fmla="*/ 31 w 40"/>
                <a:gd name="T11" fmla="*/ 58 h 58"/>
                <a:gd name="T12" fmla="*/ 22 w 40"/>
                <a:gd name="T13" fmla="*/ 58 h 58"/>
                <a:gd name="T14" fmla="*/ 22 w 40"/>
                <a:gd name="T15" fmla="*/ 21 h 58"/>
                <a:gd name="T16" fmla="*/ 10 w 40"/>
                <a:gd name="T17" fmla="*/ 12 h 58"/>
                <a:gd name="T18" fmla="*/ 10 w 40"/>
                <a:gd name="T19" fmla="*/ 21 h 58"/>
                <a:gd name="T20" fmla="*/ 0 w 40"/>
                <a:gd name="T21" fmla="*/ 12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58"/>
                <a:gd name="T35" fmla="*/ 40 w 40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58">
                  <a:moveTo>
                    <a:pt x="0" y="12"/>
                  </a:moveTo>
                  <a:lnTo>
                    <a:pt x="10" y="0"/>
                  </a:lnTo>
                  <a:lnTo>
                    <a:pt x="31" y="0"/>
                  </a:lnTo>
                  <a:lnTo>
                    <a:pt x="40" y="21"/>
                  </a:lnTo>
                  <a:lnTo>
                    <a:pt x="40" y="43"/>
                  </a:lnTo>
                  <a:lnTo>
                    <a:pt x="31" y="58"/>
                  </a:lnTo>
                  <a:lnTo>
                    <a:pt x="22" y="58"/>
                  </a:lnTo>
                  <a:lnTo>
                    <a:pt x="22" y="21"/>
                  </a:lnTo>
                  <a:lnTo>
                    <a:pt x="10" y="12"/>
                  </a:lnTo>
                  <a:lnTo>
                    <a:pt x="10" y="21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4" name="Freeform 1771"/>
            <p:cNvSpPr>
              <a:spLocks/>
            </p:cNvSpPr>
            <p:nvPr/>
          </p:nvSpPr>
          <p:spPr bwMode="auto">
            <a:xfrm>
              <a:off x="15182269" y="2828154"/>
              <a:ext cx="65742" cy="42889"/>
            </a:xfrm>
            <a:custGeom>
              <a:avLst/>
              <a:gdLst>
                <a:gd name="T0" fmla="*/ 0 w 46"/>
                <a:gd name="T1" fmla="*/ 21 h 30"/>
                <a:gd name="T2" fmla="*/ 12 w 46"/>
                <a:gd name="T3" fmla="*/ 0 h 30"/>
                <a:gd name="T4" fmla="*/ 24 w 46"/>
                <a:gd name="T5" fmla="*/ 9 h 30"/>
                <a:gd name="T6" fmla="*/ 24 w 46"/>
                <a:gd name="T7" fmla="*/ 0 h 30"/>
                <a:gd name="T8" fmla="*/ 37 w 46"/>
                <a:gd name="T9" fmla="*/ 0 h 30"/>
                <a:gd name="T10" fmla="*/ 46 w 46"/>
                <a:gd name="T11" fmla="*/ 9 h 30"/>
                <a:gd name="T12" fmla="*/ 37 w 46"/>
                <a:gd name="T13" fmla="*/ 21 h 30"/>
                <a:gd name="T14" fmla="*/ 24 w 46"/>
                <a:gd name="T15" fmla="*/ 9 h 30"/>
                <a:gd name="T16" fmla="*/ 24 w 46"/>
                <a:gd name="T17" fmla="*/ 21 h 30"/>
                <a:gd name="T18" fmla="*/ 24 w 46"/>
                <a:gd name="T19" fmla="*/ 30 h 30"/>
                <a:gd name="T20" fmla="*/ 0 w 46"/>
                <a:gd name="T21" fmla="*/ 21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30"/>
                <a:gd name="T35" fmla="*/ 46 w 46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30">
                  <a:moveTo>
                    <a:pt x="0" y="21"/>
                  </a:moveTo>
                  <a:lnTo>
                    <a:pt x="12" y="0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9"/>
                  </a:lnTo>
                  <a:lnTo>
                    <a:pt x="37" y="21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3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5" name="Freeform 1772"/>
            <p:cNvSpPr>
              <a:spLocks/>
            </p:cNvSpPr>
            <p:nvPr/>
          </p:nvSpPr>
          <p:spPr bwMode="auto">
            <a:xfrm>
              <a:off x="15139393" y="2610853"/>
              <a:ext cx="235815" cy="247323"/>
            </a:xfrm>
            <a:custGeom>
              <a:avLst/>
              <a:gdLst>
                <a:gd name="T0" fmla="*/ 0 w 164"/>
                <a:gd name="T1" fmla="*/ 152 h 173"/>
                <a:gd name="T2" fmla="*/ 21 w 164"/>
                <a:gd name="T3" fmla="*/ 128 h 173"/>
                <a:gd name="T4" fmla="*/ 67 w 164"/>
                <a:gd name="T5" fmla="*/ 118 h 173"/>
                <a:gd name="T6" fmla="*/ 76 w 164"/>
                <a:gd name="T7" fmla="*/ 128 h 173"/>
                <a:gd name="T8" fmla="*/ 76 w 164"/>
                <a:gd name="T9" fmla="*/ 118 h 173"/>
                <a:gd name="T10" fmla="*/ 76 w 164"/>
                <a:gd name="T11" fmla="*/ 88 h 173"/>
                <a:gd name="T12" fmla="*/ 92 w 164"/>
                <a:gd name="T13" fmla="*/ 88 h 173"/>
                <a:gd name="T14" fmla="*/ 92 w 164"/>
                <a:gd name="T15" fmla="*/ 97 h 173"/>
                <a:gd name="T16" fmla="*/ 110 w 164"/>
                <a:gd name="T17" fmla="*/ 88 h 173"/>
                <a:gd name="T18" fmla="*/ 110 w 164"/>
                <a:gd name="T19" fmla="*/ 51 h 173"/>
                <a:gd name="T20" fmla="*/ 101 w 164"/>
                <a:gd name="T21" fmla="*/ 12 h 173"/>
                <a:gd name="T22" fmla="*/ 110 w 164"/>
                <a:gd name="T23" fmla="*/ 12 h 173"/>
                <a:gd name="T24" fmla="*/ 101 w 164"/>
                <a:gd name="T25" fmla="*/ 0 h 173"/>
                <a:gd name="T26" fmla="*/ 110 w 164"/>
                <a:gd name="T27" fmla="*/ 12 h 173"/>
                <a:gd name="T28" fmla="*/ 147 w 164"/>
                <a:gd name="T29" fmla="*/ 51 h 173"/>
                <a:gd name="T30" fmla="*/ 156 w 164"/>
                <a:gd name="T31" fmla="*/ 64 h 173"/>
                <a:gd name="T32" fmla="*/ 147 w 164"/>
                <a:gd name="T33" fmla="*/ 64 h 173"/>
                <a:gd name="T34" fmla="*/ 147 w 164"/>
                <a:gd name="T35" fmla="*/ 76 h 173"/>
                <a:gd name="T36" fmla="*/ 168 w 164"/>
                <a:gd name="T37" fmla="*/ 118 h 173"/>
                <a:gd name="T38" fmla="*/ 168 w 164"/>
                <a:gd name="T39" fmla="*/ 128 h 173"/>
                <a:gd name="T40" fmla="*/ 156 w 164"/>
                <a:gd name="T41" fmla="*/ 143 h 173"/>
                <a:gd name="T42" fmla="*/ 147 w 164"/>
                <a:gd name="T43" fmla="*/ 128 h 173"/>
                <a:gd name="T44" fmla="*/ 147 w 164"/>
                <a:gd name="T45" fmla="*/ 143 h 173"/>
                <a:gd name="T46" fmla="*/ 135 w 164"/>
                <a:gd name="T47" fmla="*/ 128 h 173"/>
                <a:gd name="T48" fmla="*/ 125 w 164"/>
                <a:gd name="T49" fmla="*/ 143 h 173"/>
                <a:gd name="T50" fmla="*/ 110 w 164"/>
                <a:gd name="T51" fmla="*/ 143 h 173"/>
                <a:gd name="T52" fmla="*/ 101 w 164"/>
                <a:gd name="T53" fmla="*/ 143 h 173"/>
                <a:gd name="T54" fmla="*/ 110 w 164"/>
                <a:gd name="T55" fmla="*/ 152 h 173"/>
                <a:gd name="T56" fmla="*/ 101 w 164"/>
                <a:gd name="T57" fmla="*/ 173 h 173"/>
                <a:gd name="T58" fmla="*/ 76 w 164"/>
                <a:gd name="T59" fmla="*/ 161 h 173"/>
                <a:gd name="T60" fmla="*/ 76 w 164"/>
                <a:gd name="T61" fmla="*/ 143 h 173"/>
                <a:gd name="T62" fmla="*/ 67 w 164"/>
                <a:gd name="T63" fmla="*/ 143 h 173"/>
                <a:gd name="T64" fmla="*/ 30 w 164"/>
                <a:gd name="T65" fmla="*/ 152 h 173"/>
                <a:gd name="T66" fmla="*/ 21 w 164"/>
                <a:gd name="T67" fmla="*/ 161 h 173"/>
                <a:gd name="T68" fmla="*/ 12 w 164"/>
                <a:gd name="T69" fmla="*/ 161 h 173"/>
                <a:gd name="T70" fmla="*/ 0 w 164"/>
                <a:gd name="T71" fmla="*/ 152 h 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73"/>
                <a:gd name="T110" fmla="*/ 164 w 164"/>
                <a:gd name="T111" fmla="*/ 173 h 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73">
                  <a:moveTo>
                    <a:pt x="0" y="152"/>
                  </a:moveTo>
                  <a:lnTo>
                    <a:pt x="21" y="128"/>
                  </a:lnTo>
                  <a:lnTo>
                    <a:pt x="67" y="118"/>
                  </a:lnTo>
                  <a:lnTo>
                    <a:pt x="76" y="128"/>
                  </a:lnTo>
                  <a:lnTo>
                    <a:pt x="76" y="118"/>
                  </a:lnTo>
                  <a:lnTo>
                    <a:pt x="76" y="88"/>
                  </a:lnTo>
                  <a:lnTo>
                    <a:pt x="88" y="88"/>
                  </a:lnTo>
                  <a:lnTo>
                    <a:pt x="88" y="97"/>
                  </a:lnTo>
                  <a:lnTo>
                    <a:pt x="106" y="88"/>
                  </a:lnTo>
                  <a:lnTo>
                    <a:pt x="106" y="51"/>
                  </a:lnTo>
                  <a:lnTo>
                    <a:pt x="97" y="12"/>
                  </a:lnTo>
                  <a:lnTo>
                    <a:pt x="106" y="12"/>
                  </a:lnTo>
                  <a:lnTo>
                    <a:pt x="97" y="0"/>
                  </a:lnTo>
                  <a:lnTo>
                    <a:pt x="106" y="12"/>
                  </a:lnTo>
                  <a:lnTo>
                    <a:pt x="143" y="51"/>
                  </a:lnTo>
                  <a:lnTo>
                    <a:pt x="152" y="64"/>
                  </a:lnTo>
                  <a:lnTo>
                    <a:pt x="143" y="64"/>
                  </a:lnTo>
                  <a:lnTo>
                    <a:pt x="143" y="76"/>
                  </a:lnTo>
                  <a:lnTo>
                    <a:pt x="164" y="118"/>
                  </a:lnTo>
                  <a:lnTo>
                    <a:pt x="164" y="128"/>
                  </a:lnTo>
                  <a:lnTo>
                    <a:pt x="152" y="143"/>
                  </a:lnTo>
                  <a:lnTo>
                    <a:pt x="143" y="128"/>
                  </a:lnTo>
                  <a:lnTo>
                    <a:pt x="143" y="143"/>
                  </a:lnTo>
                  <a:lnTo>
                    <a:pt x="131" y="128"/>
                  </a:lnTo>
                  <a:lnTo>
                    <a:pt x="121" y="143"/>
                  </a:lnTo>
                  <a:lnTo>
                    <a:pt x="106" y="143"/>
                  </a:lnTo>
                  <a:lnTo>
                    <a:pt x="97" y="143"/>
                  </a:lnTo>
                  <a:lnTo>
                    <a:pt x="106" y="152"/>
                  </a:lnTo>
                  <a:lnTo>
                    <a:pt x="97" y="173"/>
                  </a:lnTo>
                  <a:lnTo>
                    <a:pt x="76" y="161"/>
                  </a:lnTo>
                  <a:lnTo>
                    <a:pt x="76" y="143"/>
                  </a:lnTo>
                  <a:lnTo>
                    <a:pt x="67" y="143"/>
                  </a:lnTo>
                  <a:lnTo>
                    <a:pt x="30" y="152"/>
                  </a:lnTo>
                  <a:lnTo>
                    <a:pt x="21" y="161"/>
                  </a:lnTo>
                  <a:lnTo>
                    <a:pt x="12" y="161"/>
                  </a:lnTo>
                  <a:lnTo>
                    <a:pt x="0" y="15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6" name="Freeform 1773"/>
            <p:cNvSpPr>
              <a:spLocks/>
            </p:cNvSpPr>
            <p:nvPr/>
          </p:nvSpPr>
          <p:spPr bwMode="auto">
            <a:xfrm>
              <a:off x="15235148" y="2496484"/>
              <a:ext cx="140060" cy="131524"/>
            </a:xfrm>
            <a:custGeom>
              <a:avLst/>
              <a:gdLst>
                <a:gd name="T0" fmla="*/ 9 w 97"/>
                <a:gd name="T1" fmla="*/ 55 h 92"/>
                <a:gd name="T2" fmla="*/ 9 w 97"/>
                <a:gd name="T3" fmla="*/ 46 h 92"/>
                <a:gd name="T4" fmla="*/ 21 w 97"/>
                <a:gd name="T5" fmla="*/ 46 h 92"/>
                <a:gd name="T6" fmla="*/ 9 w 97"/>
                <a:gd name="T7" fmla="*/ 16 h 92"/>
                <a:gd name="T8" fmla="*/ 0 w 97"/>
                <a:gd name="T9" fmla="*/ 0 h 92"/>
                <a:gd name="T10" fmla="*/ 58 w 97"/>
                <a:gd name="T11" fmla="*/ 25 h 92"/>
                <a:gd name="T12" fmla="*/ 68 w 97"/>
                <a:gd name="T13" fmla="*/ 37 h 92"/>
                <a:gd name="T14" fmla="*/ 80 w 97"/>
                <a:gd name="T15" fmla="*/ 25 h 92"/>
                <a:gd name="T16" fmla="*/ 80 w 97"/>
                <a:gd name="T17" fmla="*/ 37 h 92"/>
                <a:gd name="T18" fmla="*/ 89 w 97"/>
                <a:gd name="T19" fmla="*/ 46 h 92"/>
                <a:gd name="T20" fmla="*/ 101 w 97"/>
                <a:gd name="T21" fmla="*/ 46 h 92"/>
                <a:gd name="T22" fmla="*/ 89 w 97"/>
                <a:gd name="T23" fmla="*/ 55 h 92"/>
                <a:gd name="T24" fmla="*/ 80 w 97"/>
                <a:gd name="T25" fmla="*/ 55 h 92"/>
                <a:gd name="T26" fmla="*/ 68 w 97"/>
                <a:gd name="T27" fmla="*/ 67 h 92"/>
                <a:gd name="T28" fmla="*/ 39 w 97"/>
                <a:gd name="T29" fmla="*/ 55 h 92"/>
                <a:gd name="T30" fmla="*/ 30 w 97"/>
                <a:gd name="T31" fmla="*/ 67 h 92"/>
                <a:gd name="T32" fmla="*/ 21 w 97"/>
                <a:gd name="T33" fmla="*/ 55 h 92"/>
                <a:gd name="T34" fmla="*/ 30 w 97"/>
                <a:gd name="T35" fmla="*/ 80 h 92"/>
                <a:gd name="T36" fmla="*/ 21 w 97"/>
                <a:gd name="T37" fmla="*/ 92 h 92"/>
                <a:gd name="T38" fmla="*/ 9 w 97"/>
                <a:gd name="T39" fmla="*/ 55 h 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2"/>
                <a:gd name="T62" fmla="*/ 97 w 97"/>
                <a:gd name="T63" fmla="*/ 92 h 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2">
                  <a:moveTo>
                    <a:pt x="9" y="55"/>
                  </a:moveTo>
                  <a:lnTo>
                    <a:pt x="9" y="46"/>
                  </a:lnTo>
                  <a:lnTo>
                    <a:pt x="21" y="46"/>
                  </a:lnTo>
                  <a:lnTo>
                    <a:pt x="9" y="16"/>
                  </a:lnTo>
                  <a:lnTo>
                    <a:pt x="0" y="0"/>
                  </a:lnTo>
                  <a:lnTo>
                    <a:pt x="54" y="25"/>
                  </a:lnTo>
                  <a:lnTo>
                    <a:pt x="64" y="37"/>
                  </a:lnTo>
                  <a:lnTo>
                    <a:pt x="76" y="25"/>
                  </a:lnTo>
                  <a:lnTo>
                    <a:pt x="76" y="37"/>
                  </a:lnTo>
                  <a:lnTo>
                    <a:pt x="85" y="46"/>
                  </a:lnTo>
                  <a:lnTo>
                    <a:pt x="97" y="46"/>
                  </a:lnTo>
                  <a:lnTo>
                    <a:pt x="85" y="55"/>
                  </a:lnTo>
                  <a:lnTo>
                    <a:pt x="76" y="55"/>
                  </a:lnTo>
                  <a:lnTo>
                    <a:pt x="64" y="67"/>
                  </a:lnTo>
                  <a:lnTo>
                    <a:pt x="39" y="55"/>
                  </a:lnTo>
                  <a:lnTo>
                    <a:pt x="30" y="67"/>
                  </a:lnTo>
                  <a:lnTo>
                    <a:pt x="21" y="55"/>
                  </a:lnTo>
                  <a:lnTo>
                    <a:pt x="30" y="80"/>
                  </a:lnTo>
                  <a:lnTo>
                    <a:pt x="21" y="92"/>
                  </a:lnTo>
                  <a:lnTo>
                    <a:pt x="9" y="5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7" name="Freeform 1774"/>
            <p:cNvSpPr>
              <a:spLocks/>
            </p:cNvSpPr>
            <p:nvPr/>
          </p:nvSpPr>
          <p:spPr bwMode="auto">
            <a:xfrm>
              <a:off x="15290887" y="1804552"/>
              <a:ext cx="65742" cy="18585"/>
            </a:xfrm>
            <a:custGeom>
              <a:avLst/>
              <a:gdLst>
                <a:gd name="T0" fmla="*/ 15 w 46"/>
                <a:gd name="T1" fmla="*/ 13 h 13"/>
                <a:gd name="T2" fmla="*/ 0 w 46"/>
                <a:gd name="T3" fmla="*/ 0 h 13"/>
                <a:gd name="T4" fmla="*/ 46 w 46"/>
                <a:gd name="T5" fmla="*/ 0 h 13"/>
                <a:gd name="T6" fmla="*/ 15 w 46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13"/>
                <a:gd name="T14" fmla="*/ 46 w 4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13">
                  <a:moveTo>
                    <a:pt x="15" y="13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15" y="1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8" name="Freeform 1775"/>
            <p:cNvSpPr>
              <a:spLocks/>
            </p:cNvSpPr>
            <p:nvPr/>
          </p:nvSpPr>
          <p:spPr bwMode="auto">
            <a:xfrm>
              <a:off x="14511982" y="1740218"/>
              <a:ext cx="65742" cy="17155"/>
            </a:xfrm>
            <a:custGeom>
              <a:avLst/>
              <a:gdLst>
                <a:gd name="T0" fmla="*/ 0 w 46"/>
                <a:gd name="T1" fmla="*/ 12 h 12"/>
                <a:gd name="T2" fmla="*/ 0 w 46"/>
                <a:gd name="T3" fmla="*/ 0 h 12"/>
                <a:gd name="T4" fmla="*/ 15 w 46"/>
                <a:gd name="T5" fmla="*/ 0 h 12"/>
                <a:gd name="T6" fmla="*/ 46 w 46"/>
                <a:gd name="T7" fmla="*/ 12 h 12"/>
                <a:gd name="T8" fmla="*/ 0 w 46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2"/>
                <a:gd name="T17" fmla="*/ 46 w 4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2">
                  <a:moveTo>
                    <a:pt x="0" y="12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9" name="Freeform 1776"/>
            <p:cNvSpPr>
              <a:spLocks/>
            </p:cNvSpPr>
            <p:nvPr/>
          </p:nvSpPr>
          <p:spPr bwMode="auto">
            <a:xfrm>
              <a:off x="14546282" y="1713056"/>
              <a:ext cx="95755" cy="14296"/>
            </a:xfrm>
            <a:custGeom>
              <a:avLst/>
              <a:gdLst>
                <a:gd name="T0" fmla="*/ 0 w 67"/>
                <a:gd name="T1" fmla="*/ 0 h 10"/>
                <a:gd name="T2" fmla="*/ 67 w 67"/>
                <a:gd name="T3" fmla="*/ 0 h 10"/>
                <a:gd name="T4" fmla="*/ 67 w 67"/>
                <a:gd name="T5" fmla="*/ 10 h 10"/>
                <a:gd name="T6" fmla="*/ 0 w 6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10"/>
                <a:gd name="T14" fmla="*/ 67 w 6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10">
                  <a:moveTo>
                    <a:pt x="0" y="0"/>
                  </a:moveTo>
                  <a:lnTo>
                    <a:pt x="67" y="0"/>
                  </a:lnTo>
                  <a:lnTo>
                    <a:pt x="67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0" name="Freeform 1777"/>
            <p:cNvSpPr>
              <a:spLocks/>
            </p:cNvSpPr>
            <p:nvPr/>
          </p:nvSpPr>
          <p:spPr bwMode="auto">
            <a:xfrm>
              <a:off x="14373352" y="1695901"/>
              <a:ext cx="160068" cy="31451"/>
            </a:xfrm>
            <a:custGeom>
              <a:avLst/>
              <a:gdLst>
                <a:gd name="T0" fmla="*/ 12 w 112"/>
                <a:gd name="T1" fmla="*/ 12 h 22"/>
                <a:gd name="T2" fmla="*/ 0 w 112"/>
                <a:gd name="T3" fmla="*/ 0 h 22"/>
                <a:gd name="T4" fmla="*/ 12 w 112"/>
                <a:gd name="T5" fmla="*/ 0 h 22"/>
                <a:gd name="T6" fmla="*/ 54 w 112"/>
                <a:gd name="T7" fmla="*/ 0 h 22"/>
                <a:gd name="T8" fmla="*/ 112 w 112"/>
                <a:gd name="T9" fmla="*/ 12 h 22"/>
                <a:gd name="T10" fmla="*/ 97 w 112"/>
                <a:gd name="T11" fmla="*/ 22 h 22"/>
                <a:gd name="T12" fmla="*/ 54 w 112"/>
                <a:gd name="T13" fmla="*/ 22 h 22"/>
                <a:gd name="T14" fmla="*/ 12 w 112"/>
                <a:gd name="T15" fmla="*/ 12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22"/>
                <a:gd name="T26" fmla="*/ 112 w 11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22">
                  <a:moveTo>
                    <a:pt x="12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112" y="12"/>
                  </a:lnTo>
                  <a:lnTo>
                    <a:pt x="97" y="22"/>
                  </a:lnTo>
                  <a:lnTo>
                    <a:pt x="54" y="2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1" name="Freeform 1778"/>
            <p:cNvSpPr>
              <a:spLocks/>
            </p:cNvSpPr>
            <p:nvPr/>
          </p:nvSpPr>
          <p:spPr bwMode="auto">
            <a:xfrm>
              <a:off x="13671623" y="1617272"/>
              <a:ext cx="78605" cy="31451"/>
            </a:xfrm>
            <a:custGeom>
              <a:avLst/>
              <a:gdLst>
                <a:gd name="T0" fmla="*/ 0 w 55"/>
                <a:gd name="T1" fmla="*/ 22 h 22"/>
                <a:gd name="T2" fmla="*/ 0 w 55"/>
                <a:gd name="T3" fmla="*/ 0 h 22"/>
                <a:gd name="T4" fmla="*/ 9 w 55"/>
                <a:gd name="T5" fmla="*/ 0 h 22"/>
                <a:gd name="T6" fmla="*/ 43 w 55"/>
                <a:gd name="T7" fmla="*/ 13 h 22"/>
                <a:gd name="T8" fmla="*/ 55 w 55"/>
                <a:gd name="T9" fmla="*/ 22 h 22"/>
                <a:gd name="T10" fmla="*/ 0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22"/>
                <a:gd name="T20" fmla="*/ 55 w 5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22">
                  <a:moveTo>
                    <a:pt x="0" y="22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43" y="13"/>
                  </a:lnTo>
                  <a:lnTo>
                    <a:pt x="55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2" name="Freeform 1779"/>
            <p:cNvSpPr>
              <a:spLocks/>
            </p:cNvSpPr>
            <p:nvPr/>
          </p:nvSpPr>
          <p:spPr bwMode="auto">
            <a:xfrm>
              <a:off x="13484401" y="1582961"/>
              <a:ext cx="170072" cy="52896"/>
            </a:xfrm>
            <a:custGeom>
              <a:avLst/>
              <a:gdLst>
                <a:gd name="T0" fmla="*/ 0 w 119"/>
                <a:gd name="T1" fmla="*/ 15 h 37"/>
                <a:gd name="T2" fmla="*/ 10 w 119"/>
                <a:gd name="T3" fmla="*/ 15 h 37"/>
                <a:gd name="T4" fmla="*/ 10 w 119"/>
                <a:gd name="T5" fmla="*/ 0 h 37"/>
                <a:gd name="T6" fmla="*/ 31 w 119"/>
                <a:gd name="T7" fmla="*/ 0 h 37"/>
                <a:gd name="T8" fmla="*/ 107 w 119"/>
                <a:gd name="T9" fmla="*/ 24 h 37"/>
                <a:gd name="T10" fmla="*/ 119 w 119"/>
                <a:gd name="T11" fmla="*/ 37 h 37"/>
                <a:gd name="T12" fmla="*/ 55 w 119"/>
                <a:gd name="T13" fmla="*/ 37 h 37"/>
                <a:gd name="T14" fmla="*/ 0 w 119"/>
                <a:gd name="T15" fmla="*/ 15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37"/>
                <a:gd name="T26" fmla="*/ 119 w 119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37">
                  <a:moveTo>
                    <a:pt x="0" y="15"/>
                  </a:moveTo>
                  <a:lnTo>
                    <a:pt x="10" y="15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107" y="24"/>
                  </a:lnTo>
                  <a:lnTo>
                    <a:pt x="119" y="37"/>
                  </a:lnTo>
                  <a:lnTo>
                    <a:pt x="55" y="37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3" name="Freeform 1780"/>
            <p:cNvSpPr>
              <a:spLocks/>
            </p:cNvSpPr>
            <p:nvPr/>
          </p:nvSpPr>
          <p:spPr bwMode="auto">
            <a:xfrm>
              <a:off x="12919873" y="1678745"/>
              <a:ext cx="268687" cy="144391"/>
            </a:xfrm>
            <a:custGeom>
              <a:avLst/>
              <a:gdLst>
                <a:gd name="T0" fmla="*/ 12 w 188"/>
                <a:gd name="T1" fmla="*/ 88 h 101"/>
                <a:gd name="T2" fmla="*/ 0 w 188"/>
                <a:gd name="T3" fmla="*/ 76 h 101"/>
                <a:gd name="T4" fmla="*/ 21 w 188"/>
                <a:gd name="T5" fmla="*/ 64 h 101"/>
                <a:gd name="T6" fmla="*/ 12 w 188"/>
                <a:gd name="T7" fmla="*/ 64 h 101"/>
                <a:gd name="T8" fmla="*/ 36 w 188"/>
                <a:gd name="T9" fmla="*/ 55 h 101"/>
                <a:gd name="T10" fmla="*/ 21 w 188"/>
                <a:gd name="T11" fmla="*/ 43 h 101"/>
                <a:gd name="T12" fmla="*/ 36 w 188"/>
                <a:gd name="T13" fmla="*/ 43 h 101"/>
                <a:gd name="T14" fmla="*/ 36 w 188"/>
                <a:gd name="T15" fmla="*/ 24 h 101"/>
                <a:gd name="T16" fmla="*/ 88 w 188"/>
                <a:gd name="T17" fmla="*/ 12 h 101"/>
                <a:gd name="T18" fmla="*/ 143 w 188"/>
                <a:gd name="T19" fmla="*/ 0 h 101"/>
                <a:gd name="T20" fmla="*/ 164 w 188"/>
                <a:gd name="T21" fmla="*/ 0 h 101"/>
                <a:gd name="T22" fmla="*/ 176 w 188"/>
                <a:gd name="T23" fmla="*/ 0 h 101"/>
                <a:gd name="T24" fmla="*/ 188 w 188"/>
                <a:gd name="T25" fmla="*/ 12 h 101"/>
                <a:gd name="T26" fmla="*/ 97 w 188"/>
                <a:gd name="T27" fmla="*/ 24 h 101"/>
                <a:gd name="T28" fmla="*/ 57 w 188"/>
                <a:gd name="T29" fmla="*/ 64 h 101"/>
                <a:gd name="T30" fmla="*/ 67 w 188"/>
                <a:gd name="T31" fmla="*/ 88 h 101"/>
                <a:gd name="T32" fmla="*/ 88 w 188"/>
                <a:gd name="T33" fmla="*/ 101 h 101"/>
                <a:gd name="T34" fmla="*/ 45 w 188"/>
                <a:gd name="T35" fmla="*/ 101 h 101"/>
                <a:gd name="T36" fmla="*/ 12 w 188"/>
                <a:gd name="T37" fmla="*/ 88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"/>
                <a:gd name="T58" fmla="*/ 0 h 101"/>
                <a:gd name="T59" fmla="*/ 188 w 188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" h="101">
                  <a:moveTo>
                    <a:pt x="12" y="88"/>
                  </a:moveTo>
                  <a:lnTo>
                    <a:pt x="0" y="76"/>
                  </a:lnTo>
                  <a:lnTo>
                    <a:pt x="21" y="64"/>
                  </a:lnTo>
                  <a:lnTo>
                    <a:pt x="12" y="64"/>
                  </a:lnTo>
                  <a:lnTo>
                    <a:pt x="36" y="55"/>
                  </a:lnTo>
                  <a:lnTo>
                    <a:pt x="21" y="43"/>
                  </a:lnTo>
                  <a:lnTo>
                    <a:pt x="36" y="43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43" y="0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12"/>
                  </a:lnTo>
                  <a:lnTo>
                    <a:pt x="97" y="24"/>
                  </a:lnTo>
                  <a:lnTo>
                    <a:pt x="57" y="64"/>
                  </a:lnTo>
                  <a:lnTo>
                    <a:pt x="67" y="88"/>
                  </a:lnTo>
                  <a:lnTo>
                    <a:pt x="88" y="101"/>
                  </a:lnTo>
                  <a:lnTo>
                    <a:pt x="45" y="101"/>
                  </a:lnTo>
                  <a:lnTo>
                    <a:pt x="12" y="8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4" name="Freeform 1781"/>
            <p:cNvSpPr>
              <a:spLocks/>
            </p:cNvSpPr>
            <p:nvPr/>
          </p:nvSpPr>
          <p:spPr bwMode="auto">
            <a:xfrm>
              <a:off x="12919873" y="1582961"/>
              <a:ext cx="125769" cy="21444"/>
            </a:xfrm>
            <a:custGeom>
              <a:avLst/>
              <a:gdLst>
                <a:gd name="T0" fmla="*/ 0 w 88"/>
                <a:gd name="T1" fmla="*/ 15 h 15"/>
                <a:gd name="T2" fmla="*/ 76 w 88"/>
                <a:gd name="T3" fmla="*/ 0 h 15"/>
                <a:gd name="T4" fmla="*/ 88 w 88"/>
                <a:gd name="T5" fmla="*/ 0 h 15"/>
                <a:gd name="T6" fmla="*/ 57 w 88"/>
                <a:gd name="T7" fmla="*/ 0 h 15"/>
                <a:gd name="T8" fmla="*/ 67 w 88"/>
                <a:gd name="T9" fmla="*/ 15 h 15"/>
                <a:gd name="T10" fmla="*/ 57 w 88"/>
                <a:gd name="T11" fmla="*/ 15 h 15"/>
                <a:gd name="T12" fmla="*/ 0 w 88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5"/>
                <a:gd name="T23" fmla="*/ 88 w 88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5">
                  <a:moveTo>
                    <a:pt x="0" y="15"/>
                  </a:moveTo>
                  <a:lnTo>
                    <a:pt x="76" y="0"/>
                  </a:lnTo>
                  <a:lnTo>
                    <a:pt x="88" y="0"/>
                  </a:lnTo>
                  <a:lnTo>
                    <a:pt x="57" y="0"/>
                  </a:lnTo>
                  <a:lnTo>
                    <a:pt x="67" y="15"/>
                  </a:lnTo>
                  <a:lnTo>
                    <a:pt x="57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5" name="Freeform 1782"/>
            <p:cNvSpPr>
              <a:spLocks/>
            </p:cNvSpPr>
            <p:nvPr/>
          </p:nvSpPr>
          <p:spPr bwMode="auto">
            <a:xfrm>
              <a:off x="12875568" y="1570095"/>
              <a:ext cx="74317" cy="12866"/>
            </a:xfrm>
            <a:custGeom>
              <a:avLst/>
              <a:gdLst>
                <a:gd name="T0" fmla="*/ 0 w 52"/>
                <a:gd name="T1" fmla="*/ 9 h 9"/>
                <a:gd name="T2" fmla="*/ 21 w 52"/>
                <a:gd name="T3" fmla="*/ 9 h 9"/>
                <a:gd name="T4" fmla="*/ 43 w 52"/>
                <a:gd name="T5" fmla="*/ 0 h 9"/>
                <a:gd name="T6" fmla="*/ 43 w 52"/>
                <a:gd name="T7" fmla="*/ 9 h 9"/>
                <a:gd name="T8" fmla="*/ 52 w 52"/>
                <a:gd name="T9" fmla="*/ 9 h 9"/>
                <a:gd name="T10" fmla="*/ 0 w 5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9"/>
                <a:gd name="T20" fmla="*/ 52 w 5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9">
                  <a:moveTo>
                    <a:pt x="0" y="9"/>
                  </a:moveTo>
                  <a:lnTo>
                    <a:pt x="21" y="9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52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6" name="Freeform 1783"/>
            <p:cNvSpPr>
              <a:spLocks/>
            </p:cNvSpPr>
            <p:nvPr/>
          </p:nvSpPr>
          <p:spPr bwMode="auto">
            <a:xfrm>
              <a:off x="12718358" y="1582962"/>
              <a:ext cx="111477" cy="21444"/>
            </a:xfrm>
            <a:custGeom>
              <a:avLst/>
              <a:gdLst>
                <a:gd name="T0" fmla="*/ 0 w 77"/>
                <a:gd name="T1" fmla="*/ 15 h 15"/>
                <a:gd name="T2" fmla="*/ 31 w 77"/>
                <a:gd name="T3" fmla="*/ 0 h 15"/>
                <a:gd name="T4" fmla="*/ 81 w 77"/>
                <a:gd name="T5" fmla="*/ 15 h 15"/>
                <a:gd name="T6" fmla="*/ 68 w 77"/>
                <a:gd name="T7" fmla="*/ 15 h 15"/>
                <a:gd name="T8" fmla="*/ 59 w 77"/>
                <a:gd name="T9" fmla="*/ 15 h 15"/>
                <a:gd name="T10" fmla="*/ 0 w 77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"/>
                <a:gd name="T20" fmla="*/ 77 w 7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">
                  <a:moveTo>
                    <a:pt x="0" y="15"/>
                  </a:moveTo>
                  <a:lnTo>
                    <a:pt x="31" y="0"/>
                  </a:lnTo>
                  <a:lnTo>
                    <a:pt x="77" y="15"/>
                  </a:lnTo>
                  <a:lnTo>
                    <a:pt x="64" y="15"/>
                  </a:lnTo>
                  <a:lnTo>
                    <a:pt x="55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7" name="Freeform 1784"/>
            <p:cNvSpPr>
              <a:spLocks/>
            </p:cNvSpPr>
            <p:nvPr/>
          </p:nvSpPr>
          <p:spPr bwMode="auto">
            <a:xfrm>
              <a:off x="12188132" y="1604406"/>
              <a:ext cx="265828" cy="74339"/>
            </a:xfrm>
            <a:custGeom>
              <a:avLst/>
              <a:gdLst>
                <a:gd name="T0" fmla="*/ 0 w 186"/>
                <a:gd name="T1" fmla="*/ 9 h 52"/>
                <a:gd name="T2" fmla="*/ 52 w 186"/>
                <a:gd name="T3" fmla="*/ 9 h 52"/>
                <a:gd name="T4" fmla="*/ 97 w 186"/>
                <a:gd name="T5" fmla="*/ 0 h 52"/>
                <a:gd name="T6" fmla="*/ 173 w 186"/>
                <a:gd name="T7" fmla="*/ 0 h 52"/>
                <a:gd name="T8" fmla="*/ 186 w 186"/>
                <a:gd name="T9" fmla="*/ 9 h 52"/>
                <a:gd name="T10" fmla="*/ 143 w 186"/>
                <a:gd name="T11" fmla="*/ 22 h 52"/>
                <a:gd name="T12" fmla="*/ 88 w 186"/>
                <a:gd name="T13" fmla="*/ 9 h 52"/>
                <a:gd name="T14" fmla="*/ 88 w 186"/>
                <a:gd name="T15" fmla="*/ 22 h 52"/>
                <a:gd name="T16" fmla="*/ 164 w 186"/>
                <a:gd name="T17" fmla="*/ 40 h 52"/>
                <a:gd name="T18" fmla="*/ 106 w 186"/>
                <a:gd name="T19" fmla="*/ 40 h 52"/>
                <a:gd name="T20" fmla="*/ 106 w 186"/>
                <a:gd name="T21" fmla="*/ 31 h 52"/>
                <a:gd name="T22" fmla="*/ 88 w 186"/>
                <a:gd name="T23" fmla="*/ 31 h 52"/>
                <a:gd name="T24" fmla="*/ 64 w 186"/>
                <a:gd name="T25" fmla="*/ 52 h 52"/>
                <a:gd name="T26" fmla="*/ 30 w 186"/>
                <a:gd name="T27" fmla="*/ 40 h 52"/>
                <a:gd name="T28" fmla="*/ 30 w 186"/>
                <a:gd name="T29" fmla="*/ 31 h 52"/>
                <a:gd name="T30" fmla="*/ 21 w 186"/>
                <a:gd name="T31" fmla="*/ 31 h 52"/>
                <a:gd name="T32" fmla="*/ 12 w 186"/>
                <a:gd name="T33" fmla="*/ 22 h 52"/>
                <a:gd name="T34" fmla="*/ 0 w 186"/>
                <a:gd name="T35" fmla="*/ 9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6"/>
                <a:gd name="T55" fmla="*/ 0 h 52"/>
                <a:gd name="T56" fmla="*/ 186 w 186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6" h="52">
                  <a:moveTo>
                    <a:pt x="0" y="9"/>
                  </a:moveTo>
                  <a:lnTo>
                    <a:pt x="52" y="9"/>
                  </a:lnTo>
                  <a:lnTo>
                    <a:pt x="97" y="0"/>
                  </a:lnTo>
                  <a:lnTo>
                    <a:pt x="173" y="0"/>
                  </a:lnTo>
                  <a:lnTo>
                    <a:pt x="186" y="9"/>
                  </a:lnTo>
                  <a:lnTo>
                    <a:pt x="143" y="22"/>
                  </a:lnTo>
                  <a:lnTo>
                    <a:pt x="88" y="9"/>
                  </a:lnTo>
                  <a:lnTo>
                    <a:pt x="88" y="22"/>
                  </a:lnTo>
                  <a:lnTo>
                    <a:pt x="164" y="40"/>
                  </a:lnTo>
                  <a:lnTo>
                    <a:pt x="106" y="40"/>
                  </a:lnTo>
                  <a:lnTo>
                    <a:pt x="106" y="31"/>
                  </a:lnTo>
                  <a:lnTo>
                    <a:pt x="88" y="31"/>
                  </a:lnTo>
                  <a:lnTo>
                    <a:pt x="64" y="52"/>
                  </a:lnTo>
                  <a:lnTo>
                    <a:pt x="30" y="40"/>
                  </a:lnTo>
                  <a:lnTo>
                    <a:pt x="30" y="31"/>
                  </a:lnTo>
                  <a:lnTo>
                    <a:pt x="21" y="31"/>
                  </a:lnTo>
                  <a:lnTo>
                    <a:pt x="12" y="22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8" name="Freeform 1785"/>
            <p:cNvSpPr>
              <a:spLocks/>
            </p:cNvSpPr>
            <p:nvPr/>
          </p:nvSpPr>
          <p:spPr bwMode="auto">
            <a:xfrm>
              <a:off x="11813686" y="2131934"/>
              <a:ext cx="170072" cy="230168"/>
            </a:xfrm>
            <a:custGeom>
              <a:avLst/>
              <a:gdLst>
                <a:gd name="T0" fmla="*/ 0 w 119"/>
                <a:gd name="T1" fmla="*/ 161 h 161"/>
                <a:gd name="T2" fmla="*/ 21 w 119"/>
                <a:gd name="T3" fmla="*/ 140 h 161"/>
                <a:gd name="T4" fmla="*/ 43 w 119"/>
                <a:gd name="T5" fmla="*/ 140 h 161"/>
                <a:gd name="T6" fmla="*/ 30 w 119"/>
                <a:gd name="T7" fmla="*/ 140 h 161"/>
                <a:gd name="T8" fmla="*/ 9 w 119"/>
                <a:gd name="T9" fmla="*/ 140 h 161"/>
                <a:gd name="T10" fmla="*/ 9 w 119"/>
                <a:gd name="T11" fmla="*/ 131 h 161"/>
                <a:gd name="T12" fmla="*/ 21 w 119"/>
                <a:gd name="T13" fmla="*/ 115 h 161"/>
                <a:gd name="T14" fmla="*/ 21 w 119"/>
                <a:gd name="T15" fmla="*/ 106 h 161"/>
                <a:gd name="T16" fmla="*/ 43 w 119"/>
                <a:gd name="T17" fmla="*/ 106 h 161"/>
                <a:gd name="T18" fmla="*/ 52 w 119"/>
                <a:gd name="T19" fmla="*/ 85 h 161"/>
                <a:gd name="T20" fmla="*/ 30 w 119"/>
                <a:gd name="T21" fmla="*/ 76 h 161"/>
                <a:gd name="T22" fmla="*/ 43 w 119"/>
                <a:gd name="T23" fmla="*/ 76 h 161"/>
                <a:gd name="T24" fmla="*/ 21 w 119"/>
                <a:gd name="T25" fmla="*/ 76 h 161"/>
                <a:gd name="T26" fmla="*/ 9 w 119"/>
                <a:gd name="T27" fmla="*/ 76 h 161"/>
                <a:gd name="T28" fmla="*/ 21 w 119"/>
                <a:gd name="T29" fmla="*/ 64 h 161"/>
                <a:gd name="T30" fmla="*/ 21 w 119"/>
                <a:gd name="T31" fmla="*/ 55 h 161"/>
                <a:gd name="T32" fmla="*/ 9 w 119"/>
                <a:gd name="T33" fmla="*/ 64 h 161"/>
                <a:gd name="T34" fmla="*/ 9 w 119"/>
                <a:gd name="T35" fmla="*/ 55 h 161"/>
                <a:gd name="T36" fmla="*/ 0 w 119"/>
                <a:gd name="T37" fmla="*/ 55 h 161"/>
                <a:gd name="T38" fmla="*/ 9 w 119"/>
                <a:gd name="T39" fmla="*/ 55 h 161"/>
                <a:gd name="T40" fmla="*/ 9 w 119"/>
                <a:gd name="T41" fmla="*/ 39 h 161"/>
                <a:gd name="T42" fmla="*/ 0 w 119"/>
                <a:gd name="T43" fmla="*/ 39 h 161"/>
                <a:gd name="T44" fmla="*/ 9 w 119"/>
                <a:gd name="T45" fmla="*/ 30 h 161"/>
                <a:gd name="T46" fmla="*/ 9 w 119"/>
                <a:gd name="T47" fmla="*/ 18 h 161"/>
                <a:gd name="T48" fmla="*/ 21 w 119"/>
                <a:gd name="T49" fmla="*/ 0 h 161"/>
                <a:gd name="T50" fmla="*/ 52 w 119"/>
                <a:gd name="T51" fmla="*/ 0 h 161"/>
                <a:gd name="T52" fmla="*/ 52 w 119"/>
                <a:gd name="T53" fmla="*/ 9 h 161"/>
                <a:gd name="T54" fmla="*/ 30 w 119"/>
                <a:gd name="T55" fmla="*/ 18 h 161"/>
                <a:gd name="T56" fmla="*/ 64 w 119"/>
                <a:gd name="T57" fmla="*/ 18 h 161"/>
                <a:gd name="T58" fmla="*/ 43 w 119"/>
                <a:gd name="T59" fmla="*/ 55 h 161"/>
                <a:gd name="T60" fmla="*/ 64 w 119"/>
                <a:gd name="T61" fmla="*/ 55 h 161"/>
                <a:gd name="T62" fmla="*/ 76 w 119"/>
                <a:gd name="T63" fmla="*/ 76 h 161"/>
                <a:gd name="T64" fmla="*/ 85 w 119"/>
                <a:gd name="T65" fmla="*/ 85 h 161"/>
                <a:gd name="T66" fmla="*/ 97 w 119"/>
                <a:gd name="T67" fmla="*/ 106 h 161"/>
                <a:gd name="T68" fmla="*/ 85 w 119"/>
                <a:gd name="T69" fmla="*/ 106 h 161"/>
                <a:gd name="T70" fmla="*/ 107 w 119"/>
                <a:gd name="T71" fmla="*/ 106 h 161"/>
                <a:gd name="T72" fmla="*/ 119 w 119"/>
                <a:gd name="T73" fmla="*/ 115 h 161"/>
                <a:gd name="T74" fmla="*/ 97 w 119"/>
                <a:gd name="T75" fmla="*/ 140 h 161"/>
                <a:gd name="T76" fmla="*/ 107 w 119"/>
                <a:gd name="T77" fmla="*/ 140 h 161"/>
                <a:gd name="T78" fmla="*/ 97 w 119"/>
                <a:gd name="T79" fmla="*/ 149 h 161"/>
                <a:gd name="T80" fmla="*/ 52 w 119"/>
                <a:gd name="T81" fmla="*/ 161 h 161"/>
                <a:gd name="T82" fmla="*/ 43 w 119"/>
                <a:gd name="T83" fmla="*/ 149 h 161"/>
                <a:gd name="T84" fmla="*/ 30 w 119"/>
                <a:gd name="T85" fmla="*/ 161 h 161"/>
                <a:gd name="T86" fmla="*/ 9 w 119"/>
                <a:gd name="T87" fmla="*/ 161 h 161"/>
                <a:gd name="T88" fmla="*/ 0 w 119"/>
                <a:gd name="T89" fmla="*/ 161 h 1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"/>
                <a:gd name="T136" fmla="*/ 0 h 161"/>
                <a:gd name="T137" fmla="*/ 119 w 119"/>
                <a:gd name="T138" fmla="*/ 161 h 1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" h="161">
                  <a:moveTo>
                    <a:pt x="0" y="161"/>
                  </a:moveTo>
                  <a:lnTo>
                    <a:pt x="21" y="140"/>
                  </a:lnTo>
                  <a:lnTo>
                    <a:pt x="43" y="140"/>
                  </a:lnTo>
                  <a:lnTo>
                    <a:pt x="30" y="140"/>
                  </a:lnTo>
                  <a:lnTo>
                    <a:pt x="9" y="140"/>
                  </a:lnTo>
                  <a:lnTo>
                    <a:pt x="9" y="131"/>
                  </a:lnTo>
                  <a:lnTo>
                    <a:pt x="21" y="115"/>
                  </a:lnTo>
                  <a:lnTo>
                    <a:pt x="21" y="106"/>
                  </a:lnTo>
                  <a:lnTo>
                    <a:pt x="43" y="106"/>
                  </a:lnTo>
                  <a:lnTo>
                    <a:pt x="52" y="85"/>
                  </a:lnTo>
                  <a:lnTo>
                    <a:pt x="30" y="76"/>
                  </a:lnTo>
                  <a:lnTo>
                    <a:pt x="43" y="76"/>
                  </a:lnTo>
                  <a:lnTo>
                    <a:pt x="21" y="76"/>
                  </a:lnTo>
                  <a:lnTo>
                    <a:pt x="9" y="76"/>
                  </a:lnTo>
                  <a:lnTo>
                    <a:pt x="21" y="64"/>
                  </a:lnTo>
                  <a:lnTo>
                    <a:pt x="21" y="55"/>
                  </a:lnTo>
                  <a:lnTo>
                    <a:pt x="9" y="64"/>
                  </a:lnTo>
                  <a:lnTo>
                    <a:pt x="9" y="55"/>
                  </a:lnTo>
                  <a:lnTo>
                    <a:pt x="0" y="55"/>
                  </a:lnTo>
                  <a:lnTo>
                    <a:pt x="9" y="55"/>
                  </a:lnTo>
                  <a:lnTo>
                    <a:pt x="9" y="39"/>
                  </a:lnTo>
                  <a:lnTo>
                    <a:pt x="0" y="39"/>
                  </a:lnTo>
                  <a:lnTo>
                    <a:pt x="9" y="30"/>
                  </a:lnTo>
                  <a:lnTo>
                    <a:pt x="9" y="18"/>
                  </a:lnTo>
                  <a:lnTo>
                    <a:pt x="21" y="0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30" y="18"/>
                  </a:lnTo>
                  <a:lnTo>
                    <a:pt x="64" y="18"/>
                  </a:lnTo>
                  <a:lnTo>
                    <a:pt x="43" y="55"/>
                  </a:lnTo>
                  <a:lnTo>
                    <a:pt x="64" y="55"/>
                  </a:lnTo>
                  <a:lnTo>
                    <a:pt x="76" y="76"/>
                  </a:lnTo>
                  <a:lnTo>
                    <a:pt x="85" y="85"/>
                  </a:lnTo>
                  <a:lnTo>
                    <a:pt x="97" y="106"/>
                  </a:lnTo>
                  <a:lnTo>
                    <a:pt x="85" y="106"/>
                  </a:lnTo>
                  <a:lnTo>
                    <a:pt x="107" y="106"/>
                  </a:lnTo>
                  <a:lnTo>
                    <a:pt x="119" y="115"/>
                  </a:lnTo>
                  <a:lnTo>
                    <a:pt x="97" y="140"/>
                  </a:lnTo>
                  <a:lnTo>
                    <a:pt x="107" y="140"/>
                  </a:lnTo>
                  <a:lnTo>
                    <a:pt x="97" y="149"/>
                  </a:lnTo>
                  <a:lnTo>
                    <a:pt x="52" y="161"/>
                  </a:lnTo>
                  <a:lnTo>
                    <a:pt x="43" y="149"/>
                  </a:lnTo>
                  <a:lnTo>
                    <a:pt x="30" y="161"/>
                  </a:lnTo>
                  <a:lnTo>
                    <a:pt x="9" y="161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9" name="Freeform 1786"/>
            <p:cNvSpPr>
              <a:spLocks/>
            </p:cNvSpPr>
            <p:nvPr/>
          </p:nvSpPr>
          <p:spPr bwMode="auto">
            <a:xfrm>
              <a:off x="12123819" y="2575113"/>
              <a:ext cx="15721" cy="52896"/>
            </a:xfrm>
            <a:custGeom>
              <a:avLst/>
              <a:gdLst>
                <a:gd name="T0" fmla="*/ 0 w 12"/>
                <a:gd name="T1" fmla="*/ 0 h 37"/>
                <a:gd name="T2" fmla="*/ 8 w 12"/>
                <a:gd name="T3" fmla="*/ 0 h 37"/>
                <a:gd name="T4" fmla="*/ 8 w 12"/>
                <a:gd name="T5" fmla="*/ 37 h 37"/>
                <a:gd name="T6" fmla="*/ 0 w 12"/>
                <a:gd name="T7" fmla="*/ 25 h 37"/>
                <a:gd name="T8" fmla="*/ 0 w 1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7"/>
                <a:gd name="T17" fmla="*/ 12 w 1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7">
                  <a:moveTo>
                    <a:pt x="0" y="0"/>
                  </a:moveTo>
                  <a:lnTo>
                    <a:pt x="12" y="0"/>
                  </a:lnTo>
                  <a:lnTo>
                    <a:pt x="12" y="37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0" name="Freeform 1787"/>
            <p:cNvSpPr>
              <a:spLocks/>
            </p:cNvSpPr>
            <p:nvPr/>
          </p:nvSpPr>
          <p:spPr bwMode="auto">
            <a:xfrm>
              <a:off x="12109527" y="2628009"/>
              <a:ext cx="44305" cy="55756"/>
            </a:xfrm>
            <a:custGeom>
              <a:avLst/>
              <a:gdLst>
                <a:gd name="T0" fmla="*/ 0 w 31"/>
                <a:gd name="T1" fmla="*/ 0 h 39"/>
                <a:gd name="T2" fmla="*/ 21 w 31"/>
                <a:gd name="T3" fmla="*/ 0 h 39"/>
                <a:gd name="T4" fmla="*/ 31 w 31"/>
                <a:gd name="T5" fmla="*/ 9 h 39"/>
                <a:gd name="T6" fmla="*/ 31 w 31"/>
                <a:gd name="T7" fmla="*/ 39 h 39"/>
                <a:gd name="T8" fmla="*/ 9 w 31"/>
                <a:gd name="T9" fmla="*/ 39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21" y="0"/>
                  </a:lnTo>
                  <a:lnTo>
                    <a:pt x="31" y="9"/>
                  </a:lnTo>
                  <a:lnTo>
                    <a:pt x="31" y="39"/>
                  </a:lnTo>
                  <a:lnTo>
                    <a:pt x="9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1" name="Freeform 1788"/>
            <p:cNvSpPr>
              <a:spLocks/>
            </p:cNvSpPr>
            <p:nvPr/>
          </p:nvSpPr>
          <p:spPr bwMode="auto">
            <a:xfrm>
              <a:off x="12218144" y="2702349"/>
              <a:ext cx="78605" cy="47178"/>
            </a:xfrm>
            <a:custGeom>
              <a:avLst/>
              <a:gdLst>
                <a:gd name="T0" fmla="*/ 0 w 55"/>
                <a:gd name="T1" fmla="*/ 12 h 33"/>
                <a:gd name="T2" fmla="*/ 9 w 55"/>
                <a:gd name="T3" fmla="*/ 12 h 33"/>
                <a:gd name="T4" fmla="*/ 31 w 55"/>
                <a:gd name="T5" fmla="*/ 12 h 33"/>
                <a:gd name="T6" fmla="*/ 55 w 55"/>
                <a:gd name="T7" fmla="*/ 0 h 33"/>
                <a:gd name="T8" fmla="*/ 43 w 55"/>
                <a:gd name="T9" fmla="*/ 33 h 33"/>
                <a:gd name="T10" fmla="*/ 0 w 55"/>
                <a:gd name="T11" fmla="*/ 24 h 33"/>
                <a:gd name="T12" fmla="*/ 0 w 55"/>
                <a:gd name="T13" fmla="*/ 1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33"/>
                <a:gd name="T23" fmla="*/ 55 w 5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33">
                  <a:moveTo>
                    <a:pt x="0" y="12"/>
                  </a:moveTo>
                  <a:lnTo>
                    <a:pt x="9" y="12"/>
                  </a:lnTo>
                  <a:lnTo>
                    <a:pt x="31" y="12"/>
                  </a:lnTo>
                  <a:lnTo>
                    <a:pt x="55" y="0"/>
                  </a:lnTo>
                  <a:lnTo>
                    <a:pt x="43" y="33"/>
                  </a:lnTo>
                  <a:lnTo>
                    <a:pt x="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2" name="Freeform 1789"/>
            <p:cNvSpPr>
              <a:spLocks/>
            </p:cNvSpPr>
            <p:nvPr/>
          </p:nvSpPr>
          <p:spPr bwMode="auto">
            <a:xfrm>
              <a:off x="12435380" y="2702349"/>
              <a:ext cx="48592" cy="60043"/>
            </a:xfrm>
            <a:custGeom>
              <a:avLst/>
              <a:gdLst>
                <a:gd name="T0" fmla="*/ 0 w 34"/>
                <a:gd name="T1" fmla="*/ 12 h 42"/>
                <a:gd name="T2" fmla="*/ 13 w 34"/>
                <a:gd name="T3" fmla="*/ 0 h 42"/>
                <a:gd name="T4" fmla="*/ 22 w 34"/>
                <a:gd name="T5" fmla="*/ 12 h 42"/>
                <a:gd name="T6" fmla="*/ 34 w 34"/>
                <a:gd name="T7" fmla="*/ 24 h 42"/>
                <a:gd name="T8" fmla="*/ 22 w 34"/>
                <a:gd name="T9" fmla="*/ 24 h 42"/>
                <a:gd name="T10" fmla="*/ 34 w 34"/>
                <a:gd name="T11" fmla="*/ 42 h 42"/>
                <a:gd name="T12" fmla="*/ 22 w 34"/>
                <a:gd name="T13" fmla="*/ 33 h 42"/>
                <a:gd name="T14" fmla="*/ 22 w 34"/>
                <a:gd name="T15" fmla="*/ 42 h 42"/>
                <a:gd name="T16" fmla="*/ 13 w 34"/>
                <a:gd name="T17" fmla="*/ 33 h 42"/>
                <a:gd name="T18" fmla="*/ 0 w 34"/>
                <a:gd name="T19" fmla="*/ 24 h 42"/>
                <a:gd name="T20" fmla="*/ 0 w 34"/>
                <a:gd name="T21" fmla="*/ 12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42"/>
                <a:gd name="T35" fmla="*/ 34 w 34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42">
                  <a:moveTo>
                    <a:pt x="0" y="12"/>
                  </a:moveTo>
                  <a:lnTo>
                    <a:pt x="13" y="0"/>
                  </a:lnTo>
                  <a:lnTo>
                    <a:pt x="22" y="12"/>
                  </a:lnTo>
                  <a:lnTo>
                    <a:pt x="34" y="24"/>
                  </a:lnTo>
                  <a:lnTo>
                    <a:pt x="22" y="24"/>
                  </a:lnTo>
                  <a:lnTo>
                    <a:pt x="34" y="42"/>
                  </a:lnTo>
                  <a:lnTo>
                    <a:pt x="22" y="33"/>
                  </a:lnTo>
                  <a:lnTo>
                    <a:pt x="22" y="42"/>
                  </a:lnTo>
                  <a:lnTo>
                    <a:pt x="13" y="33"/>
                  </a:lnTo>
                  <a:lnTo>
                    <a:pt x="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3" name="Freeform 1790"/>
            <p:cNvSpPr>
              <a:spLocks/>
            </p:cNvSpPr>
            <p:nvPr/>
          </p:nvSpPr>
          <p:spPr bwMode="auto">
            <a:xfrm>
              <a:off x="12501122" y="2779549"/>
              <a:ext cx="61455" cy="35740"/>
            </a:xfrm>
            <a:custGeom>
              <a:avLst/>
              <a:gdLst>
                <a:gd name="T0" fmla="*/ 0 w 43"/>
                <a:gd name="T1" fmla="*/ 10 h 25"/>
                <a:gd name="T2" fmla="*/ 0 w 43"/>
                <a:gd name="T3" fmla="*/ 0 h 25"/>
                <a:gd name="T4" fmla="*/ 31 w 43"/>
                <a:gd name="T5" fmla="*/ 10 h 25"/>
                <a:gd name="T6" fmla="*/ 43 w 43"/>
                <a:gd name="T7" fmla="*/ 10 h 25"/>
                <a:gd name="T8" fmla="*/ 43 w 43"/>
                <a:gd name="T9" fmla="*/ 25 h 25"/>
                <a:gd name="T10" fmla="*/ 21 w 43"/>
                <a:gd name="T11" fmla="*/ 25 h 25"/>
                <a:gd name="T12" fmla="*/ 0 w 43"/>
                <a:gd name="T13" fmla="*/ 1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5"/>
                <a:gd name="T23" fmla="*/ 43 w 43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5">
                  <a:moveTo>
                    <a:pt x="0" y="10"/>
                  </a:moveTo>
                  <a:lnTo>
                    <a:pt x="0" y="0"/>
                  </a:lnTo>
                  <a:lnTo>
                    <a:pt x="31" y="10"/>
                  </a:lnTo>
                  <a:lnTo>
                    <a:pt x="43" y="10"/>
                  </a:lnTo>
                  <a:lnTo>
                    <a:pt x="43" y="25"/>
                  </a:lnTo>
                  <a:lnTo>
                    <a:pt x="21" y="25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4" name="Freeform 1791"/>
            <p:cNvSpPr>
              <a:spLocks/>
            </p:cNvSpPr>
            <p:nvPr/>
          </p:nvSpPr>
          <p:spPr bwMode="auto">
            <a:xfrm>
              <a:off x="12701208" y="2779549"/>
              <a:ext cx="61455" cy="35740"/>
            </a:xfrm>
            <a:custGeom>
              <a:avLst/>
              <a:gdLst>
                <a:gd name="T0" fmla="*/ 0 w 43"/>
                <a:gd name="T1" fmla="*/ 25 h 25"/>
                <a:gd name="T2" fmla="*/ 43 w 43"/>
                <a:gd name="T3" fmla="*/ 0 h 25"/>
                <a:gd name="T4" fmla="*/ 34 w 43"/>
                <a:gd name="T5" fmla="*/ 10 h 25"/>
                <a:gd name="T6" fmla="*/ 34 w 43"/>
                <a:gd name="T7" fmla="*/ 25 h 25"/>
                <a:gd name="T8" fmla="*/ 22 w 43"/>
                <a:gd name="T9" fmla="*/ 25 h 25"/>
                <a:gd name="T10" fmla="*/ 12 w 43"/>
                <a:gd name="T11" fmla="*/ 25 h 25"/>
                <a:gd name="T12" fmla="*/ 0 w 43"/>
                <a:gd name="T13" fmla="*/ 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5"/>
                <a:gd name="T23" fmla="*/ 43 w 43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5">
                  <a:moveTo>
                    <a:pt x="0" y="25"/>
                  </a:moveTo>
                  <a:lnTo>
                    <a:pt x="43" y="0"/>
                  </a:lnTo>
                  <a:lnTo>
                    <a:pt x="34" y="10"/>
                  </a:lnTo>
                  <a:lnTo>
                    <a:pt x="34" y="25"/>
                  </a:lnTo>
                  <a:lnTo>
                    <a:pt x="22" y="25"/>
                  </a:lnTo>
                  <a:lnTo>
                    <a:pt x="12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5" name="Freeform 1793"/>
            <p:cNvSpPr>
              <a:spLocks/>
            </p:cNvSpPr>
            <p:nvPr/>
          </p:nvSpPr>
          <p:spPr bwMode="auto">
            <a:xfrm>
              <a:off x="15375208" y="5025472"/>
              <a:ext cx="90038" cy="78628"/>
            </a:xfrm>
            <a:custGeom>
              <a:avLst/>
              <a:gdLst>
                <a:gd name="T0" fmla="*/ 9 w 64"/>
                <a:gd name="T1" fmla="*/ 0 h 55"/>
                <a:gd name="T2" fmla="*/ 32 w 64"/>
                <a:gd name="T3" fmla="*/ 10 h 55"/>
                <a:gd name="T4" fmla="*/ 60 w 64"/>
                <a:gd name="T5" fmla="*/ 0 h 55"/>
                <a:gd name="T6" fmla="*/ 32 w 64"/>
                <a:gd name="T7" fmla="*/ 46 h 55"/>
                <a:gd name="T8" fmla="*/ 9 w 64"/>
                <a:gd name="T9" fmla="*/ 55 h 55"/>
                <a:gd name="T10" fmla="*/ 0 w 64"/>
                <a:gd name="T11" fmla="*/ 55 h 55"/>
                <a:gd name="T12" fmla="*/ 0 w 64"/>
                <a:gd name="T13" fmla="*/ 46 h 55"/>
                <a:gd name="T14" fmla="*/ 9 w 64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5"/>
                <a:gd name="T26" fmla="*/ 64 w 64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5">
                  <a:moveTo>
                    <a:pt x="9" y="0"/>
                  </a:moveTo>
                  <a:lnTo>
                    <a:pt x="34" y="10"/>
                  </a:lnTo>
                  <a:lnTo>
                    <a:pt x="64" y="0"/>
                  </a:lnTo>
                  <a:lnTo>
                    <a:pt x="34" y="46"/>
                  </a:lnTo>
                  <a:lnTo>
                    <a:pt x="9" y="55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6" name="Freeform 1794"/>
            <p:cNvSpPr>
              <a:spLocks/>
            </p:cNvSpPr>
            <p:nvPr/>
          </p:nvSpPr>
          <p:spPr bwMode="auto">
            <a:xfrm>
              <a:off x="16109809" y="4838192"/>
              <a:ext cx="151494" cy="201576"/>
            </a:xfrm>
            <a:custGeom>
              <a:avLst/>
              <a:gdLst>
                <a:gd name="T0" fmla="*/ 0 w 106"/>
                <a:gd name="T1" fmla="*/ 101 h 141"/>
                <a:gd name="T2" fmla="*/ 18 w 106"/>
                <a:gd name="T3" fmla="*/ 89 h 141"/>
                <a:gd name="T4" fmla="*/ 55 w 106"/>
                <a:gd name="T5" fmla="*/ 55 h 141"/>
                <a:gd name="T6" fmla="*/ 42 w 106"/>
                <a:gd name="T7" fmla="*/ 55 h 141"/>
                <a:gd name="T8" fmla="*/ 42 w 106"/>
                <a:gd name="T9" fmla="*/ 0 h 141"/>
                <a:gd name="T10" fmla="*/ 55 w 106"/>
                <a:gd name="T11" fmla="*/ 13 h 141"/>
                <a:gd name="T12" fmla="*/ 64 w 106"/>
                <a:gd name="T13" fmla="*/ 13 h 141"/>
                <a:gd name="T14" fmla="*/ 64 w 106"/>
                <a:gd name="T15" fmla="*/ 25 h 141"/>
                <a:gd name="T16" fmla="*/ 55 w 106"/>
                <a:gd name="T17" fmla="*/ 55 h 141"/>
                <a:gd name="T18" fmla="*/ 64 w 106"/>
                <a:gd name="T19" fmla="*/ 55 h 141"/>
                <a:gd name="T20" fmla="*/ 64 w 106"/>
                <a:gd name="T21" fmla="*/ 46 h 141"/>
                <a:gd name="T22" fmla="*/ 76 w 106"/>
                <a:gd name="T23" fmla="*/ 46 h 141"/>
                <a:gd name="T24" fmla="*/ 64 w 106"/>
                <a:gd name="T25" fmla="*/ 64 h 141"/>
                <a:gd name="T26" fmla="*/ 76 w 106"/>
                <a:gd name="T27" fmla="*/ 80 h 141"/>
                <a:gd name="T28" fmla="*/ 97 w 106"/>
                <a:gd name="T29" fmla="*/ 64 h 141"/>
                <a:gd name="T30" fmla="*/ 106 w 106"/>
                <a:gd name="T31" fmla="*/ 64 h 141"/>
                <a:gd name="T32" fmla="*/ 85 w 106"/>
                <a:gd name="T33" fmla="*/ 89 h 141"/>
                <a:gd name="T34" fmla="*/ 64 w 106"/>
                <a:gd name="T35" fmla="*/ 101 h 141"/>
                <a:gd name="T36" fmla="*/ 9 w 106"/>
                <a:gd name="T37" fmla="*/ 141 h 141"/>
                <a:gd name="T38" fmla="*/ 0 w 106"/>
                <a:gd name="T39" fmla="*/ 141 h 141"/>
                <a:gd name="T40" fmla="*/ 18 w 106"/>
                <a:gd name="T41" fmla="*/ 122 h 141"/>
                <a:gd name="T42" fmla="*/ 0 w 106"/>
                <a:gd name="T43" fmla="*/ 101 h 1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41"/>
                <a:gd name="T68" fmla="*/ 106 w 106"/>
                <a:gd name="T69" fmla="*/ 141 h 1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41">
                  <a:moveTo>
                    <a:pt x="0" y="101"/>
                  </a:moveTo>
                  <a:lnTo>
                    <a:pt x="18" y="89"/>
                  </a:lnTo>
                  <a:lnTo>
                    <a:pt x="55" y="55"/>
                  </a:lnTo>
                  <a:lnTo>
                    <a:pt x="42" y="55"/>
                  </a:lnTo>
                  <a:lnTo>
                    <a:pt x="42" y="0"/>
                  </a:lnTo>
                  <a:lnTo>
                    <a:pt x="55" y="13"/>
                  </a:lnTo>
                  <a:lnTo>
                    <a:pt x="64" y="13"/>
                  </a:lnTo>
                  <a:lnTo>
                    <a:pt x="64" y="25"/>
                  </a:lnTo>
                  <a:lnTo>
                    <a:pt x="55" y="55"/>
                  </a:lnTo>
                  <a:lnTo>
                    <a:pt x="64" y="55"/>
                  </a:lnTo>
                  <a:lnTo>
                    <a:pt x="64" y="46"/>
                  </a:lnTo>
                  <a:lnTo>
                    <a:pt x="76" y="46"/>
                  </a:lnTo>
                  <a:lnTo>
                    <a:pt x="64" y="64"/>
                  </a:lnTo>
                  <a:lnTo>
                    <a:pt x="76" y="80"/>
                  </a:lnTo>
                  <a:lnTo>
                    <a:pt x="97" y="64"/>
                  </a:lnTo>
                  <a:lnTo>
                    <a:pt x="106" y="64"/>
                  </a:lnTo>
                  <a:lnTo>
                    <a:pt x="85" y="89"/>
                  </a:lnTo>
                  <a:lnTo>
                    <a:pt x="64" y="101"/>
                  </a:lnTo>
                  <a:lnTo>
                    <a:pt x="9" y="141"/>
                  </a:lnTo>
                  <a:lnTo>
                    <a:pt x="0" y="141"/>
                  </a:lnTo>
                  <a:lnTo>
                    <a:pt x="18" y="122"/>
                  </a:lnTo>
                  <a:lnTo>
                    <a:pt x="0" y="10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7" name="Freeform 1795"/>
            <p:cNvSpPr>
              <a:spLocks/>
            </p:cNvSpPr>
            <p:nvPr/>
          </p:nvSpPr>
          <p:spPr bwMode="auto">
            <a:xfrm>
              <a:off x="15813969" y="5025472"/>
              <a:ext cx="278691" cy="174413"/>
            </a:xfrm>
            <a:custGeom>
              <a:avLst/>
              <a:gdLst>
                <a:gd name="T0" fmla="*/ 0 w 195"/>
                <a:gd name="T1" fmla="*/ 110 h 122"/>
                <a:gd name="T2" fmla="*/ 54 w 195"/>
                <a:gd name="T3" fmla="*/ 64 h 122"/>
                <a:gd name="T4" fmla="*/ 115 w 195"/>
                <a:gd name="T5" fmla="*/ 46 h 122"/>
                <a:gd name="T6" fmla="*/ 161 w 195"/>
                <a:gd name="T7" fmla="*/ 0 h 122"/>
                <a:gd name="T8" fmla="*/ 173 w 195"/>
                <a:gd name="T9" fmla="*/ 0 h 122"/>
                <a:gd name="T10" fmla="*/ 173 w 195"/>
                <a:gd name="T11" fmla="*/ 10 h 122"/>
                <a:gd name="T12" fmla="*/ 195 w 195"/>
                <a:gd name="T13" fmla="*/ 0 h 122"/>
                <a:gd name="T14" fmla="*/ 182 w 195"/>
                <a:gd name="T15" fmla="*/ 10 h 122"/>
                <a:gd name="T16" fmla="*/ 195 w 195"/>
                <a:gd name="T17" fmla="*/ 10 h 122"/>
                <a:gd name="T18" fmla="*/ 182 w 195"/>
                <a:gd name="T19" fmla="*/ 25 h 122"/>
                <a:gd name="T20" fmla="*/ 140 w 195"/>
                <a:gd name="T21" fmla="*/ 46 h 122"/>
                <a:gd name="T22" fmla="*/ 140 w 195"/>
                <a:gd name="T23" fmla="*/ 64 h 122"/>
                <a:gd name="T24" fmla="*/ 97 w 195"/>
                <a:gd name="T25" fmla="*/ 76 h 122"/>
                <a:gd name="T26" fmla="*/ 54 w 195"/>
                <a:gd name="T27" fmla="*/ 110 h 122"/>
                <a:gd name="T28" fmla="*/ 18 w 195"/>
                <a:gd name="T29" fmla="*/ 122 h 122"/>
                <a:gd name="T30" fmla="*/ 9 w 195"/>
                <a:gd name="T31" fmla="*/ 122 h 122"/>
                <a:gd name="T32" fmla="*/ 9 w 195"/>
                <a:gd name="T33" fmla="*/ 110 h 122"/>
                <a:gd name="T34" fmla="*/ 0 w 195"/>
                <a:gd name="T35" fmla="*/ 110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122"/>
                <a:gd name="T56" fmla="*/ 195 w 195"/>
                <a:gd name="T57" fmla="*/ 122 h 1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122">
                  <a:moveTo>
                    <a:pt x="0" y="110"/>
                  </a:moveTo>
                  <a:lnTo>
                    <a:pt x="54" y="64"/>
                  </a:lnTo>
                  <a:lnTo>
                    <a:pt x="115" y="46"/>
                  </a:lnTo>
                  <a:lnTo>
                    <a:pt x="161" y="0"/>
                  </a:lnTo>
                  <a:lnTo>
                    <a:pt x="173" y="0"/>
                  </a:lnTo>
                  <a:lnTo>
                    <a:pt x="173" y="10"/>
                  </a:lnTo>
                  <a:lnTo>
                    <a:pt x="195" y="0"/>
                  </a:lnTo>
                  <a:lnTo>
                    <a:pt x="182" y="10"/>
                  </a:lnTo>
                  <a:lnTo>
                    <a:pt x="195" y="10"/>
                  </a:lnTo>
                  <a:lnTo>
                    <a:pt x="182" y="25"/>
                  </a:lnTo>
                  <a:lnTo>
                    <a:pt x="140" y="46"/>
                  </a:lnTo>
                  <a:lnTo>
                    <a:pt x="140" y="64"/>
                  </a:lnTo>
                  <a:lnTo>
                    <a:pt x="97" y="76"/>
                  </a:lnTo>
                  <a:lnTo>
                    <a:pt x="54" y="110"/>
                  </a:lnTo>
                  <a:lnTo>
                    <a:pt x="18" y="122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8" name="Freeform 1796"/>
            <p:cNvSpPr>
              <a:spLocks/>
            </p:cNvSpPr>
            <p:nvPr/>
          </p:nvSpPr>
          <p:spPr bwMode="auto">
            <a:xfrm>
              <a:off x="14390503" y="3663049"/>
              <a:ext cx="278691" cy="340248"/>
            </a:xfrm>
            <a:custGeom>
              <a:avLst/>
              <a:gdLst>
                <a:gd name="T0" fmla="*/ 0 w 195"/>
                <a:gd name="T1" fmla="*/ 0 h 238"/>
                <a:gd name="T2" fmla="*/ 33 w 195"/>
                <a:gd name="T3" fmla="*/ 10 h 238"/>
                <a:gd name="T4" fmla="*/ 100 w 195"/>
                <a:gd name="T5" fmla="*/ 77 h 238"/>
                <a:gd name="T6" fmla="*/ 109 w 195"/>
                <a:gd name="T7" fmla="*/ 77 h 238"/>
                <a:gd name="T8" fmla="*/ 140 w 195"/>
                <a:gd name="T9" fmla="*/ 98 h 238"/>
                <a:gd name="T10" fmla="*/ 140 w 195"/>
                <a:gd name="T11" fmla="*/ 107 h 238"/>
                <a:gd name="T12" fmla="*/ 152 w 195"/>
                <a:gd name="T13" fmla="*/ 122 h 238"/>
                <a:gd name="T14" fmla="*/ 140 w 195"/>
                <a:gd name="T15" fmla="*/ 131 h 238"/>
                <a:gd name="T16" fmla="*/ 152 w 195"/>
                <a:gd name="T17" fmla="*/ 140 h 238"/>
                <a:gd name="T18" fmla="*/ 164 w 195"/>
                <a:gd name="T19" fmla="*/ 140 h 238"/>
                <a:gd name="T20" fmla="*/ 176 w 195"/>
                <a:gd name="T21" fmla="*/ 162 h 238"/>
                <a:gd name="T22" fmla="*/ 186 w 195"/>
                <a:gd name="T23" fmla="*/ 162 h 238"/>
                <a:gd name="T24" fmla="*/ 195 w 195"/>
                <a:gd name="T25" fmla="*/ 183 h 238"/>
                <a:gd name="T26" fmla="*/ 186 w 195"/>
                <a:gd name="T27" fmla="*/ 238 h 238"/>
                <a:gd name="T28" fmla="*/ 176 w 195"/>
                <a:gd name="T29" fmla="*/ 229 h 238"/>
                <a:gd name="T30" fmla="*/ 164 w 195"/>
                <a:gd name="T31" fmla="*/ 238 h 238"/>
                <a:gd name="T32" fmla="*/ 164 w 195"/>
                <a:gd name="T33" fmla="*/ 229 h 238"/>
                <a:gd name="T34" fmla="*/ 109 w 195"/>
                <a:gd name="T35" fmla="*/ 183 h 238"/>
                <a:gd name="T36" fmla="*/ 100 w 195"/>
                <a:gd name="T37" fmla="*/ 162 h 238"/>
                <a:gd name="T38" fmla="*/ 85 w 195"/>
                <a:gd name="T39" fmla="*/ 131 h 238"/>
                <a:gd name="T40" fmla="*/ 64 w 195"/>
                <a:gd name="T41" fmla="*/ 107 h 238"/>
                <a:gd name="T42" fmla="*/ 64 w 195"/>
                <a:gd name="T43" fmla="*/ 77 h 238"/>
                <a:gd name="T44" fmla="*/ 42 w 195"/>
                <a:gd name="T45" fmla="*/ 64 h 238"/>
                <a:gd name="T46" fmla="*/ 21 w 195"/>
                <a:gd name="T47" fmla="*/ 46 h 238"/>
                <a:gd name="T48" fmla="*/ 0 w 195"/>
                <a:gd name="T49" fmla="*/ 22 h 238"/>
                <a:gd name="T50" fmla="*/ 0 w 195"/>
                <a:gd name="T51" fmla="*/ 0 h 2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5"/>
                <a:gd name="T79" fmla="*/ 0 h 238"/>
                <a:gd name="T80" fmla="*/ 195 w 195"/>
                <a:gd name="T81" fmla="*/ 238 h 2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5" h="238">
                  <a:moveTo>
                    <a:pt x="0" y="0"/>
                  </a:moveTo>
                  <a:lnTo>
                    <a:pt x="33" y="10"/>
                  </a:lnTo>
                  <a:lnTo>
                    <a:pt x="100" y="77"/>
                  </a:lnTo>
                  <a:lnTo>
                    <a:pt x="109" y="77"/>
                  </a:lnTo>
                  <a:lnTo>
                    <a:pt x="140" y="98"/>
                  </a:lnTo>
                  <a:lnTo>
                    <a:pt x="140" y="107"/>
                  </a:lnTo>
                  <a:lnTo>
                    <a:pt x="152" y="122"/>
                  </a:lnTo>
                  <a:lnTo>
                    <a:pt x="140" y="131"/>
                  </a:lnTo>
                  <a:lnTo>
                    <a:pt x="152" y="140"/>
                  </a:lnTo>
                  <a:lnTo>
                    <a:pt x="164" y="140"/>
                  </a:lnTo>
                  <a:lnTo>
                    <a:pt x="176" y="162"/>
                  </a:lnTo>
                  <a:lnTo>
                    <a:pt x="186" y="162"/>
                  </a:lnTo>
                  <a:lnTo>
                    <a:pt x="195" y="183"/>
                  </a:lnTo>
                  <a:lnTo>
                    <a:pt x="186" y="238"/>
                  </a:lnTo>
                  <a:lnTo>
                    <a:pt x="176" y="229"/>
                  </a:lnTo>
                  <a:lnTo>
                    <a:pt x="164" y="238"/>
                  </a:lnTo>
                  <a:lnTo>
                    <a:pt x="164" y="229"/>
                  </a:lnTo>
                  <a:lnTo>
                    <a:pt x="109" y="183"/>
                  </a:lnTo>
                  <a:lnTo>
                    <a:pt x="100" y="162"/>
                  </a:lnTo>
                  <a:lnTo>
                    <a:pt x="85" y="131"/>
                  </a:lnTo>
                  <a:lnTo>
                    <a:pt x="64" y="107"/>
                  </a:lnTo>
                  <a:lnTo>
                    <a:pt x="64" y="77"/>
                  </a:lnTo>
                  <a:lnTo>
                    <a:pt x="42" y="64"/>
                  </a:lnTo>
                  <a:lnTo>
                    <a:pt x="21" y="46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9" name="Freeform 1797"/>
            <p:cNvSpPr>
              <a:spLocks/>
            </p:cNvSpPr>
            <p:nvPr/>
          </p:nvSpPr>
          <p:spPr bwMode="auto">
            <a:xfrm>
              <a:off x="14642038" y="4003298"/>
              <a:ext cx="231528" cy="78628"/>
            </a:xfrm>
            <a:custGeom>
              <a:avLst/>
              <a:gdLst>
                <a:gd name="T0" fmla="*/ 0 w 162"/>
                <a:gd name="T1" fmla="*/ 9 h 55"/>
                <a:gd name="T2" fmla="*/ 19 w 162"/>
                <a:gd name="T3" fmla="*/ 0 h 55"/>
                <a:gd name="T4" fmla="*/ 40 w 162"/>
                <a:gd name="T5" fmla="*/ 0 h 55"/>
                <a:gd name="T6" fmla="*/ 64 w 162"/>
                <a:gd name="T7" fmla="*/ 24 h 55"/>
                <a:gd name="T8" fmla="*/ 95 w 162"/>
                <a:gd name="T9" fmla="*/ 24 h 55"/>
                <a:gd name="T10" fmla="*/ 95 w 162"/>
                <a:gd name="T11" fmla="*/ 9 h 55"/>
                <a:gd name="T12" fmla="*/ 131 w 162"/>
                <a:gd name="T13" fmla="*/ 24 h 55"/>
                <a:gd name="T14" fmla="*/ 141 w 162"/>
                <a:gd name="T15" fmla="*/ 33 h 55"/>
                <a:gd name="T16" fmla="*/ 162 w 162"/>
                <a:gd name="T17" fmla="*/ 33 h 55"/>
                <a:gd name="T18" fmla="*/ 162 w 162"/>
                <a:gd name="T19" fmla="*/ 55 h 55"/>
                <a:gd name="T20" fmla="*/ 141 w 162"/>
                <a:gd name="T21" fmla="*/ 46 h 55"/>
                <a:gd name="T22" fmla="*/ 131 w 162"/>
                <a:gd name="T23" fmla="*/ 55 h 55"/>
                <a:gd name="T24" fmla="*/ 74 w 162"/>
                <a:gd name="T25" fmla="*/ 33 h 55"/>
                <a:gd name="T26" fmla="*/ 55 w 162"/>
                <a:gd name="T27" fmla="*/ 33 h 55"/>
                <a:gd name="T28" fmla="*/ 0 w 162"/>
                <a:gd name="T29" fmla="*/ 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2"/>
                <a:gd name="T46" fmla="*/ 0 h 55"/>
                <a:gd name="T47" fmla="*/ 162 w 162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2" h="55">
                  <a:moveTo>
                    <a:pt x="0" y="9"/>
                  </a:moveTo>
                  <a:lnTo>
                    <a:pt x="19" y="0"/>
                  </a:lnTo>
                  <a:lnTo>
                    <a:pt x="40" y="0"/>
                  </a:lnTo>
                  <a:lnTo>
                    <a:pt x="64" y="24"/>
                  </a:lnTo>
                  <a:lnTo>
                    <a:pt x="95" y="24"/>
                  </a:lnTo>
                  <a:lnTo>
                    <a:pt x="95" y="9"/>
                  </a:lnTo>
                  <a:lnTo>
                    <a:pt x="131" y="24"/>
                  </a:lnTo>
                  <a:lnTo>
                    <a:pt x="141" y="33"/>
                  </a:lnTo>
                  <a:lnTo>
                    <a:pt x="162" y="33"/>
                  </a:lnTo>
                  <a:lnTo>
                    <a:pt x="162" y="55"/>
                  </a:lnTo>
                  <a:lnTo>
                    <a:pt x="141" y="46"/>
                  </a:lnTo>
                  <a:lnTo>
                    <a:pt x="131" y="55"/>
                  </a:lnTo>
                  <a:lnTo>
                    <a:pt x="74" y="33"/>
                  </a:lnTo>
                  <a:lnTo>
                    <a:pt x="55" y="33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0" name="Freeform 1798"/>
            <p:cNvSpPr>
              <a:spLocks/>
            </p:cNvSpPr>
            <p:nvPr/>
          </p:nvSpPr>
          <p:spPr bwMode="auto">
            <a:xfrm>
              <a:off x="14920729" y="4069060"/>
              <a:ext cx="204373" cy="30022"/>
            </a:xfrm>
            <a:custGeom>
              <a:avLst/>
              <a:gdLst>
                <a:gd name="T0" fmla="*/ 0 w 143"/>
                <a:gd name="T1" fmla="*/ 21 h 21"/>
                <a:gd name="T2" fmla="*/ 0 w 143"/>
                <a:gd name="T3" fmla="*/ 9 h 21"/>
                <a:gd name="T4" fmla="*/ 13 w 143"/>
                <a:gd name="T5" fmla="*/ 0 h 21"/>
                <a:gd name="T6" fmla="*/ 31 w 143"/>
                <a:gd name="T7" fmla="*/ 9 h 21"/>
                <a:gd name="T8" fmla="*/ 31 w 143"/>
                <a:gd name="T9" fmla="*/ 0 h 21"/>
                <a:gd name="T10" fmla="*/ 67 w 143"/>
                <a:gd name="T11" fmla="*/ 9 h 21"/>
                <a:gd name="T12" fmla="*/ 76 w 143"/>
                <a:gd name="T13" fmla="*/ 0 h 21"/>
                <a:gd name="T14" fmla="*/ 107 w 143"/>
                <a:gd name="T15" fmla="*/ 9 h 21"/>
                <a:gd name="T16" fmla="*/ 119 w 143"/>
                <a:gd name="T17" fmla="*/ 0 h 21"/>
                <a:gd name="T18" fmla="*/ 143 w 143"/>
                <a:gd name="T19" fmla="*/ 9 h 21"/>
                <a:gd name="T20" fmla="*/ 107 w 143"/>
                <a:gd name="T21" fmla="*/ 21 h 21"/>
                <a:gd name="T22" fmla="*/ 67 w 143"/>
                <a:gd name="T23" fmla="*/ 9 h 21"/>
                <a:gd name="T24" fmla="*/ 22 w 143"/>
                <a:gd name="T25" fmla="*/ 21 h 21"/>
                <a:gd name="T26" fmla="*/ 0 w 143"/>
                <a:gd name="T27" fmla="*/ 21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21"/>
                <a:gd name="T44" fmla="*/ 143 w 143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21">
                  <a:moveTo>
                    <a:pt x="0" y="21"/>
                  </a:moveTo>
                  <a:lnTo>
                    <a:pt x="0" y="9"/>
                  </a:lnTo>
                  <a:lnTo>
                    <a:pt x="13" y="0"/>
                  </a:lnTo>
                  <a:lnTo>
                    <a:pt x="31" y="9"/>
                  </a:lnTo>
                  <a:lnTo>
                    <a:pt x="31" y="0"/>
                  </a:lnTo>
                  <a:lnTo>
                    <a:pt x="67" y="9"/>
                  </a:lnTo>
                  <a:lnTo>
                    <a:pt x="76" y="0"/>
                  </a:lnTo>
                  <a:lnTo>
                    <a:pt x="107" y="9"/>
                  </a:lnTo>
                  <a:lnTo>
                    <a:pt x="119" y="0"/>
                  </a:lnTo>
                  <a:lnTo>
                    <a:pt x="143" y="9"/>
                  </a:lnTo>
                  <a:lnTo>
                    <a:pt x="107" y="21"/>
                  </a:lnTo>
                  <a:lnTo>
                    <a:pt x="67" y="9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1" name="Freeform 1799"/>
            <p:cNvSpPr>
              <a:spLocks/>
            </p:cNvSpPr>
            <p:nvPr/>
          </p:nvSpPr>
          <p:spPr bwMode="auto">
            <a:xfrm>
              <a:off x="14995047" y="4111948"/>
              <a:ext cx="52880" cy="12866"/>
            </a:xfrm>
            <a:custGeom>
              <a:avLst/>
              <a:gdLst>
                <a:gd name="T0" fmla="*/ 0 w 37"/>
                <a:gd name="T1" fmla="*/ 0 h 9"/>
                <a:gd name="T2" fmla="*/ 15 w 37"/>
                <a:gd name="T3" fmla="*/ 0 h 9"/>
                <a:gd name="T4" fmla="*/ 37 w 37"/>
                <a:gd name="T5" fmla="*/ 9 h 9"/>
                <a:gd name="T6" fmla="*/ 24 w 37"/>
                <a:gd name="T7" fmla="*/ 9 h 9"/>
                <a:gd name="T8" fmla="*/ 0 w 3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9"/>
                <a:gd name="T17" fmla="*/ 37 w 3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9">
                  <a:moveTo>
                    <a:pt x="0" y="0"/>
                  </a:moveTo>
                  <a:lnTo>
                    <a:pt x="15" y="0"/>
                  </a:lnTo>
                  <a:lnTo>
                    <a:pt x="37" y="9"/>
                  </a:lnTo>
                  <a:lnTo>
                    <a:pt x="24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2" name="Freeform 1800"/>
            <p:cNvSpPr>
              <a:spLocks/>
            </p:cNvSpPr>
            <p:nvPr/>
          </p:nvSpPr>
          <p:spPr bwMode="auto">
            <a:xfrm>
              <a:off x="14995047" y="3785996"/>
              <a:ext cx="175789" cy="217301"/>
            </a:xfrm>
            <a:custGeom>
              <a:avLst/>
              <a:gdLst>
                <a:gd name="T0" fmla="*/ 0 w 122"/>
                <a:gd name="T1" fmla="*/ 88 h 152"/>
                <a:gd name="T2" fmla="*/ 24 w 122"/>
                <a:gd name="T3" fmla="*/ 45 h 152"/>
                <a:gd name="T4" fmla="*/ 24 w 122"/>
                <a:gd name="T5" fmla="*/ 12 h 152"/>
                <a:gd name="T6" fmla="*/ 37 w 122"/>
                <a:gd name="T7" fmla="*/ 12 h 152"/>
                <a:gd name="T8" fmla="*/ 46 w 122"/>
                <a:gd name="T9" fmla="*/ 0 h 152"/>
                <a:gd name="T10" fmla="*/ 80 w 122"/>
                <a:gd name="T11" fmla="*/ 12 h 152"/>
                <a:gd name="T12" fmla="*/ 105 w 122"/>
                <a:gd name="T13" fmla="*/ 12 h 152"/>
                <a:gd name="T14" fmla="*/ 117 w 122"/>
                <a:gd name="T15" fmla="*/ 0 h 152"/>
                <a:gd name="T16" fmla="*/ 126 w 122"/>
                <a:gd name="T17" fmla="*/ 0 h 152"/>
                <a:gd name="T18" fmla="*/ 117 w 122"/>
                <a:gd name="T19" fmla="*/ 21 h 152"/>
                <a:gd name="T20" fmla="*/ 95 w 122"/>
                <a:gd name="T21" fmla="*/ 21 h 152"/>
                <a:gd name="T22" fmla="*/ 37 w 122"/>
                <a:gd name="T23" fmla="*/ 21 h 152"/>
                <a:gd name="T24" fmla="*/ 24 w 122"/>
                <a:gd name="T25" fmla="*/ 36 h 152"/>
                <a:gd name="T26" fmla="*/ 24 w 122"/>
                <a:gd name="T27" fmla="*/ 45 h 152"/>
                <a:gd name="T28" fmla="*/ 37 w 122"/>
                <a:gd name="T29" fmla="*/ 54 h 152"/>
                <a:gd name="T30" fmla="*/ 80 w 122"/>
                <a:gd name="T31" fmla="*/ 45 h 152"/>
                <a:gd name="T32" fmla="*/ 95 w 122"/>
                <a:gd name="T33" fmla="*/ 54 h 152"/>
                <a:gd name="T34" fmla="*/ 80 w 122"/>
                <a:gd name="T35" fmla="*/ 54 h 152"/>
                <a:gd name="T36" fmla="*/ 55 w 122"/>
                <a:gd name="T37" fmla="*/ 67 h 152"/>
                <a:gd name="T38" fmla="*/ 71 w 122"/>
                <a:gd name="T39" fmla="*/ 97 h 152"/>
                <a:gd name="T40" fmla="*/ 55 w 122"/>
                <a:gd name="T41" fmla="*/ 97 h 152"/>
                <a:gd name="T42" fmla="*/ 80 w 122"/>
                <a:gd name="T43" fmla="*/ 131 h 152"/>
                <a:gd name="T44" fmla="*/ 80 w 122"/>
                <a:gd name="T45" fmla="*/ 143 h 152"/>
                <a:gd name="T46" fmla="*/ 71 w 122"/>
                <a:gd name="T47" fmla="*/ 152 h 152"/>
                <a:gd name="T48" fmla="*/ 71 w 122"/>
                <a:gd name="T49" fmla="*/ 143 h 152"/>
                <a:gd name="T50" fmla="*/ 71 w 122"/>
                <a:gd name="T51" fmla="*/ 131 h 152"/>
                <a:gd name="T52" fmla="*/ 55 w 122"/>
                <a:gd name="T53" fmla="*/ 131 h 152"/>
                <a:gd name="T54" fmla="*/ 55 w 122"/>
                <a:gd name="T55" fmla="*/ 121 h 152"/>
                <a:gd name="T56" fmla="*/ 37 w 122"/>
                <a:gd name="T57" fmla="*/ 97 h 152"/>
                <a:gd name="T58" fmla="*/ 46 w 122"/>
                <a:gd name="T59" fmla="*/ 88 h 152"/>
                <a:gd name="T60" fmla="*/ 37 w 122"/>
                <a:gd name="T61" fmla="*/ 88 h 152"/>
                <a:gd name="T62" fmla="*/ 24 w 122"/>
                <a:gd name="T63" fmla="*/ 97 h 152"/>
                <a:gd name="T64" fmla="*/ 24 w 122"/>
                <a:gd name="T65" fmla="*/ 143 h 152"/>
                <a:gd name="T66" fmla="*/ 15 w 122"/>
                <a:gd name="T67" fmla="*/ 143 h 152"/>
                <a:gd name="T68" fmla="*/ 15 w 122"/>
                <a:gd name="T69" fmla="*/ 109 h 152"/>
                <a:gd name="T70" fmla="*/ 15 w 122"/>
                <a:gd name="T71" fmla="*/ 97 h 152"/>
                <a:gd name="T72" fmla="*/ 0 w 122"/>
                <a:gd name="T73" fmla="*/ 97 h 152"/>
                <a:gd name="T74" fmla="*/ 0 w 122"/>
                <a:gd name="T75" fmla="*/ 88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152"/>
                <a:gd name="T116" fmla="*/ 122 w 122"/>
                <a:gd name="T117" fmla="*/ 152 h 1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152">
                  <a:moveTo>
                    <a:pt x="0" y="88"/>
                  </a:moveTo>
                  <a:lnTo>
                    <a:pt x="24" y="45"/>
                  </a:lnTo>
                  <a:lnTo>
                    <a:pt x="24" y="12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76" y="12"/>
                  </a:lnTo>
                  <a:lnTo>
                    <a:pt x="101" y="12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13" y="21"/>
                  </a:lnTo>
                  <a:lnTo>
                    <a:pt x="91" y="21"/>
                  </a:lnTo>
                  <a:lnTo>
                    <a:pt x="37" y="21"/>
                  </a:lnTo>
                  <a:lnTo>
                    <a:pt x="24" y="36"/>
                  </a:lnTo>
                  <a:lnTo>
                    <a:pt x="24" y="45"/>
                  </a:lnTo>
                  <a:lnTo>
                    <a:pt x="37" y="54"/>
                  </a:lnTo>
                  <a:lnTo>
                    <a:pt x="76" y="45"/>
                  </a:lnTo>
                  <a:lnTo>
                    <a:pt x="91" y="54"/>
                  </a:lnTo>
                  <a:lnTo>
                    <a:pt x="76" y="54"/>
                  </a:lnTo>
                  <a:lnTo>
                    <a:pt x="55" y="67"/>
                  </a:lnTo>
                  <a:lnTo>
                    <a:pt x="67" y="97"/>
                  </a:lnTo>
                  <a:lnTo>
                    <a:pt x="55" y="97"/>
                  </a:lnTo>
                  <a:lnTo>
                    <a:pt x="76" y="131"/>
                  </a:lnTo>
                  <a:lnTo>
                    <a:pt x="76" y="143"/>
                  </a:lnTo>
                  <a:lnTo>
                    <a:pt x="67" y="152"/>
                  </a:lnTo>
                  <a:lnTo>
                    <a:pt x="67" y="143"/>
                  </a:lnTo>
                  <a:lnTo>
                    <a:pt x="67" y="131"/>
                  </a:lnTo>
                  <a:lnTo>
                    <a:pt x="55" y="131"/>
                  </a:lnTo>
                  <a:lnTo>
                    <a:pt x="55" y="121"/>
                  </a:lnTo>
                  <a:lnTo>
                    <a:pt x="37" y="97"/>
                  </a:lnTo>
                  <a:lnTo>
                    <a:pt x="46" y="88"/>
                  </a:lnTo>
                  <a:lnTo>
                    <a:pt x="37" y="88"/>
                  </a:lnTo>
                  <a:lnTo>
                    <a:pt x="24" y="97"/>
                  </a:lnTo>
                  <a:lnTo>
                    <a:pt x="24" y="143"/>
                  </a:lnTo>
                  <a:lnTo>
                    <a:pt x="15" y="143"/>
                  </a:lnTo>
                  <a:lnTo>
                    <a:pt x="15" y="109"/>
                  </a:lnTo>
                  <a:lnTo>
                    <a:pt x="15" y="97"/>
                  </a:lnTo>
                  <a:lnTo>
                    <a:pt x="0" y="9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3" name="Freeform 1801"/>
            <p:cNvSpPr>
              <a:spLocks/>
            </p:cNvSpPr>
            <p:nvPr/>
          </p:nvSpPr>
          <p:spPr bwMode="auto">
            <a:xfrm>
              <a:off x="15216571" y="3773130"/>
              <a:ext cx="48592" cy="90066"/>
            </a:xfrm>
            <a:custGeom>
              <a:avLst/>
              <a:gdLst>
                <a:gd name="T0" fmla="*/ 0 w 34"/>
                <a:gd name="T1" fmla="*/ 21 h 63"/>
                <a:gd name="T2" fmla="*/ 13 w 34"/>
                <a:gd name="T3" fmla="*/ 0 h 63"/>
                <a:gd name="T4" fmla="*/ 22 w 34"/>
                <a:gd name="T5" fmla="*/ 9 h 63"/>
                <a:gd name="T6" fmla="*/ 34 w 34"/>
                <a:gd name="T7" fmla="*/ 9 h 63"/>
                <a:gd name="T8" fmla="*/ 34 w 34"/>
                <a:gd name="T9" fmla="*/ 21 h 63"/>
                <a:gd name="T10" fmla="*/ 22 w 34"/>
                <a:gd name="T11" fmla="*/ 21 h 63"/>
                <a:gd name="T12" fmla="*/ 22 w 34"/>
                <a:gd name="T13" fmla="*/ 30 h 63"/>
                <a:gd name="T14" fmla="*/ 13 w 34"/>
                <a:gd name="T15" fmla="*/ 30 h 63"/>
                <a:gd name="T16" fmla="*/ 13 w 34"/>
                <a:gd name="T17" fmla="*/ 45 h 63"/>
                <a:gd name="T18" fmla="*/ 22 w 34"/>
                <a:gd name="T19" fmla="*/ 63 h 63"/>
                <a:gd name="T20" fmla="*/ 13 w 34"/>
                <a:gd name="T21" fmla="*/ 45 h 63"/>
                <a:gd name="T22" fmla="*/ 0 w 34"/>
                <a:gd name="T23" fmla="*/ 21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63"/>
                <a:gd name="T38" fmla="*/ 34 w 3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63">
                  <a:moveTo>
                    <a:pt x="0" y="21"/>
                  </a:moveTo>
                  <a:lnTo>
                    <a:pt x="13" y="0"/>
                  </a:lnTo>
                  <a:lnTo>
                    <a:pt x="22" y="9"/>
                  </a:lnTo>
                  <a:lnTo>
                    <a:pt x="34" y="9"/>
                  </a:lnTo>
                  <a:lnTo>
                    <a:pt x="34" y="21"/>
                  </a:lnTo>
                  <a:lnTo>
                    <a:pt x="22" y="21"/>
                  </a:lnTo>
                  <a:lnTo>
                    <a:pt x="22" y="30"/>
                  </a:lnTo>
                  <a:lnTo>
                    <a:pt x="13" y="30"/>
                  </a:lnTo>
                  <a:lnTo>
                    <a:pt x="13" y="45"/>
                  </a:lnTo>
                  <a:lnTo>
                    <a:pt x="22" y="63"/>
                  </a:lnTo>
                  <a:lnTo>
                    <a:pt x="13" y="45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4" name="Freeform 1802"/>
            <p:cNvSpPr>
              <a:spLocks/>
            </p:cNvSpPr>
            <p:nvPr/>
          </p:nvSpPr>
          <p:spPr bwMode="auto">
            <a:xfrm>
              <a:off x="15235150" y="3911802"/>
              <a:ext cx="77176" cy="30022"/>
            </a:xfrm>
            <a:custGeom>
              <a:avLst/>
              <a:gdLst>
                <a:gd name="T0" fmla="*/ 0 w 54"/>
                <a:gd name="T1" fmla="*/ 9 h 21"/>
                <a:gd name="T2" fmla="*/ 9 w 54"/>
                <a:gd name="T3" fmla="*/ 0 h 21"/>
                <a:gd name="T4" fmla="*/ 30 w 54"/>
                <a:gd name="T5" fmla="*/ 0 h 21"/>
                <a:gd name="T6" fmla="*/ 39 w 54"/>
                <a:gd name="T7" fmla="*/ 9 h 21"/>
                <a:gd name="T8" fmla="*/ 54 w 54"/>
                <a:gd name="T9" fmla="*/ 21 h 21"/>
                <a:gd name="T10" fmla="*/ 0 w 54"/>
                <a:gd name="T11" fmla="*/ 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1"/>
                <a:gd name="T20" fmla="*/ 54 w 5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1">
                  <a:moveTo>
                    <a:pt x="0" y="9"/>
                  </a:moveTo>
                  <a:lnTo>
                    <a:pt x="9" y="0"/>
                  </a:lnTo>
                  <a:lnTo>
                    <a:pt x="30" y="0"/>
                  </a:lnTo>
                  <a:lnTo>
                    <a:pt x="39" y="9"/>
                  </a:lnTo>
                  <a:lnTo>
                    <a:pt x="54" y="21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5" name="Freeform 1803"/>
            <p:cNvSpPr>
              <a:spLocks/>
            </p:cNvSpPr>
            <p:nvPr/>
          </p:nvSpPr>
          <p:spPr bwMode="auto">
            <a:xfrm>
              <a:off x="14995047" y="3289920"/>
              <a:ext cx="130055" cy="155828"/>
            </a:xfrm>
            <a:custGeom>
              <a:avLst/>
              <a:gdLst>
                <a:gd name="T0" fmla="*/ 0 w 91"/>
                <a:gd name="T1" fmla="*/ 45 h 109"/>
                <a:gd name="T2" fmla="*/ 15 w 91"/>
                <a:gd name="T3" fmla="*/ 45 h 109"/>
                <a:gd name="T4" fmla="*/ 0 w 91"/>
                <a:gd name="T5" fmla="*/ 0 h 109"/>
                <a:gd name="T6" fmla="*/ 37 w 91"/>
                <a:gd name="T7" fmla="*/ 0 h 109"/>
                <a:gd name="T8" fmla="*/ 37 w 91"/>
                <a:gd name="T9" fmla="*/ 24 h 109"/>
                <a:gd name="T10" fmla="*/ 46 w 91"/>
                <a:gd name="T11" fmla="*/ 33 h 109"/>
                <a:gd name="T12" fmla="*/ 37 w 91"/>
                <a:gd name="T13" fmla="*/ 67 h 109"/>
                <a:gd name="T14" fmla="*/ 46 w 91"/>
                <a:gd name="T15" fmla="*/ 88 h 109"/>
                <a:gd name="T16" fmla="*/ 46 w 91"/>
                <a:gd name="T17" fmla="*/ 100 h 109"/>
                <a:gd name="T18" fmla="*/ 55 w 91"/>
                <a:gd name="T19" fmla="*/ 88 h 109"/>
                <a:gd name="T20" fmla="*/ 76 w 91"/>
                <a:gd name="T21" fmla="*/ 100 h 109"/>
                <a:gd name="T22" fmla="*/ 91 w 91"/>
                <a:gd name="T23" fmla="*/ 109 h 109"/>
                <a:gd name="T24" fmla="*/ 67 w 91"/>
                <a:gd name="T25" fmla="*/ 109 h 109"/>
                <a:gd name="T26" fmla="*/ 55 w 91"/>
                <a:gd name="T27" fmla="*/ 100 h 109"/>
                <a:gd name="T28" fmla="*/ 55 w 91"/>
                <a:gd name="T29" fmla="*/ 109 h 109"/>
                <a:gd name="T30" fmla="*/ 37 w 91"/>
                <a:gd name="T31" fmla="*/ 100 h 109"/>
                <a:gd name="T32" fmla="*/ 24 w 91"/>
                <a:gd name="T33" fmla="*/ 100 h 109"/>
                <a:gd name="T34" fmla="*/ 24 w 91"/>
                <a:gd name="T35" fmla="*/ 76 h 109"/>
                <a:gd name="T36" fmla="*/ 0 w 91"/>
                <a:gd name="T37" fmla="*/ 76 h 109"/>
                <a:gd name="T38" fmla="*/ 0 w 91"/>
                <a:gd name="T39" fmla="*/ 45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09"/>
                <a:gd name="T62" fmla="*/ 91 w 91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09">
                  <a:moveTo>
                    <a:pt x="0" y="45"/>
                  </a:moveTo>
                  <a:lnTo>
                    <a:pt x="15" y="45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46" y="33"/>
                  </a:lnTo>
                  <a:lnTo>
                    <a:pt x="37" y="67"/>
                  </a:lnTo>
                  <a:lnTo>
                    <a:pt x="46" y="88"/>
                  </a:lnTo>
                  <a:lnTo>
                    <a:pt x="46" y="100"/>
                  </a:lnTo>
                  <a:lnTo>
                    <a:pt x="55" y="88"/>
                  </a:lnTo>
                  <a:lnTo>
                    <a:pt x="76" y="100"/>
                  </a:lnTo>
                  <a:lnTo>
                    <a:pt x="91" y="109"/>
                  </a:lnTo>
                  <a:lnTo>
                    <a:pt x="67" y="109"/>
                  </a:lnTo>
                  <a:lnTo>
                    <a:pt x="55" y="100"/>
                  </a:lnTo>
                  <a:lnTo>
                    <a:pt x="55" y="109"/>
                  </a:lnTo>
                  <a:lnTo>
                    <a:pt x="37" y="100"/>
                  </a:lnTo>
                  <a:lnTo>
                    <a:pt x="24" y="10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6" name="Freeform 1804"/>
            <p:cNvSpPr>
              <a:spLocks/>
            </p:cNvSpPr>
            <p:nvPr/>
          </p:nvSpPr>
          <p:spPr bwMode="auto">
            <a:xfrm>
              <a:off x="14952171" y="3507222"/>
              <a:ext cx="64314" cy="78628"/>
            </a:xfrm>
            <a:custGeom>
              <a:avLst/>
              <a:gdLst>
                <a:gd name="T0" fmla="*/ 0 w 45"/>
                <a:gd name="T1" fmla="*/ 55 h 55"/>
                <a:gd name="T2" fmla="*/ 30 w 45"/>
                <a:gd name="T3" fmla="*/ 12 h 55"/>
                <a:gd name="T4" fmla="*/ 30 w 45"/>
                <a:gd name="T5" fmla="*/ 0 h 55"/>
                <a:gd name="T6" fmla="*/ 45 w 45"/>
                <a:gd name="T7" fmla="*/ 12 h 55"/>
                <a:gd name="T8" fmla="*/ 0 w 45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5"/>
                <a:gd name="T17" fmla="*/ 45 w 4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5">
                  <a:moveTo>
                    <a:pt x="0" y="55"/>
                  </a:moveTo>
                  <a:lnTo>
                    <a:pt x="30" y="12"/>
                  </a:lnTo>
                  <a:lnTo>
                    <a:pt x="30" y="0"/>
                  </a:lnTo>
                  <a:lnTo>
                    <a:pt x="45" y="1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7" name="Freeform 1805"/>
            <p:cNvSpPr>
              <a:spLocks/>
            </p:cNvSpPr>
            <p:nvPr/>
          </p:nvSpPr>
          <p:spPr bwMode="auto">
            <a:xfrm>
              <a:off x="15125102" y="3462904"/>
              <a:ext cx="31442" cy="78628"/>
            </a:xfrm>
            <a:custGeom>
              <a:avLst/>
              <a:gdLst>
                <a:gd name="T0" fmla="*/ 0 w 22"/>
                <a:gd name="T1" fmla="*/ 0 h 55"/>
                <a:gd name="T2" fmla="*/ 22 w 22"/>
                <a:gd name="T3" fmla="*/ 0 h 55"/>
                <a:gd name="T4" fmla="*/ 22 w 22"/>
                <a:gd name="T5" fmla="*/ 10 h 55"/>
                <a:gd name="T6" fmla="*/ 22 w 22"/>
                <a:gd name="T7" fmla="*/ 31 h 55"/>
                <a:gd name="T8" fmla="*/ 10 w 22"/>
                <a:gd name="T9" fmla="*/ 31 h 55"/>
                <a:gd name="T10" fmla="*/ 22 w 22"/>
                <a:gd name="T11" fmla="*/ 43 h 55"/>
                <a:gd name="T12" fmla="*/ 10 w 22"/>
                <a:gd name="T13" fmla="*/ 55 h 55"/>
                <a:gd name="T14" fmla="*/ 10 w 22"/>
                <a:gd name="T15" fmla="*/ 31 h 55"/>
                <a:gd name="T16" fmla="*/ 0 w 22"/>
                <a:gd name="T17" fmla="*/ 31 h 55"/>
                <a:gd name="T18" fmla="*/ 0 w 22"/>
                <a:gd name="T19" fmla="*/ 22 h 55"/>
                <a:gd name="T20" fmla="*/ 10 w 22"/>
                <a:gd name="T21" fmla="*/ 22 h 55"/>
                <a:gd name="T22" fmla="*/ 0 w 22"/>
                <a:gd name="T23" fmla="*/ 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55"/>
                <a:gd name="T38" fmla="*/ 22 w 22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55">
                  <a:moveTo>
                    <a:pt x="0" y="0"/>
                  </a:moveTo>
                  <a:lnTo>
                    <a:pt x="22" y="0"/>
                  </a:lnTo>
                  <a:lnTo>
                    <a:pt x="22" y="10"/>
                  </a:lnTo>
                  <a:lnTo>
                    <a:pt x="22" y="31"/>
                  </a:lnTo>
                  <a:lnTo>
                    <a:pt x="10" y="31"/>
                  </a:lnTo>
                  <a:lnTo>
                    <a:pt x="22" y="43"/>
                  </a:lnTo>
                  <a:lnTo>
                    <a:pt x="10" y="55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8" name="Freeform 1806"/>
            <p:cNvSpPr>
              <a:spLocks/>
            </p:cNvSpPr>
            <p:nvPr/>
          </p:nvSpPr>
          <p:spPr bwMode="auto">
            <a:xfrm>
              <a:off x="15060790" y="3477200"/>
              <a:ext cx="78605" cy="94355"/>
            </a:xfrm>
            <a:custGeom>
              <a:avLst/>
              <a:gdLst>
                <a:gd name="T0" fmla="*/ 0 w 55"/>
                <a:gd name="T1" fmla="*/ 33 h 66"/>
                <a:gd name="T2" fmla="*/ 0 w 55"/>
                <a:gd name="T3" fmla="*/ 0 h 66"/>
                <a:gd name="T4" fmla="*/ 9 w 55"/>
                <a:gd name="T5" fmla="*/ 12 h 66"/>
                <a:gd name="T6" fmla="*/ 21 w 55"/>
                <a:gd name="T7" fmla="*/ 12 h 66"/>
                <a:gd name="T8" fmla="*/ 30 w 55"/>
                <a:gd name="T9" fmla="*/ 33 h 66"/>
                <a:gd name="T10" fmla="*/ 45 w 55"/>
                <a:gd name="T11" fmla="*/ 21 h 66"/>
                <a:gd name="T12" fmla="*/ 45 w 55"/>
                <a:gd name="T13" fmla="*/ 45 h 66"/>
                <a:gd name="T14" fmla="*/ 55 w 55"/>
                <a:gd name="T15" fmla="*/ 45 h 66"/>
                <a:gd name="T16" fmla="*/ 55 w 55"/>
                <a:gd name="T17" fmla="*/ 54 h 66"/>
                <a:gd name="T18" fmla="*/ 45 w 55"/>
                <a:gd name="T19" fmla="*/ 54 h 66"/>
                <a:gd name="T20" fmla="*/ 45 w 55"/>
                <a:gd name="T21" fmla="*/ 45 h 66"/>
                <a:gd name="T22" fmla="*/ 30 w 55"/>
                <a:gd name="T23" fmla="*/ 54 h 66"/>
                <a:gd name="T24" fmla="*/ 30 w 55"/>
                <a:gd name="T25" fmla="*/ 45 h 66"/>
                <a:gd name="T26" fmla="*/ 30 w 55"/>
                <a:gd name="T27" fmla="*/ 54 h 66"/>
                <a:gd name="T28" fmla="*/ 21 w 55"/>
                <a:gd name="T29" fmla="*/ 66 h 66"/>
                <a:gd name="T30" fmla="*/ 9 w 55"/>
                <a:gd name="T31" fmla="*/ 45 h 66"/>
                <a:gd name="T32" fmla="*/ 21 w 55"/>
                <a:gd name="T33" fmla="*/ 45 h 66"/>
                <a:gd name="T34" fmla="*/ 21 w 55"/>
                <a:gd name="T35" fmla="*/ 33 h 66"/>
                <a:gd name="T36" fmla="*/ 0 w 55"/>
                <a:gd name="T37" fmla="*/ 33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66"/>
                <a:gd name="T59" fmla="*/ 55 w 55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66">
                  <a:moveTo>
                    <a:pt x="0" y="33"/>
                  </a:moveTo>
                  <a:lnTo>
                    <a:pt x="0" y="0"/>
                  </a:lnTo>
                  <a:lnTo>
                    <a:pt x="9" y="12"/>
                  </a:lnTo>
                  <a:lnTo>
                    <a:pt x="21" y="12"/>
                  </a:lnTo>
                  <a:lnTo>
                    <a:pt x="30" y="33"/>
                  </a:lnTo>
                  <a:lnTo>
                    <a:pt x="45" y="21"/>
                  </a:lnTo>
                  <a:lnTo>
                    <a:pt x="45" y="45"/>
                  </a:lnTo>
                  <a:lnTo>
                    <a:pt x="55" y="45"/>
                  </a:lnTo>
                  <a:lnTo>
                    <a:pt x="55" y="54"/>
                  </a:lnTo>
                  <a:lnTo>
                    <a:pt x="45" y="54"/>
                  </a:lnTo>
                  <a:lnTo>
                    <a:pt x="45" y="45"/>
                  </a:lnTo>
                  <a:lnTo>
                    <a:pt x="30" y="54"/>
                  </a:lnTo>
                  <a:lnTo>
                    <a:pt x="30" y="45"/>
                  </a:lnTo>
                  <a:lnTo>
                    <a:pt x="30" y="54"/>
                  </a:lnTo>
                  <a:lnTo>
                    <a:pt x="21" y="66"/>
                  </a:lnTo>
                  <a:lnTo>
                    <a:pt x="9" y="45"/>
                  </a:lnTo>
                  <a:lnTo>
                    <a:pt x="21" y="45"/>
                  </a:lnTo>
                  <a:lnTo>
                    <a:pt x="21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9" name="Freeform 1807"/>
            <p:cNvSpPr>
              <a:spLocks/>
            </p:cNvSpPr>
            <p:nvPr/>
          </p:nvSpPr>
          <p:spPr bwMode="auto">
            <a:xfrm>
              <a:off x="15073652" y="3541532"/>
              <a:ext cx="125769" cy="121517"/>
            </a:xfrm>
            <a:custGeom>
              <a:avLst/>
              <a:gdLst>
                <a:gd name="T0" fmla="*/ 0 w 88"/>
                <a:gd name="T1" fmla="*/ 52 h 85"/>
                <a:gd name="T2" fmla="*/ 0 w 88"/>
                <a:gd name="T3" fmla="*/ 43 h 85"/>
                <a:gd name="T4" fmla="*/ 21 w 88"/>
                <a:gd name="T5" fmla="*/ 31 h 85"/>
                <a:gd name="T6" fmla="*/ 36 w 88"/>
                <a:gd name="T7" fmla="*/ 31 h 85"/>
                <a:gd name="T8" fmla="*/ 36 w 88"/>
                <a:gd name="T9" fmla="*/ 43 h 85"/>
                <a:gd name="T10" fmla="*/ 46 w 88"/>
                <a:gd name="T11" fmla="*/ 31 h 85"/>
                <a:gd name="T12" fmla="*/ 46 w 88"/>
                <a:gd name="T13" fmla="*/ 21 h 85"/>
                <a:gd name="T14" fmla="*/ 58 w 88"/>
                <a:gd name="T15" fmla="*/ 21 h 85"/>
                <a:gd name="T16" fmla="*/ 67 w 88"/>
                <a:gd name="T17" fmla="*/ 21 h 85"/>
                <a:gd name="T18" fmla="*/ 58 w 88"/>
                <a:gd name="T19" fmla="*/ 0 h 85"/>
                <a:gd name="T20" fmla="*/ 76 w 88"/>
                <a:gd name="T21" fmla="*/ 21 h 85"/>
                <a:gd name="T22" fmla="*/ 88 w 88"/>
                <a:gd name="T23" fmla="*/ 52 h 85"/>
                <a:gd name="T24" fmla="*/ 76 w 88"/>
                <a:gd name="T25" fmla="*/ 76 h 85"/>
                <a:gd name="T26" fmla="*/ 67 w 88"/>
                <a:gd name="T27" fmla="*/ 52 h 85"/>
                <a:gd name="T28" fmla="*/ 67 w 88"/>
                <a:gd name="T29" fmla="*/ 64 h 85"/>
                <a:gd name="T30" fmla="*/ 67 w 88"/>
                <a:gd name="T31" fmla="*/ 76 h 85"/>
                <a:gd name="T32" fmla="*/ 67 w 88"/>
                <a:gd name="T33" fmla="*/ 85 h 85"/>
                <a:gd name="T34" fmla="*/ 36 w 88"/>
                <a:gd name="T35" fmla="*/ 76 h 85"/>
                <a:gd name="T36" fmla="*/ 46 w 88"/>
                <a:gd name="T37" fmla="*/ 52 h 85"/>
                <a:gd name="T38" fmla="*/ 36 w 88"/>
                <a:gd name="T39" fmla="*/ 43 h 85"/>
                <a:gd name="T40" fmla="*/ 12 w 88"/>
                <a:gd name="T41" fmla="*/ 52 h 85"/>
                <a:gd name="T42" fmla="*/ 12 w 88"/>
                <a:gd name="T43" fmla="*/ 43 h 85"/>
                <a:gd name="T44" fmla="*/ 0 w 88"/>
                <a:gd name="T45" fmla="*/ 64 h 85"/>
                <a:gd name="T46" fmla="*/ 0 w 88"/>
                <a:gd name="T47" fmla="*/ 52 h 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85"/>
                <a:gd name="T74" fmla="*/ 88 w 88"/>
                <a:gd name="T75" fmla="*/ 85 h 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85">
                  <a:moveTo>
                    <a:pt x="0" y="52"/>
                  </a:moveTo>
                  <a:lnTo>
                    <a:pt x="0" y="43"/>
                  </a:lnTo>
                  <a:lnTo>
                    <a:pt x="21" y="31"/>
                  </a:lnTo>
                  <a:lnTo>
                    <a:pt x="36" y="31"/>
                  </a:lnTo>
                  <a:lnTo>
                    <a:pt x="36" y="43"/>
                  </a:lnTo>
                  <a:lnTo>
                    <a:pt x="46" y="31"/>
                  </a:lnTo>
                  <a:lnTo>
                    <a:pt x="46" y="21"/>
                  </a:lnTo>
                  <a:lnTo>
                    <a:pt x="58" y="21"/>
                  </a:lnTo>
                  <a:lnTo>
                    <a:pt x="67" y="21"/>
                  </a:lnTo>
                  <a:lnTo>
                    <a:pt x="58" y="0"/>
                  </a:lnTo>
                  <a:lnTo>
                    <a:pt x="76" y="21"/>
                  </a:lnTo>
                  <a:lnTo>
                    <a:pt x="88" y="52"/>
                  </a:lnTo>
                  <a:lnTo>
                    <a:pt x="76" y="76"/>
                  </a:lnTo>
                  <a:lnTo>
                    <a:pt x="67" y="52"/>
                  </a:lnTo>
                  <a:lnTo>
                    <a:pt x="67" y="64"/>
                  </a:lnTo>
                  <a:lnTo>
                    <a:pt x="67" y="76"/>
                  </a:lnTo>
                  <a:lnTo>
                    <a:pt x="67" y="85"/>
                  </a:lnTo>
                  <a:lnTo>
                    <a:pt x="36" y="76"/>
                  </a:lnTo>
                  <a:lnTo>
                    <a:pt x="46" y="52"/>
                  </a:lnTo>
                  <a:lnTo>
                    <a:pt x="36" y="43"/>
                  </a:lnTo>
                  <a:lnTo>
                    <a:pt x="12" y="52"/>
                  </a:lnTo>
                  <a:lnTo>
                    <a:pt x="12" y="43"/>
                  </a:lnTo>
                  <a:lnTo>
                    <a:pt x="0" y="6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0" name="Freeform 1808"/>
            <p:cNvSpPr>
              <a:spLocks/>
            </p:cNvSpPr>
            <p:nvPr/>
          </p:nvSpPr>
          <p:spPr bwMode="auto">
            <a:xfrm>
              <a:off x="15761089" y="3958979"/>
              <a:ext cx="108618" cy="57185"/>
            </a:xfrm>
            <a:custGeom>
              <a:avLst/>
              <a:gdLst>
                <a:gd name="T0" fmla="*/ 0 w 76"/>
                <a:gd name="T1" fmla="*/ 22 h 40"/>
                <a:gd name="T2" fmla="*/ 46 w 76"/>
                <a:gd name="T3" fmla="*/ 22 h 40"/>
                <a:gd name="T4" fmla="*/ 55 w 76"/>
                <a:gd name="T5" fmla="*/ 10 h 40"/>
                <a:gd name="T6" fmla="*/ 67 w 76"/>
                <a:gd name="T7" fmla="*/ 10 h 40"/>
                <a:gd name="T8" fmla="*/ 67 w 76"/>
                <a:gd name="T9" fmla="*/ 0 h 40"/>
                <a:gd name="T10" fmla="*/ 76 w 76"/>
                <a:gd name="T11" fmla="*/ 0 h 40"/>
                <a:gd name="T12" fmla="*/ 76 w 76"/>
                <a:gd name="T13" fmla="*/ 10 h 40"/>
                <a:gd name="T14" fmla="*/ 67 w 76"/>
                <a:gd name="T15" fmla="*/ 22 h 40"/>
                <a:gd name="T16" fmla="*/ 46 w 76"/>
                <a:gd name="T17" fmla="*/ 40 h 40"/>
                <a:gd name="T18" fmla="*/ 12 w 76"/>
                <a:gd name="T19" fmla="*/ 40 h 40"/>
                <a:gd name="T20" fmla="*/ 0 w 76"/>
                <a:gd name="T21" fmla="*/ 22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40"/>
                <a:gd name="T35" fmla="*/ 76 w 76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40">
                  <a:moveTo>
                    <a:pt x="0" y="22"/>
                  </a:moveTo>
                  <a:lnTo>
                    <a:pt x="46" y="22"/>
                  </a:lnTo>
                  <a:lnTo>
                    <a:pt x="55" y="10"/>
                  </a:lnTo>
                  <a:lnTo>
                    <a:pt x="67" y="1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0"/>
                  </a:lnTo>
                  <a:lnTo>
                    <a:pt x="67" y="22"/>
                  </a:lnTo>
                  <a:lnTo>
                    <a:pt x="46" y="40"/>
                  </a:lnTo>
                  <a:lnTo>
                    <a:pt x="12" y="4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1" name="Freeform 1809"/>
            <p:cNvSpPr>
              <a:spLocks/>
            </p:cNvSpPr>
            <p:nvPr/>
          </p:nvSpPr>
          <p:spPr bwMode="auto">
            <a:xfrm>
              <a:off x="15839694" y="3911802"/>
              <a:ext cx="51450" cy="61474"/>
            </a:xfrm>
            <a:custGeom>
              <a:avLst/>
              <a:gdLst>
                <a:gd name="T0" fmla="*/ 0 w 36"/>
                <a:gd name="T1" fmla="*/ 0 h 43"/>
                <a:gd name="T2" fmla="*/ 12 w 36"/>
                <a:gd name="T3" fmla="*/ 0 h 43"/>
                <a:gd name="T4" fmla="*/ 36 w 36"/>
                <a:gd name="T5" fmla="*/ 21 h 43"/>
                <a:gd name="T6" fmla="*/ 36 w 36"/>
                <a:gd name="T7" fmla="*/ 43 h 43"/>
                <a:gd name="T8" fmla="*/ 21 w 36"/>
                <a:gd name="T9" fmla="*/ 21 h 43"/>
                <a:gd name="T10" fmla="*/ 0 w 36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3"/>
                <a:gd name="T20" fmla="*/ 36 w 36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3">
                  <a:moveTo>
                    <a:pt x="0" y="0"/>
                  </a:moveTo>
                  <a:lnTo>
                    <a:pt x="12" y="0"/>
                  </a:lnTo>
                  <a:lnTo>
                    <a:pt x="36" y="21"/>
                  </a:lnTo>
                  <a:lnTo>
                    <a:pt x="36" y="43"/>
                  </a:lnTo>
                  <a:lnTo>
                    <a:pt x="2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2" name="Freeform 1810"/>
            <p:cNvSpPr>
              <a:spLocks/>
            </p:cNvSpPr>
            <p:nvPr/>
          </p:nvSpPr>
          <p:spPr bwMode="auto">
            <a:xfrm>
              <a:off x="16109808" y="4420745"/>
              <a:ext cx="60026" cy="65763"/>
            </a:xfrm>
            <a:custGeom>
              <a:avLst/>
              <a:gdLst>
                <a:gd name="T0" fmla="*/ 0 w 42"/>
                <a:gd name="T1" fmla="*/ 0 h 46"/>
                <a:gd name="T2" fmla="*/ 18 w 42"/>
                <a:gd name="T3" fmla="*/ 9 h 46"/>
                <a:gd name="T4" fmla="*/ 42 w 42"/>
                <a:gd name="T5" fmla="*/ 46 h 46"/>
                <a:gd name="T6" fmla="*/ 30 w 42"/>
                <a:gd name="T7" fmla="*/ 46 h 46"/>
                <a:gd name="T8" fmla="*/ 9 w 42"/>
                <a:gd name="T9" fmla="*/ 25 h 46"/>
                <a:gd name="T10" fmla="*/ 0 w 42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6"/>
                <a:gd name="T20" fmla="*/ 42 w 42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6">
                  <a:moveTo>
                    <a:pt x="0" y="0"/>
                  </a:moveTo>
                  <a:lnTo>
                    <a:pt x="18" y="9"/>
                  </a:lnTo>
                  <a:lnTo>
                    <a:pt x="42" y="46"/>
                  </a:lnTo>
                  <a:lnTo>
                    <a:pt x="30" y="46"/>
                  </a:lnTo>
                  <a:lnTo>
                    <a:pt x="9" y="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3" name="Freeform 1811"/>
            <p:cNvSpPr>
              <a:spLocks/>
            </p:cNvSpPr>
            <p:nvPr/>
          </p:nvSpPr>
          <p:spPr bwMode="auto">
            <a:xfrm>
              <a:off x="15060788" y="2253451"/>
              <a:ext cx="204373" cy="230168"/>
            </a:xfrm>
            <a:custGeom>
              <a:avLst/>
              <a:gdLst>
                <a:gd name="T0" fmla="*/ 9 w 143"/>
                <a:gd name="T1" fmla="*/ 21 h 161"/>
                <a:gd name="T2" fmla="*/ 9 w 143"/>
                <a:gd name="T3" fmla="*/ 9 h 161"/>
                <a:gd name="T4" fmla="*/ 0 w 143"/>
                <a:gd name="T5" fmla="*/ 0 h 161"/>
                <a:gd name="T6" fmla="*/ 21 w 143"/>
                <a:gd name="T7" fmla="*/ 0 h 161"/>
                <a:gd name="T8" fmla="*/ 122 w 143"/>
                <a:gd name="T9" fmla="*/ 94 h 161"/>
                <a:gd name="T10" fmla="*/ 97 w 143"/>
                <a:gd name="T11" fmla="*/ 94 h 161"/>
                <a:gd name="T12" fmla="*/ 97 w 143"/>
                <a:gd name="T13" fmla="*/ 119 h 161"/>
                <a:gd name="T14" fmla="*/ 143 w 143"/>
                <a:gd name="T15" fmla="*/ 152 h 161"/>
                <a:gd name="T16" fmla="*/ 122 w 143"/>
                <a:gd name="T17" fmla="*/ 152 h 161"/>
                <a:gd name="T18" fmla="*/ 122 w 143"/>
                <a:gd name="T19" fmla="*/ 161 h 161"/>
                <a:gd name="T20" fmla="*/ 109 w 143"/>
                <a:gd name="T21" fmla="*/ 152 h 161"/>
                <a:gd name="T22" fmla="*/ 97 w 143"/>
                <a:gd name="T23" fmla="*/ 119 h 161"/>
                <a:gd name="T24" fmla="*/ 9 w 143"/>
                <a:gd name="T25" fmla="*/ 21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"/>
                <a:gd name="T40" fmla="*/ 0 h 161"/>
                <a:gd name="T41" fmla="*/ 143 w 143"/>
                <a:gd name="T42" fmla="*/ 161 h 1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" h="161">
                  <a:moveTo>
                    <a:pt x="9" y="21"/>
                  </a:moveTo>
                  <a:lnTo>
                    <a:pt x="9" y="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22" y="94"/>
                  </a:lnTo>
                  <a:lnTo>
                    <a:pt x="97" y="94"/>
                  </a:lnTo>
                  <a:lnTo>
                    <a:pt x="97" y="119"/>
                  </a:lnTo>
                  <a:lnTo>
                    <a:pt x="143" y="152"/>
                  </a:lnTo>
                  <a:lnTo>
                    <a:pt x="122" y="152"/>
                  </a:lnTo>
                  <a:lnTo>
                    <a:pt x="122" y="161"/>
                  </a:lnTo>
                  <a:lnTo>
                    <a:pt x="109" y="152"/>
                  </a:lnTo>
                  <a:lnTo>
                    <a:pt x="97" y="119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4" name="Freeform 1812"/>
            <p:cNvSpPr>
              <a:spLocks/>
            </p:cNvSpPr>
            <p:nvPr/>
          </p:nvSpPr>
          <p:spPr bwMode="auto">
            <a:xfrm>
              <a:off x="15103662" y="4081927"/>
              <a:ext cx="112905" cy="42889"/>
            </a:xfrm>
            <a:custGeom>
              <a:avLst/>
              <a:gdLst>
                <a:gd name="T0" fmla="*/ 0 w 79"/>
                <a:gd name="T1" fmla="*/ 30 h 30"/>
                <a:gd name="T2" fmla="*/ 15 w 79"/>
                <a:gd name="T3" fmla="*/ 21 h 30"/>
                <a:gd name="T4" fmla="*/ 37 w 79"/>
                <a:gd name="T5" fmla="*/ 0 h 30"/>
                <a:gd name="T6" fmla="*/ 79 w 79"/>
                <a:gd name="T7" fmla="*/ 0 h 30"/>
                <a:gd name="T8" fmla="*/ 37 w 79"/>
                <a:gd name="T9" fmla="*/ 12 h 30"/>
                <a:gd name="T10" fmla="*/ 25 w 79"/>
                <a:gd name="T11" fmla="*/ 30 h 30"/>
                <a:gd name="T12" fmla="*/ 0 w 79"/>
                <a:gd name="T13" fmla="*/ 3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30"/>
                <a:gd name="T23" fmla="*/ 79 w 79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30">
                  <a:moveTo>
                    <a:pt x="0" y="30"/>
                  </a:moveTo>
                  <a:lnTo>
                    <a:pt x="15" y="21"/>
                  </a:lnTo>
                  <a:lnTo>
                    <a:pt x="37" y="0"/>
                  </a:lnTo>
                  <a:lnTo>
                    <a:pt x="79" y="0"/>
                  </a:lnTo>
                  <a:lnTo>
                    <a:pt x="37" y="12"/>
                  </a:lnTo>
                  <a:lnTo>
                    <a:pt x="25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5" name="Freeform 1813"/>
            <p:cNvSpPr>
              <a:spLocks/>
            </p:cNvSpPr>
            <p:nvPr/>
          </p:nvSpPr>
          <p:spPr bwMode="auto">
            <a:xfrm>
              <a:off x="12592590" y="4673787"/>
              <a:ext cx="48592" cy="55756"/>
            </a:xfrm>
            <a:custGeom>
              <a:avLst/>
              <a:gdLst>
                <a:gd name="T0" fmla="*/ 34 w 34"/>
                <a:gd name="T1" fmla="*/ 9 h 39"/>
                <a:gd name="T2" fmla="*/ 34 w 34"/>
                <a:gd name="T3" fmla="*/ 0 h 39"/>
                <a:gd name="T4" fmla="*/ 21 w 34"/>
                <a:gd name="T5" fmla="*/ 0 h 39"/>
                <a:gd name="T6" fmla="*/ 0 w 34"/>
                <a:gd name="T7" fmla="*/ 18 h 39"/>
                <a:gd name="T8" fmla="*/ 12 w 34"/>
                <a:gd name="T9" fmla="*/ 39 h 39"/>
                <a:gd name="T10" fmla="*/ 34 w 34"/>
                <a:gd name="T11" fmla="*/ 18 h 39"/>
                <a:gd name="T12" fmla="*/ 34 w 34"/>
                <a:gd name="T13" fmla="*/ 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9"/>
                <a:gd name="T23" fmla="*/ 34 w 3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9">
                  <a:moveTo>
                    <a:pt x="34" y="9"/>
                  </a:moveTo>
                  <a:lnTo>
                    <a:pt x="34" y="0"/>
                  </a:lnTo>
                  <a:lnTo>
                    <a:pt x="21" y="0"/>
                  </a:lnTo>
                  <a:lnTo>
                    <a:pt x="0" y="18"/>
                  </a:lnTo>
                  <a:lnTo>
                    <a:pt x="12" y="39"/>
                  </a:lnTo>
                  <a:lnTo>
                    <a:pt x="34" y="18"/>
                  </a:lnTo>
                  <a:lnTo>
                    <a:pt x="34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6" name="Freeform 1815"/>
            <p:cNvSpPr>
              <a:spLocks/>
            </p:cNvSpPr>
            <p:nvPr/>
          </p:nvSpPr>
          <p:spPr bwMode="auto">
            <a:xfrm>
              <a:off x="11705065" y="2223427"/>
              <a:ext cx="108618" cy="108651"/>
            </a:xfrm>
            <a:custGeom>
              <a:avLst/>
              <a:gdLst>
                <a:gd name="T0" fmla="*/ 42 w 76"/>
                <a:gd name="T1" fmla="*/ 12 h 76"/>
                <a:gd name="T2" fmla="*/ 52 w 76"/>
                <a:gd name="T3" fmla="*/ 0 h 76"/>
                <a:gd name="T4" fmla="*/ 42 w 76"/>
                <a:gd name="T5" fmla="*/ 0 h 76"/>
                <a:gd name="T6" fmla="*/ 30 w 76"/>
                <a:gd name="T7" fmla="*/ 12 h 76"/>
                <a:gd name="T8" fmla="*/ 42 w 76"/>
                <a:gd name="T9" fmla="*/ 12 h 76"/>
                <a:gd name="T10" fmla="*/ 30 w 76"/>
                <a:gd name="T11" fmla="*/ 21 h 76"/>
                <a:gd name="T12" fmla="*/ 21 w 76"/>
                <a:gd name="T13" fmla="*/ 21 h 76"/>
                <a:gd name="T14" fmla="*/ 9 w 76"/>
                <a:gd name="T15" fmla="*/ 21 h 76"/>
                <a:gd name="T16" fmla="*/ 21 w 76"/>
                <a:gd name="T17" fmla="*/ 30 h 76"/>
                <a:gd name="T18" fmla="*/ 9 w 76"/>
                <a:gd name="T19" fmla="*/ 30 h 76"/>
                <a:gd name="T20" fmla="*/ 30 w 76"/>
                <a:gd name="T21" fmla="*/ 42 h 76"/>
                <a:gd name="T22" fmla="*/ 9 w 76"/>
                <a:gd name="T23" fmla="*/ 67 h 76"/>
                <a:gd name="T24" fmla="*/ 0 w 76"/>
                <a:gd name="T25" fmla="*/ 67 h 76"/>
                <a:gd name="T26" fmla="*/ 9 w 76"/>
                <a:gd name="T27" fmla="*/ 76 h 76"/>
                <a:gd name="T28" fmla="*/ 61 w 76"/>
                <a:gd name="T29" fmla="*/ 67 h 76"/>
                <a:gd name="T30" fmla="*/ 76 w 76"/>
                <a:gd name="T31" fmla="*/ 42 h 76"/>
                <a:gd name="T32" fmla="*/ 76 w 76"/>
                <a:gd name="T33" fmla="*/ 21 h 76"/>
                <a:gd name="T34" fmla="*/ 52 w 76"/>
                <a:gd name="T35" fmla="*/ 21 h 76"/>
                <a:gd name="T36" fmla="*/ 42 w 76"/>
                <a:gd name="T37" fmla="*/ 12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76"/>
                <a:gd name="T59" fmla="*/ 76 w 76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76">
                  <a:moveTo>
                    <a:pt x="42" y="12"/>
                  </a:moveTo>
                  <a:lnTo>
                    <a:pt x="52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30" y="21"/>
                  </a:lnTo>
                  <a:lnTo>
                    <a:pt x="21" y="21"/>
                  </a:lnTo>
                  <a:lnTo>
                    <a:pt x="9" y="21"/>
                  </a:lnTo>
                  <a:lnTo>
                    <a:pt x="21" y="30"/>
                  </a:lnTo>
                  <a:lnTo>
                    <a:pt x="9" y="30"/>
                  </a:lnTo>
                  <a:lnTo>
                    <a:pt x="30" y="42"/>
                  </a:lnTo>
                  <a:lnTo>
                    <a:pt x="9" y="67"/>
                  </a:lnTo>
                  <a:lnTo>
                    <a:pt x="0" y="67"/>
                  </a:lnTo>
                  <a:lnTo>
                    <a:pt x="9" y="76"/>
                  </a:lnTo>
                  <a:lnTo>
                    <a:pt x="61" y="67"/>
                  </a:lnTo>
                  <a:lnTo>
                    <a:pt x="76" y="42"/>
                  </a:lnTo>
                  <a:lnTo>
                    <a:pt x="76" y="21"/>
                  </a:lnTo>
                  <a:lnTo>
                    <a:pt x="52" y="21"/>
                  </a:lnTo>
                  <a:lnTo>
                    <a:pt x="42" y="12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7" name="Freeform 1816"/>
            <p:cNvSpPr>
              <a:spLocks/>
            </p:cNvSpPr>
            <p:nvPr/>
          </p:nvSpPr>
          <p:spPr bwMode="auto">
            <a:xfrm>
              <a:off x="12013783" y="2280607"/>
              <a:ext cx="75747" cy="64332"/>
            </a:xfrm>
            <a:custGeom>
              <a:avLst/>
              <a:gdLst>
                <a:gd name="T0" fmla="*/ 0 w 53"/>
                <a:gd name="T1" fmla="*/ 36 h 45"/>
                <a:gd name="T2" fmla="*/ 21 w 53"/>
                <a:gd name="T3" fmla="*/ 36 h 45"/>
                <a:gd name="T4" fmla="*/ 43 w 53"/>
                <a:gd name="T5" fmla="*/ 45 h 45"/>
                <a:gd name="T6" fmla="*/ 43 w 53"/>
                <a:gd name="T7" fmla="*/ 27 h 45"/>
                <a:gd name="T8" fmla="*/ 50 w 53"/>
                <a:gd name="T9" fmla="*/ 12 h 45"/>
                <a:gd name="T10" fmla="*/ 53 w 53"/>
                <a:gd name="T11" fmla="*/ 0 h 45"/>
                <a:gd name="T12" fmla="*/ 34 w 53"/>
                <a:gd name="T13" fmla="*/ 2 h 45"/>
                <a:gd name="T14" fmla="*/ 34 w 53"/>
                <a:gd name="T15" fmla="*/ 18 h 45"/>
                <a:gd name="T16" fmla="*/ 22 w 53"/>
                <a:gd name="T17" fmla="*/ 21 h 45"/>
                <a:gd name="T18" fmla="*/ 21 w 53"/>
                <a:gd name="T19" fmla="*/ 11 h 45"/>
                <a:gd name="T20" fmla="*/ 21 w 53"/>
                <a:gd name="T21" fmla="*/ 2 h 45"/>
                <a:gd name="T22" fmla="*/ 0 w 53"/>
                <a:gd name="T23" fmla="*/ 36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45"/>
                <a:gd name="T38" fmla="*/ 53 w 53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45">
                  <a:moveTo>
                    <a:pt x="0" y="36"/>
                  </a:moveTo>
                  <a:lnTo>
                    <a:pt x="21" y="36"/>
                  </a:lnTo>
                  <a:lnTo>
                    <a:pt x="43" y="45"/>
                  </a:lnTo>
                  <a:lnTo>
                    <a:pt x="43" y="27"/>
                  </a:lnTo>
                  <a:lnTo>
                    <a:pt x="50" y="12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34" y="18"/>
                  </a:lnTo>
                  <a:lnTo>
                    <a:pt x="22" y="21"/>
                  </a:lnTo>
                  <a:lnTo>
                    <a:pt x="21" y="11"/>
                  </a:lnTo>
                  <a:lnTo>
                    <a:pt x="21" y="2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8" name="Freeform 1817"/>
            <p:cNvSpPr>
              <a:spLocks/>
            </p:cNvSpPr>
            <p:nvPr/>
          </p:nvSpPr>
          <p:spPr bwMode="auto">
            <a:xfrm>
              <a:off x="12205260" y="2332062"/>
              <a:ext cx="152922" cy="78628"/>
            </a:xfrm>
            <a:custGeom>
              <a:avLst/>
              <a:gdLst>
                <a:gd name="T0" fmla="*/ 40 w 107"/>
                <a:gd name="T1" fmla="*/ 9 h 55"/>
                <a:gd name="T2" fmla="*/ 64 w 107"/>
                <a:gd name="T3" fmla="*/ 9 h 55"/>
                <a:gd name="T4" fmla="*/ 76 w 107"/>
                <a:gd name="T5" fmla="*/ 21 h 55"/>
                <a:gd name="T6" fmla="*/ 85 w 107"/>
                <a:gd name="T7" fmla="*/ 21 h 55"/>
                <a:gd name="T8" fmla="*/ 107 w 107"/>
                <a:gd name="T9" fmla="*/ 30 h 55"/>
                <a:gd name="T10" fmla="*/ 76 w 107"/>
                <a:gd name="T11" fmla="*/ 55 h 55"/>
                <a:gd name="T12" fmla="*/ 52 w 107"/>
                <a:gd name="T13" fmla="*/ 39 h 55"/>
                <a:gd name="T14" fmla="*/ 40 w 107"/>
                <a:gd name="T15" fmla="*/ 55 h 55"/>
                <a:gd name="T16" fmla="*/ 31 w 107"/>
                <a:gd name="T17" fmla="*/ 55 h 55"/>
                <a:gd name="T18" fmla="*/ 9 w 107"/>
                <a:gd name="T19" fmla="*/ 30 h 55"/>
                <a:gd name="T20" fmla="*/ 0 w 107"/>
                <a:gd name="T21" fmla="*/ 21 h 55"/>
                <a:gd name="T22" fmla="*/ 40 w 107"/>
                <a:gd name="T23" fmla="*/ 0 h 55"/>
                <a:gd name="T24" fmla="*/ 40 w 107"/>
                <a:gd name="T25" fmla="*/ 9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55"/>
                <a:gd name="T41" fmla="*/ 107 w 107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55">
                  <a:moveTo>
                    <a:pt x="40" y="9"/>
                  </a:moveTo>
                  <a:lnTo>
                    <a:pt x="64" y="9"/>
                  </a:lnTo>
                  <a:lnTo>
                    <a:pt x="76" y="21"/>
                  </a:lnTo>
                  <a:lnTo>
                    <a:pt x="85" y="21"/>
                  </a:lnTo>
                  <a:lnTo>
                    <a:pt x="107" y="30"/>
                  </a:lnTo>
                  <a:lnTo>
                    <a:pt x="76" y="55"/>
                  </a:lnTo>
                  <a:lnTo>
                    <a:pt x="52" y="39"/>
                  </a:lnTo>
                  <a:lnTo>
                    <a:pt x="40" y="55"/>
                  </a:lnTo>
                  <a:lnTo>
                    <a:pt x="31" y="55"/>
                  </a:lnTo>
                  <a:lnTo>
                    <a:pt x="9" y="30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0" y="9"/>
                  </a:lnTo>
                  <a:close/>
                </a:path>
              </a:pathLst>
            </a:custGeom>
            <a:grpFill/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51" name="Freeform 1614"/>
          <p:cNvSpPr>
            <a:spLocks/>
          </p:cNvSpPr>
          <p:nvPr/>
        </p:nvSpPr>
        <p:spPr bwMode="auto">
          <a:xfrm>
            <a:off x="5760497" y="1840106"/>
            <a:ext cx="1048926" cy="509398"/>
          </a:xfrm>
          <a:custGeom>
            <a:avLst/>
            <a:gdLst>
              <a:gd name="T0" fmla="*/ 631 w 643"/>
              <a:gd name="T1" fmla="*/ 140 h 283"/>
              <a:gd name="T2" fmla="*/ 622 w 643"/>
              <a:gd name="T3" fmla="*/ 161 h 283"/>
              <a:gd name="T4" fmla="*/ 591 w 643"/>
              <a:gd name="T5" fmla="*/ 191 h 283"/>
              <a:gd name="T6" fmla="*/ 576 w 643"/>
              <a:gd name="T7" fmla="*/ 237 h 283"/>
              <a:gd name="T8" fmla="*/ 555 w 643"/>
              <a:gd name="T9" fmla="*/ 246 h 283"/>
              <a:gd name="T10" fmla="*/ 469 w 643"/>
              <a:gd name="T11" fmla="*/ 237 h 283"/>
              <a:gd name="T12" fmla="*/ 457 w 643"/>
              <a:gd name="T13" fmla="*/ 258 h 283"/>
              <a:gd name="T14" fmla="*/ 424 w 643"/>
              <a:gd name="T15" fmla="*/ 258 h 283"/>
              <a:gd name="T16" fmla="*/ 393 w 643"/>
              <a:gd name="T17" fmla="*/ 283 h 283"/>
              <a:gd name="T18" fmla="*/ 360 w 643"/>
              <a:gd name="T19" fmla="*/ 271 h 283"/>
              <a:gd name="T20" fmla="*/ 338 w 643"/>
              <a:gd name="T21" fmla="*/ 246 h 283"/>
              <a:gd name="T22" fmla="*/ 271 w 643"/>
              <a:gd name="T23" fmla="*/ 237 h 283"/>
              <a:gd name="T24" fmla="*/ 162 w 643"/>
              <a:gd name="T25" fmla="*/ 207 h 283"/>
              <a:gd name="T26" fmla="*/ 171 w 643"/>
              <a:gd name="T27" fmla="*/ 283 h 283"/>
              <a:gd name="T28" fmla="*/ 131 w 643"/>
              <a:gd name="T29" fmla="*/ 258 h 283"/>
              <a:gd name="T30" fmla="*/ 119 w 643"/>
              <a:gd name="T31" fmla="*/ 258 h 283"/>
              <a:gd name="T32" fmla="*/ 107 w 643"/>
              <a:gd name="T33" fmla="*/ 246 h 283"/>
              <a:gd name="T34" fmla="*/ 95 w 643"/>
              <a:gd name="T35" fmla="*/ 216 h 283"/>
              <a:gd name="T36" fmla="*/ 95 w 643"/>
              <a:gd name="T37" fmla="*/ 191 h 283"/>
              <a:gd name="T38" fmla="*/ 119 w 643"/>
              <a:gd name="T39" fmla="*/ 173 h 283"/>
              <a:gd name="T40" fmla="*/ 76 w 643"/>
              <a:gd name="T41" fmla="*/ 161 h 283"/>
              <a:gd name="T42" fmla="*/ 31 w 643"/>
              <a:gd name="T43" fmla="*/ 152 h 283"/>
              <a:gd name="T44" fmla="*/ 10 w 643"/>
              <a:gd name="T45" fmla="*/ 140 h 283"/>
              <a:gd name="T46" fmla="*/ 10 w 643"/>
              <a:gd name="T47" fmla="*/ 97 h 283"/>
              <a:gd name="T48" fmla="*/ 31 w 643"/>
              <a:gd name="T49" fmla="*/ 106 h 283"/>
              <a:gd name="T50" fmla="*/ 31 w 643"/>
              <a:gd name="T51" fmla="*/ 85 h 283"/>
              <a:gd name="T52" fmla="*/ 64 w 643"/>
              <a:gd name="T53" fmla="*/ 76 h 283"/>
              <a:gd name="T54" fmla="*/ 95 w 643"/>
              <a:gd name="T55" fmla="*/ 76 h 283"/>
              <a:gd name="T56" fmla="*/ 119 w 643"/>
              <a:gd name="T57" fmla="*/ 85 h 283"/>
              <a:gd name="T58" fmla="*/ 150 w 643"/>
              <a:gd name="T59" fmla="*/ 85 h 283"/>
              <a:gd name="T60" fmla="*/ 195 w 643"/>
              <a:gd name="T61" fmla="*/ 85 h 283"/>
              <a:gd name="T62" fmla="*/ 226 w 643"/>
              <a:gd name="T63" fmla="*/ 76 h 283"/>
              <a:gd name="T64" fmla="*/ 207 w 643"/>
              <a:gd name="T65" fmla="*/ 51 h 283"/>
              <a:gd name="T66" fmla="*/ 207 w 643"/>
              <a:gd name="T67" fmla="*/ 42 h 283"/>
              <a:gd name="T68" fmla="*/ 195 w 643"/>
              <a:gd name="T69" fmla="*/ 30 h 283"/>
              <a:gd name="T70" fmla="*/ 217 w 643"/>
              <a:gd name="T71" fmla="*/ 21 h 283"/>
              <a:gd name="T72" fmla="*/ 302 w 643"/>
              <a:gd name="T73" fmla="*/ 12 h 283"/>
              <a:gd name="T74" fmla="*/ 338 w 643"/>
              <a:gd name="T75" fmla="*/ 0 h 283"/>
              <a:gd name="T76" fmla="*/ 348 w 643"/>
              <a:gd name="T77" fmla="*/ 21 h 283"/>
              <a:gd name="T78" fmla="*/ 393 w 643"/>
              <a:gd name="T79" fmla="*/ 21 h 283"/>
              <a:gd name="T80" fmla="*/ 402 w 643"/>
              <a:gd name="T81" fmla="*/ 30 h 283"/>
              <a:gd name="T82" fmla="*/ 436 w 643"/>
              <a:gd name="T83" fmla="*/ 21 h 283"/>
              <a:gd name="T84" fmla="*/ 512 w 643"/>
              <a:gd name="T85" fmla="*/ 85 h 283"/>
              <a:gd name="T86" fmla="*/ 533 w 643"/>
              <a:gd name="T87" fmla="*/ 85 h 283"/>
              <a:gd name="T88" fmla="*/ 609 w 643"/>
              <a:gd name="T89" fmla="*/ 106 h 283"/>
              <a:gd name="T90" fmla="*/ 631 w 643"/>
              <a:gd name="T91" fmla="*/ 106 h 283"/>
              <a:gd name="T92" fmla="*/ 643 w 643"/>
              <a:gd name="T93" fmla="*/ 131 h 2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3"/>
              <a:gd name="T142" fmla="*/ 0 h 283"/>
              <a:gd name="T143" fmla="*/ 643 w 643"/>
              <a:gd name="T144" fmla="*/ 283 h 28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3" h="283">
                <a:moveTo>
                  <a:pt x="643" y="131"/>
                </a:moveTo>
                <a:lnTo>
                  <a:pt x="631" y="140"/>
                </a:lnTo>
                <a:lnTo>
                  <a:pt x="631" y="161"/>
                </a:lnTo>
                <a:lnTo>
                  <a:pt x="622" y="161"/>
                </a:lnTo>
                <a:lnTo>
                  <a:pt x="591" y="161"/>
                </a:lnTo>
                <a:lnTo>
                  <a:pt x="591" y="191"/>
                </a:lnTo>
                <a:lnTo>
                  <a:pt x="567" y="207"/>
                </a:lnTo>
                <a:lnTo>
                  <a:pt x="576" y="237"/>
                </a:lnTo>
                <a:lnTo>
                  <a:pt x="576" y="258"/>
                </a:lnTo>
                <a:lnTo>
                  <a:pt x="555" y="246"/>
                </a:lnTo>
                <a:lnTo>
                  <a:pt x="491" y="246"/>
                </a:lnTo>
                <a:lnTo>
                  <a:pt x="469" y="237"/>
                </a:lnTo>
                <a:lnTo>
                  <a:pt x="469" y="246"/>
                </a:lnTo>
                <a:lnTo>
                  <a:pt x="457" y="258"/>
                </a:lnTo>
                <a:lnTo>
                  <a:pt x="424" y="246"/>
                </a:lnTo>
                <a:lnTo>
                  <a:pt x="424" y="258"/>
                </a:lnTo>
                <a:lnTo>
                  <a:pt x="415" y="271"/>
                </a:lnTo>
                <a:lnTo>
                  <a:pt x="393" y="283"/>
                </a:lnTo>
                <a:lnTo>
                  <a:pt x="360" y="283"/>
                </a:lnTo>
                <a:lnTo>
                  <a:pt x="360" y="271"/>
                </a:lnTo>
                <a:lnTo>
                  <a:pt x="348" y="271"/>
                </a:lnTo>
                <a:lnTo>
                  <a:pt x="338" y="246"/>
                </a:lnTo>
                <a:lnTo>
                  <a:pt x="317" y="228"/>
                </a:lnTo>
                <a:lnTo>
                  <a:pt x="271" y="237"/>
                </a:lnTo>
                <a:lnTo>
                  <a:pt x="207" y="191"/>
                </a:lnTo>
                <a:lnTo>
                  <a:pt x="162" y="207"/>
                </a:lnTo>
                <a:lnTo>
                  <a:pt x="186" y="283"/>
                </a:lnTo>
                <a:lnTo>
                  <a:pt x="171" y="283"/>
                </a:lnTo>
                <a:lnTo>
                  <a:pt x="140" y="258"/>
                </a:lnTo>
                <a:lnTo>
                  <a:pt x="131" y="258"/>
                </a:lnTo>
                <a:lnTo>
                  <a:pt x="119" y="271"/>
                </a:lnTo>
                <a:lnTo>
                  <a:pt x="119" y="258"/>
                </a:lnTo>
                <a:lnTo>
                  <a:pt x="119" y="246"/>
                </a:lnTo>
                <a:lnTo>
                  <a:pt x="107" y="246"/>
                </a:lnTo>
                <a:lnTo>
                  <a:pt x="86" y="216"/>
                </a:lnTo>
                <a:lnTo>
                  <a:pt x="95" y="216"/>
                </a:lnTo>
                <a:lnTo>
                  <a:pt x="86" y="207"/>
                </a:lnTo>
                <a:lnTo>
                  <a:pt x="95" y="191"/>
                </a:lnTo>
                <a:lnTo>
                  <a:pt x="140" y="191"/>
                </a:lnTo>
                <a:lnTo>
                  <a:pt x="119" y="173"/>
                </a:lnTo>
                <a:lnTo>
                  <a:pt x="95" y="161"/>
                </a:lnTo>
                <a:lnTo>
                  <a:pt x="76" y="161"/>
                </a:lnTo>
                <a:lnTo>
                  <a:pt x="40" y="173"/>
                </a:lnTo>
                <a:lnTo>
                  <a:pt x="31" y="152"/>
                </a:lnTo>
                <a:lnTo>
                  <a:pt x="10" y="152"/>
                </a:lnTo>
                <a:lnTo>
                  <a:pt x="10" y="140"/>
                </a:lnTo>
                <a:lnTo>
                  <a:pt x="0" y="131"/>
                </a:lnTo>
                <a:lnTo>
                  <a:pt x="10" y="97"/>
                </a:lnTo>
                <a:lnTo>
                  <a:pt x="19" y="106"/>
                </a:lnTo>
                <a:lnTo>
                  <a:pt x="31" y="106"/>
                </a:lnTo>
                <a:lnTo>
                  <a:pt x="19" y="85"/>
                </a:lnTo>
                <a:lnTo>
                  <a:pt x="31" y="85"/>
                </a:lnTo>
                <a:lnTo>
                  <a:pt x="55" y="76"/>
                </a:lnTo>
                <a:lnTo>
                  <a:pt x="64" y="76"/>
                </a:lnTo>
                <a:lnTo>
                  <a:pt x="76" y="67"/>
                </a:lnTo>
                <a:lnTo>
                  <a:pt x="95" y="76"/>
                </a:lnTo>
                <a:lnTo>
                  <a:pt x="119" y="97"/>
                </a:lnTo>
                <a:lnTo>
                  <a:pt x="119" y="85"/>
                </a:lnTo>
                <a:lnTo>
                  <a:pt x="131" y="85"/>
                </a:lnTo>
                <a:lnTo>
                  <a:pt x="150" y="85"/>
                </a:lnTo>
                <a:lnTo>
                  <a:pt x="171" y="85"/>
                </a:lnTo>
                <a:lnTo>
                  <a:pt x="195" y="85"/>
                </a:lnTo>
                <a:lnTo>
                  <a:pt x="217" y="85"/>
                </a:lnTo>
                <a:lnTo>
                  <a:pt x="226" y="76"/>
                </a:lnTo>
                <a:lnTo>
                  <a:pt x="195" y="67"/>
                </a:lnTo>
                <a:lnTo>
                  <a:pt x="207" y="51"/>
                </a:lnTo>
                <a:lnTo>
                  <a:pt x="195" y="51"/>
                </a:lnTo>
                <a:lnTo>
                  <a:pt x="207" y="42"/>
                </a:lnTo>
                <a:lnTo>
                  <a:pt x="207" y="30"/>
                </a:lnTo>
                <a:lnTo>
                  <a:pt x="195" y="30"/>
                </a:lnTo>
                <a:lnTo>
                  <a:pt x="195" y="21"/>
                </a:lnTo>
                <a:lnTo>
                  <a:pt x="217" y="21"/>
                </a:lnTo>
                <a:lnTo>
                  <a:pt x="271" y="12"/>
                </a:lnTo>
                <a:lnTo>
                  <a:pt x="302" y="12"/>
                </a:lnTo>
                <a:lnTo>
                  <a:pt x="302" y="0"/>
                </a:lnTo>
                <a:lnTo>
                  <a:pt x="338" y="0"/>
                </a:lnTo>
                <a:lnTo>
                  <a:pt x="348" y="12"/>
                </a:lnTo>
                <a:lnTo>
                  <a:pt x="348" y="21"/>
                </a:lnTo>
                <a:lnTo>
                  <a:pt x="369" y="21"/>
                </a:lnTo>
                <a:lnTo>
                  <a:pt x="393" y="21"/>
                </a:lnTo>
                <a:lnTo>
                  <a:pt x="393" y="30"/>
                </a:lnTo>
                <a:lnTo>
                  <a:pt x="402" y="30"/>
                </a:lnTo>
                <a:lnTo>
                  <a:pt x="424" y="21"/>
                </a:lnTo>
                <a:lnTo>
                  <a:pt x="436" y="21"/>
                </a:lnTo>
                <a:lnTo>
                  <a:pt x="469" y="42"/>
                </a:lnTo>
                <a:lnTo>
                  <a:pt x="512" y="85"/>
                </a:lnTo>
                <a:lnTo>
                  <a:pt x="524" y="76"/>
                </a:lnTo>
                <a:lnTo>
                  <a:pt x="533" y="85"/>
                </a:lnTo>
                <a:lnTo>
                  <a:pt x="567" y="85"/>
                </a:lnTo>
                <a:lnTo>
                  <a:pt x="609" y="106"/>
                </a:lnTo>
                <a:lnTo>
                  <a:pt x="622" y="115"/>
                </a:lnTo>
                <a:lnTo>
                  <a:pt x="631" y="106"/>
                </a:lnTo>
                <a:lnTo>
                  <a:pt x="643" y="115"/>
                </a:lnTo>
                <a:lnTo>
                  <a:pt x="643" y="1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3" name="Freeform 1624"/>
          <p:cNvSpPr>
            <a:spLocks/>
          </p:cNvSpPr>
          <p:nvPr/>
        </p:nvSpPr>
        <p:spPr bwMode="auto">
          <a:xfrm>
            <a:off x="4256653" y="2503046"/>
            <a:ext cx="595646" cy="661133"/>
          </a:xfrm>
          <a:custGeom>
            <a:avLst/>
            <a:gdLst>
              <a:gd name="T0" fmla="*/ 298 w 365"/>
              <a:gd name="T1" fmla="*/ 0 h 368"/>
              <a:gd name="T2" fmla="*/ 307 w 365"/>
              <a:gd name="T3" fmla="*/ 0 h 368"/>
              <a:gd name="T4" fmla="*/ 307 w 365"/>
              <a:gd name="T5" fmla="*/ 9 h 368"/>
              <a:gd name="T6" fmla="*/ 307 w 365"/>
              <a:gd name="T7" fmla="*/ 46 h 368"/>
              <a:gd name="T8" fmla="*/ 289 w 365"/>
              <a:gd name="T9" fmla="*/ 64 h 368"/>
              <a:gd name="T10" fmla="*/ 298 w 365"/>
              <a:gd name="T11" fmla="*/ 85 h 368"/>
              <a:gd name="T12" fmla="*/ 319 w 365"/>
              <a:gd name="T13" fmla="*/ 97 h 368"/>
              <a:gd name="T14" fmla="*/ 319 w 365"/>
              <a:gd name="T15" fmla="*/ 131 h 368"/>
              <a:gd name="T16" fmla="*/ 319 w 365"/>
              <a:gd name="T17" fmla="*/ 140 h 368"/>
              <a:gd name="T18" fmla="*/ 329 w 365"/>
              <a:gd name="T19" fmla="*/ 152 h 368"/>
              <a:gd name="T20" fmla="*/ 329 w 365"/>
              <a:gd name="T21" fmla="*/ 183 h 368"/>
              <a:gd name="T22" fmla="*/ 329 w 365"/>
              <a:gd name="T23" fmla="*/ 207 h 368"/>
              <a:gd name="T24" fmla="*/ 319 w 365"/>
              <a:gd name="T25" fmla="*/ 216 h 368"/>
              <a:gd name="T26" fmla="*/ 341 w 365"/>
              <a:gd name="T27" fmla="*/ 247 h 368"/>
              <a:gd name="T28" fmla="*/ 353 w 365"/>
              <a:gd name="T29" fmla="*/ 247 h 368"/>
              <a:gd name="T30" fmla="*/ 365 w 365"/>
              <a:gd name="T31" fmla="*/ 271 h 368"/>
              <a:gd name="T32" fmla="*/ 252 w 365"/>
              <a:gd name="T33" fmla="*/ 356 h 368"/>
              <a:gd name="T34" fmla="*/ 231 w 365"/>
              <a:gd name="T35" fmla="*/ 368 h 368"/>
              <a:gd name="T36" fmla="*/ 210 w 365"/>
              <a:gd name="T37" fmla="*/ 368 h 368"/>
              <a:gd name="T38" fmla="*/ 210 w 365"/>
              <a:gd name="T39" fmla="*/ 347 h 368"/>
              <a:gd name="T40" fmla="*/ 188 w 365"/>
              <a:gd name="T41" fmla="*/ 338 h 368"/>
              <a:gd name="T42" fmla="*/ 167 w 365"/>
              <a:gd name="T43" fmla="*/ 323 h 368"/>
              <a:gd name="T44" fmla="*/ 67 w 365"/>
              <a:gd name="T45" fmla="*/ 238 h 368"/>
              <a:gd name="T46" fmla="*/ 0 w 365"/>
              <a:gd name="T47" fmla="*/ 195 h 368"/>
              <a:gd name="T48" fmla="*/ 0 w 365"/>
              <a:gd name="T49" fmla="*/ 183 h 368"/>
              <a:gd name="T50" fmla="*/ 0 w 365"/>
              <a:gd name="T51" fmla="*/ 161 h 368"/>
              <a:gd name="T52" fmla="*/ 15 w 365"/>
              <a:gd name="T53" fmla="*/ 152 h 368"/>
              <a:gd name="T54" fmla="*/ 67 w 365"/>
              <a:gd name="T55" fmla="*/ 140 h 368"/>
              <a:gd name="T56" fmla="*/ 91 w 365"/>
              <a:gd name="T57" fmla="*/ 122 h 368"/>
              <a:gd name="T58" fmla="*/ 91 w 365"/>
              <a:gd name="T59" fmla="*/ 107 h 368"/>
              <a:gd name="T60" fmla="*/ 134 w 365"/>
              <a:gd name="T61" fmla="*/ 97 h 368"/>
              <a:gd name="T62" fmla="*/ 134 w 365"/>
              <a:gd name="T63" fmla="*/ 46 h 368"/>
              <a:gd name="T64" fmla="*/ 121 w 365"/>
              <a:gd name="T65" fmla="*/ 31 h 368"/>
              <a:gd name="T66" fmla="*/ 176 w 365"/>
              <a:gd name="T67" fmla="*/ 9 h 368"/>
              <a:gd name="T68" fmla="*/ 231 w 365"/>
              <a:gd name="T69" fmla="*/ 0 h 368"/>
              <a:gd name="T70" fmla="*/ 252 w 365"/>
              <a:gd name="T71" fmla="*/ 0 h 368"/>
              <a:gd name="T72" fmla="*/ 265 w 365"/>
              <a:gd name="T73" fmla="*/ 0 h 368"/>
              <a:gd name="T74" fmla="*/ 298 w 365"/>
              <a:gd name="T75" fmla="*/ 0 h 3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5"/>
              <a:gd name="T115" fmla="*/ 0 h 368"/>
              <a:gd name="T116" fmla="*/ 365 w 365"/>
              <a:gd name="T117" fmla="*/ 368 h 3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5" h="368">
                <a:moveTo>
                  <a:pt x="298" y="0"/>
                </a:moveTo>
                <a:lnTo>
                  <a:pt x="307" y="0"/>
                </a:lnTo>
                <a:lnTo>
                  <a:pt x="307" y="9"/>
                </a:lnTo>
                <a:lnTo>
                  <a:pt x="307" y="46"/>
                </a:lnTo>
                <a:lnTo>
                  <a:pt x="289" y="64"/>
                </a:lnTo>
                <a:lnTo>
                  <a:pt x="298" y="85"/>
                </a:lnTo>
                <a:lnTo>
                  <a:pt x="319" y="97"/>
                </a:lnTo>
                <a:lnTo>
                  <a:pt x="319" y="131"/>
                </a:lnTo>
                <a:lnTo>
                  <a:pt x="319" y="140"/>
                </a:lnTo>
                <a:lnTo>
                  <a:pt x="329" y="152"/>
                </a:lnTo>
                <a:lnTo>
                  <a:pt x="329" y="183"/>
                </a:lnTo>
                <a:lnTo>
                  <a:pt x="329" y="207"/>
                </a:lnTo>
                <a:lnTo>
                  <a:pt x="319" y="216"/>
                </a:lnTo>
                <a:lnTo>
                  <a:pt x="341" y="247"/>
                </a:lnTo>
                <a:lnTo>
                  <a:pt x="353" y="247"/>
                </a:lnTo>
                <a:lnTo>
                  <a:pt x="365" y="271"/>
                </a:lnTo>
                <a:lnTo>
                  <a:pt x="252" y="356"/>
                </a:lnTo>
                <a:lnTo>
                  <a:pt x="231" y="368"/>
                </a:lnTo>
                <a:lnTo>
                  <a:pt x="210" y="368"/>
                </a:lnTo>
                <a:lnTo>
                  <a:pt x="210" y="347"/>
                </a:lnTo>
                <a:lnTo>
                  <a:pt x="188" y="338"/>
                </a:lnTo>
                <a:lnTo>
                  <a:pt x="167" y="323"/>
                </a:lnTo>
                <a:lnTo>
                  <a:pt x="67" y="238"/>
                </a:lnTo>
                <a:lnTo>
                  <a:pt x="0" y="195"/>
                </a:lnTo>
                <a:lnTo>
                  <a:pt x="0" y="183"/>
                </a:lnTo>
                <a:lnTo>
                  <a:pt x="0" y="161"/>
                </a:lnTo>
                <a:lnTo>
                  <a:pt x="15" y="152"/>
                </a:lnTo>
                <a:lnTo>
                  <a:pt x="67" y="140"/>
                </a:lnTo>
                <a:lnTo>
                  <a:pt x="91" y="122"/>
                </a:lnTo>
                <a:lnTo>
                  <a:pt x="91" y="107"/>
                </a:lnTo>
                <a:lnTo>
                  <a:pt x="134" y="97"/>
                </a:lnTo>
                <a:lnTo>
                  <a:pt x="134" y="46"/>
                </a:lnTo>
                <a:lnTo>
                  <a:pt x="121" y="31"/>
                </a:lnTo>
                <a:lnTo>
                  <a:pt x="176" y="9"/>
                </a:lnTo>
                <a:lnTo>
                  <a:pt x="231" y="0"/>
                </a:lnTo>
                <a:lnTo>
                  <a:pt x="252" y="0"/>
                </a:lnTo>
                <a:lnTo>
                  <a:pt x="265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4" name="Freeform 1626"/>
          <p:cNvSpPr>
            <a:spLocks/>
          </p:cNvSpPr>
          <p:nvPr/>
        </p:nvSpPr>
        <p:spPr bwMode="auto">
          <a:xfrm>
            <a:off x="6038684" y="2947414"/>
            <a:ext cx="214367" cy="294439"/>
          </a:xfrm>
          <a:custGeom>
            <a:avLst/>
            <a:gdLst>
              <a:gd name="T0" fmla="*/ 36 w 131"/>
              <a:gd name="T1" fmla="*/ 164 h 164"/>
              <a:gd name="T2" fmla="*/ 15 w 131"/>
              <a:gd name="T3" fmla="*/ 164 h 164"/>
              <a:gd name="T4" fmla="*/ 0 w 131"/>
              <a:gd name="T5" fmla="*/ 143 h 164"/>
              <a:gd name="T6" fmla="*/ 46 w 131"/>
              <a:gd name="T7" fmla="*/ 109 h 164"/>
              <a:gd name="T8" fmla="*/ 67 w 131"/>
              <a:gd name="T9" fmla="*/ 67 h 164"/>
              <a:gd name="T10" fmla="*/ 67 w 131"/>
              <a:gd name="T11" fmla="*/ 45 h 164"/>
              <a:gd name="T12" fmla="*/ 55 w 131"/>
              <a:gd name="T13" fmla="*/ 36 h 164"/>
              <a:gd name="T14" fmla="*/ 46 w 131"/>
              <a:gd name="T15" fmla="*/ 24 h 164"/>
              <a:gd name="T16" fmla="*/ 55 w 131"/>
              <a:gd name="T17" fmla="*/ 24 h 164"/>
              <a:gd name="T18" fmla="*/ 55 w 131"/>
              <a:gd name="T19" fmla="*/ 15 h 164"/>
              <a:gd name="T20" fmla="*/ 67 w 131"/>
              <a:gd name="T21" fmla="*/ 0 h 164"/>
              <a:gd name="T22" fmla="*/ 79 w 131"/>
              <a:gd name="T23" fmla="*/ 15 h 164"/>
              <a:gd name="T24" fmla="*/ 113 w 131"/>
              <a:gd name="T25" fmla="*/ 24 h 164"/>
              <a:gd name="T26" fmla="*/ 131 w 131"/>
              <a:gd name="T27" fmla="*/ 45 h 164"/>
              <a:gd name="T28" fmla="*/ 122 w 131"/>
              <a:gd name="T29" fmla="*/ 67 h 164"/>
              <a:gd name="T30" fmla="*/ 100 w 131"/>
              <a:gd name="T31" fmla="*/ 100 h 164"/>
              <a:gd name="T32" fmla="*/ 100 w 131"/>
              <a:gd name="T33" fmla="*/ 121 h 164"/>
              <a:gd name="T34" fmla="*/ 91 w 131"/>
              <a:gd name="T35" fmla="*/ 121 h 164"/>
              <a:gd name="T36" fmla="*/ 79 w 131"/>
              <a:gd name="T37" fmla="*/ 143 h 164"/>
              <a:gd name="T38" fmla="*/ 55 w 131"/>
              <a:gd name="T39" fmla="*/ 143 h 164"/>
              <a:gd name="T40" fmla="*/ 46 w 131"/>
              <a:gd name="T41" fmla="*/ 164 h 164"/>
              <a:gd name="T42" fmla="*/ 36 w 131"/>
              <a:gd name="T43" fmla="*/ 164 h 1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1"/>
              <a:gd name="T67" fmla="*/ 0 h 164"/>
              <a:gd name="T68" fmla="*/ 131 w 131"/>
              <a:gd name="T69" fmla="*/ 164 h 16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1" h="164">
                <a:moveTo>
                  <a:pt x="36" y="164"/>
                </a:moveTo>
                <a:lnTo>
                  <a:pt x="15" y="164"/>
                </a:lnTo>
                <a:lnTo>
                  <a:pt x="0" y="143"/>
                </a:lnTo>
                <a:lnTo>
                  <a:pt x="46" y="109"/>
                </a:lnTo>
                <a:lnTo>
                  <a:pt x="67" y="67"/>
                </a:lnTo>
                <a:lnTo>
                  <a:pt x="67" y="45"/>
                </a:lnTo>
                <a:lnTo>
                  <a:pt x="55" y="36"/>
                </a:lnTo>
                <a:lnTo>
                  <a:pt x="46" y="24"/>
                </a:lnTo>
                <a:lnTo>
                  <a:pt x="55" y="24"/>
                </a:lnTo>
                <a:lnTo>
                  <a:pt x="55" y="15"/>
                </a:lnTo>
                <a:lnTo>
                  <a:pt x="67" y="0"/>
                </a:lnTo>
                <a:lnTo>
                  <a:pt x="79" y="15"/>
                </a:lnTo>
                <a:lnTo>
                  <a:pt x="113" y="24"/>
                </a:lnTo>
                <a:lnTo>
                  <a:pt x="131" y="45"/>
                </a:lnTo>
                <a:lnTo>
                  <a:pt x="122" y="67"/>
                </a:lnTo>
                <a:lnTo>
                  <a:pt x="100" y="100"/>
                </a:lnTo>
                <a:lnTo>
                  <a:pt x="100" y="121"/>
                </a:lnTo>
                <a:lnTo>
                  <a:pt x="91" y="121"/>
                </a:lnTo>
                <a:lnTo>
                  <a:pt x="79" y="143"/>
                </a:lnTo>
                <a:lnTo>
                  <a:pt x="55" y="143"/>
                </a:lnTo>
                <a:lnTo>
                  <a:pt x="46" y="164"/>
                </a:lnTo>
                <a:lnTo>
                  <a:pt x="36" y="16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5" name="Freeform 1637"/>
          <p:cNvSpPr>
            <a:spLocks/>
          </p:cNvSpPr>
          <p:nvPr/>
        </p:nvSpPr>
        <p:spPr bwMode="auto">
          <a:xfrm>
            <a:off x="7483617" y="3012444"/>
            <a:ext cx="253641" cy="525655"/>
          </a:xfrm>
          <a:custGeom>
            <a:avLst/>
            <a:gdLst>
              <a:gd name="T0" fmla="*/ 0 w 155"/>
              <a:gd name="T1" fmla="*/ 9 h 292"/>
              <a:gd name="T2" fmla="*/ 15 w 155"/>
              <a:gd name="T3" fmla="*/ 9 h 292"/>
              <a:gd name="T4" fmla="*/ 55 w 155"/>
              <a:gd name="T5" fmla="*/ 0 h 292"/>
              <a:gd name="T6" fmla="*/ 79 w 155"/>
              <a:gd name="T7" fmla="*/ 9 h 292"/>
              <a:gd name="T8" fmla="*/ 91 w 155"/>
              <a:gd name="T9" fmla="*/ 18 h 292"/>
              <a:gd name="T10" fmla="*/ 110 w 155"/>
              <a:gd name="T11" fmla="*/ 31 h 292"/>
              <a:gd name="T12" fmla="*/ 91 w 155"/>
              <a:gd name="T13" fmla="*/ 40 h 292"/>
              <a:gd name="T14" fmla="*/ 79 w 155"/>
              <a:gd name="T15" fmla="*/ 64 h 292"/>
              <a:gd name="T16" fmla="*/ 67 w 155"/>
              <a:gd name="T17" fmla="*/ 85 h 292"/>
              <a:gd name="T18" fmla="*/ 79 w 155"/>
              <a:gd name="T19" fmla="*/ 95 h 292"/>
              <a:gd name="T20" fmla="*/ 146 w 155"/>
              <a:gd name="T21" fmla="*/ 162 h 292"/>
              <a:gd name="T22" fmla="*/ 155 w 155"/>
              <a:gd name="T23" fmla="*/ 195 h 292"/>
              <a:gd name="T24" fmla="*/ 155 w 155"/>
              <a:gd name="T25" fmla="*/ 238 h 292"/>
              <a:gd name="T26" fmla="*/ 122 w 155"/>
              <a:gd name="T27" fmla="*/ 259 h 292"/>
              <a:gd name="T28" fmla="*/ 110 w 155"/>
              <a:gd name="T29" fmla="*/ 259 h 292"/>
              <a:gd name="T30" fmla="*/ 110 w 155"/>
              <a:gd name="T31" fmla="*/ 280 h 292"/>
              <a:gd name="T32" fmla="*/ 79 w 155"/>
              <a:gd name="T33" fmla="*/ 292 h 292"/>
              <a:gd name="T34" fmla="*/ 79 w 155"/>
              <a:gd name="T35" fmla="*/ 271 h 292"/>
              <a:gd name="T36" fmla="*/ 67 w 155"/>
              <a:gd name="T37" fmla="*/ 259 h 292"/>
              <a:gd name="T38" fmla="*/ 91 w 155"/>
              <a:gd name="T39" fmla="*/ 247 h 292"/>
              <a:gd name="T40" fmla="*/ 101 w 155"/>
              <a:gd name="T41" fmla="*/ 238 h 292"/>
              <a:gd name="T42" fmla="*/ 122 w 155"/>
              <a:gd name="T43" fmla="*/ 216 h 292"/>
              <a:gd name="T44" fmla="*/ 122 w 155"/>
              <a:gd name="T45" fmla="*/ 171 h 292"/>
              <a:gd name="T46" fmla="*/ 110 w 155"/>
              <a:gd name="T47" fmla="*/ 149 h 292"/>
              <a:gd name="T48" fmla="*/ 91 w 155"/>
              <a:gd name="T49" fmla="*/ 128 h 292"/>
              <a:gd name="T50" fmla="*/ 91 w 155"/>
              <a:gd name="T51" fmla="*/ 119 h 292"/>
              <a:gd name="T52" fmla="*/ 46 w 155"/>
              <a:gd name="T53" fmla="*/ 73 h 292"/>
              <a:gd name="T54" fmla="*/ 55 w 155"/>
              <a:gd name="T55" fmla="*/ 64 h 292"/>
              <a:gd name="T56" fmla="*/ 46 w 155"/>
              <a:gd name="T57" fmla="*/ 55 h 292"/>
              <a:gd name="T58" fmla="*/ 24 w 155"/>
              <a:gd name="T59" fmla="*/ 40 h 292"/>
              <a:gd name="T60" fmla="*/ 0 w 155"/>
              <a:gd name="T61" fmla="*/ 9 h 29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5"/>
              <a:gd name="T94" fmla="*/ 0 h 292"/>
              <a:gd name="T95" fmla="*/ 155 w 155"/>
              <a:gd name="T96" fmla="*/ 292 h 29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5" h="292">
                <a:moveTo>
                  <a:pt x="0" y="9"/>
                </a:moveTo>
                <a:lnTo>
                  <a:pt x="15" y="9"/>
                </a:lnTo>
                <a:lnTo>
                  <a:pt x="55" y="0"/>
                </a:lnTo>
                <a:lnTo>
                  <a:pt x="79" y="9"/>
                </a:lnTo>
                <a:lnTo>
                  <a:pt x="91" y="18"/>
                </a:lnTo>
                <a:lnTo>
                  <a:pt x="110" y="31"/>
                </a:lnTo>
                <a:lnTo>
                  <a:pt x="91" y="40"/>
                </a:lnTo>
                <a:lnTo>
                  <a:pt x="79" y="64"/>
                </a:lnTo>
                <a:lnTo>
                  <a:pt x="67" y="85"/>
                </a:lnTo>
                <a:lnTo>
                  <a:pt x="79" y="95"/>
                </a:lnTo>
                <a:lnTo>
                  <a:pt x="146" y="162"/>
                </a:lnTo>
                <a:lnTo>
                  <a:pt x="155" y="195"/>
                </a:lnTo>
                <a:lnTo>
                  <a:pt x="155" y="238"/>
                </a:lnTo>
                <a:lnTo>
                  <a:pt x="122" y="259"/>
                </a:lnTo>
                <a:lnTo>
                  <a:pt x="110" y="259"/>
                </a:lnTo>
                <a:lnTo>
                  <a:pt x="110" y="280"/>
                </a:lnTo>
                <a:lnTo>
                  <a:pt x="79" y="292"/>
                </a:lnTo>
                <a:lnTo>
                  <a:pt x="79" y="271"/>
                </a:lnTo>
                <a:lnTo>
                  <a:pt x="67" y="259"/>
                </a:lnTo>
                <a:lnTo>
                  <a:pt x="91" y="247"/>
                </a:lnTo>
                <a:lnTo>
                  <a:pt x="101" y="238"/>
                </a:lnTo>
                <a:lnTo>
                  <a:pt x="122" y="216"/>
                </a:lnTo>
                <a:lnTo>
                  <a:pt x="122" y="171"/>
                </a:lnTo>
                <a:lnTo>
                  <a:pt x="110" y="149"/>
                </a:lnTo>
                <a:lnTo>
                  <a:pt x="91" y="128"/>
                </a:lnTo>
                <a:lnTo>
                  <a:pt x="91" y="119"/>
                </a:lnTo>
                <a:lnTo>
                  <a:pt x="46" y="73"/>
                </a:lnTo>
                <a:lnTo>
                  <a:pt x="55" y="64"/>
                </a:lnTo>
                <a:lnTo>
                  <a:pt x="46" y="55"/>
                </a:lnTo>
                <a:lnTo>
                  <a:pt x="24" y="40"/>
                </a:lnTo>
                <a:lnTo>
                  <a:pt x="0" y="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6" name="Freeform 1643"/>
          <p:cNvSpPr>
            <a:spLocks/>
          </p:cNvSpPr>
          <p:nvPr/>
        </p:nvSpPr>
        <p:spPr bwMode="auto">
          <a:xfrm>
            <a:off x="6485418" y="2540979"/>
            <a:ext cx="826378" cy="1036859"/>
          </a:xfrm>
          <a:custGeom>
            <a:avLst/>
            <a:gdLst>
              <a:gd name="T0" fmla="*/ 338 w 506"/>
              <a:gd name="T1" fmla="*/ 162 h 576"/>
              <a:gd name="T2" fmla="*/ 353 w 506"/>
              <a:gd name="T3" fmla="*/ 195 h 576"/>
              <a:gd name="T4" fmla="*/ 298 w 506"/>
              <a:gd name="T5" fmla="*/ 186 h 576"/>
              <a:gd name="T6" fmla="*/ 253 w 506"/>
              <a:gd name="T7" fmla="*/ 174 h 576"/>
              <a:gd name="T8" fmla="*/ 207 w 506"/>
              <a:gd name="T9" fmla="*/ 119 h 576"/>
              <a:gd name="T10" fmla="*/ 155 w 506"/>
              <a:gd name="T11" fmla="*/ 76 h 576"/>
              <a:gd name="T12" fmla="*/ 177 w 506"/>
              <a:gd name="T13" fmla="*/ 64 h 576"/>
              <a:gd name="T14" fmla="*/ 177 w 506"/>
              <a:gd name="T15" fmla="*/ 25 h 576"/>
              <a:gd name="T16" fmla="*/ 155 w 506"/>
              <a:gd name="T17" fmla="*/ 0 h 576"/>
              <a:gd name="T18" fmla="*/ 122 w 506"/>
              <a:gd name="T19" fmla="*/ 25 h 576"/>
              <a:gd name="T20" fmla="*/ 67 w 506"/>
              <a:gd name="T21" fmla="*/ 25 h 576"/>
              <a:gd name="T22" fmla="*/ 79 w 506"/>
              <a:gd name="T23" fmla="*/ 55 h 576"/>
              <a:gd name="T24" fmla="*/ 88 w 506"/>
              <a:gd name="T25" fmla="*/ 76 h 576"/>
              <a:gd name="T26" fmla="*/ 55 w 506"/>
              <a:gd name="T27" fmla="*/ 162 h 576"/>
              <a:gd name="T28" fmla="*/ 33 w 506"/>
              <a:gd name="T29" fmla="*/ 162 h 576"/>
              <a:gd name="T30" fmla="*/ 24 w 506"/>
              <a:gd name="T31" fmla="*/ 186 h 576"/>
              <a:gd name="T32" fmla="*/ 33 w 506"/>
              <a:gd name="T33" fmla="*/ 204 h 576"/>
              <a:gd name="T34" fmla="*/ 46 w 506"/>
              <a:gd name="T35" fmla="*/ 226 h 576"/>
              <a:gd name="T36" fmla="*/ 12 w 506"/>
              <a:gd name="T37" fmla="*/ 241 h 576"/>
              <a:gd name="T38" fmla="*/ 24 w 506"/>
              <a:gd name="T39" fmla="*/ 271 h 576"/>
              <a:gd name="T40" fmla="*/ 46 w 506"/>
              <a:gd name="T41" fmla="*/ 271 h 576"/>
              <a:gd name="T42" fmla="*/ 55 w 506"/>
              <a:gd name="T43" fmla="*/ 317 h 576"/>
              <a:gd name="T44" fmla="*/ 79 w 506"/>
              <a:gd name="T45" fmla="*/ 302 h 576"/>
              <a:gd name="T46" fmla="*/ 88 w 506"/>
              <a:gd name="T47" fmla="*/ 280 h 576"/>
              <a:gd name="T48" fmla="*/ 131 w 506"/>
              <a:gd name="T49" fmla="*/ 433 h 576"/>
              <a:gd name="T50" fmla="*/ 198 w 506"/>
              <a:gd name="T51" fmla="*/ 576 h 576"/>
              <a:gd name="T52" fmla="*/ 222 w 506"/>
              <a:gd name="T53" fmla="*/ 542 h 576"/>
              <a:gd name="T54" fmla="*/ 231 w 506"/>
              <a:gd name="T55" fmla="*/ 500 h 576"/>
              <a:gd name="T56" fmla="*/ 231 w 506"/>
              <a:gd name="T57" fmla="*/ 424 h 576"/>
              <a:gd name="T58" fmla="*/ 253 w 506"/>
              <a:gd name="T59" fmla="*/ 411 h 576"/>
              <a:gd name="T60" fmla="*/ 262 w 506"/>
              <a:gd name="T61" fmla="*/ 402 h 576"/>
              <a:gd name="T62" fmla="*/ 308 w 506"/>
              <a:gd name="T63" fmla="*/ 357 h 576"/>
              <a:gd name="T64" fmla="*/ 338 w 506"/>
              <a:gd name="T65" fmla="*/ 326 h 576"/>
              <a:gd name="T66" fmla="*/ 362 w 506"/>
              <a:gd name="T67" fmla="*/ 293 h 576"/>
              <a:gd name="T68" fmla="*/ 375 w 506"/>
              <a:gd name="T69" fmla="*/ 293 h 576"/>
              <a:gd name="T70" fmla="*/ 353 w 506"/>
              <a:gd name="T71" fmla="*/ 226 h 576"/>
              <a:gd name="T72" fmla="*/ 353 w 506"/>
              <a:gd name="T73" fmla="*/ 204 h 576"/>
              <a:gd name="T74" fmla="*/ 362 w 506"/>
              <a:gd name="T75" fmla="*/ 195 h 576"/>
              <a:gd name="T76" fmla="*/ 384 w 506"/>
              <a:gd name="T77" fmla="*/ 217 h 576"/>
              <a:gd name="T78" fmla="*/ 405 w 506"/>
              <a:gd name="T79" fmla="*/ 241 h 576"/>
              <a:gd name="T80" fmla="*/ 429 w 506"/>
              <a:gd name="T81" fmla="*/ 262 h 576"/>
              <a:gd name="T82" fmla="*/ 439 w 506"/>
              <a:gd name="T83" fmla="*/ 280 h 576"/>
              <a:gd name="T84" fmla="*/ 451 w 506"/>
              <a:gd name="T85" fmla="*/ 250 h 576"/>
              <a:gd name="T86" fmla="*/ 472 w 506"/>
              <a:gd name="T87" fmla="*/ 195 h 576"/>
              <a:gd name="T88" fmla="*/ 506 w 506"/>
              <a:gd name="T89" fmla="*/ 174 h 576"/>
              <a:gd name="T90" fmla="*/ 472 w 506"/>
              <a:gd name="T91" fmla="*/ 131 h 576"/>
              <a:gd name="T92" fmla="*/ 429 w 506"/>
              <a:gd name="T93" fmla="*/ 150 h 576"/>
              <a:gd name="T94" fmla="*/ 414 w 506"/>
              <a:gd name="T95" fmla="*/ 174 h 576"/>
              <a:gd name="T96" fmla="*/ 375 w 506"/>
              <a:gd name="T97" fmla="*/ 186 h 576"/>
              <a:gd name="T98" fmla="*/ 362 w 506"/>
              <a:gd name="T99" fmla="*/ 174 h 5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06"/>
              <a:gd name="T151" fmla="*/ 0 h 576"/>
              <a:gd name="T152" fmla="*/ 506 w 506"/>
              <a:gd name="T153" fmla="*/ 576 h 57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06" h="576">
                <a:moveTo>
                  <a:pt x="353" y="162"/>
                </a:moveTo>
                <a:lnTo>
                  <a:pt x="338" y="162"/>
                </a:lnTo>
                <a:lnTo>
                  <a:pt x="338" y="186"/>
                </a:lnTo>
                <a:lnTo>
                  <a:pt x="353" y="195"/>
                </a:lnTo>
                <a:lnTo>
                  <a:pt x="329" y="195"/>
                </a:lnTo>
                <a:lnTo>
                  <a:pt x="298" y="186"/>
                </a:lnTo>
                <a:lnTo>
                  <a:pt x="274" y="174"/>
                </a:lnTo>
                <a:lnTo>
                  <a:pt x="253" y="174"/>
                </a:lnTo>
                <a:lnTo>
                  <a:pt x="198" y="140"/>
                </a:lnTo>
                <a:lnTo>
                  <a:pt x="207" y="119"/>
                </a:lnTo>
                <a:lnTo>
                  <a:pt x="177" y="101"/>
                </a:lnTo>
                <a:lnTo>
                  <a:pt x="155" y="76"/>
                </a:lnTo>
                <a:lnTo>
                  <a:pt x="155" y="64"/>
                </a:lnTo>
                <a:lnTo>
                  <a:pt x="177" y="64"/>
                </a:lnTo>
                <a:lnTo>
                  <a:pt x="164" y="43"/>
                </a:lnTo>
                <a:lnTo>
                  <a:pt x="177" y="25"/>
                </a:lnTo>
                <a:lnTo>
                  <a:pt x="177" y="10"/>
                </a:lnTo>
                <a:lnTo>
                  <a:pt x="155" y="0"/>
                </a:lnTo>
                <a:lnTo>
                  <a:pt x="131" y="10"/>
                </a:lnTo>
                <a:lnTo>
                  <a:pt x="122" y="25"/>
                </a:lnTo>
                <a:lnTo>
                  <a:pt x="100" y="25"/>
                </a:lnTo>
                <a:lnTo>
                  <a:pt x="67" y="25"/>
                </a:lnTo>
                <a:lnTo>
                  <a:pt x="79" y="34"/>
                </a:lnTo>
                <a:lnTo>
                  <a:pt x="79" y="55"/>
                </a:lnTo>
                <a:lnTo>
                  <a:pt x="100" y="76"/>
                </a:lnTo>
                <a:lnTo>
                  <a:pt x="88" y="76"/>
                </a:lnTo>
                <a:lnTo>
                  <a:pt x="100" y="101"/>
                </a:lnTo>
                <a:lnTo>
                  <a:pt x="55" y="162"/>
                </a:lnTo>
                <a:lnTo>
                  <a:pt x="46" y="162"/>
                </a:lnTo>
                <a:lnTo>
                  <a:pt x="33" y="162"/>
                </a:lnTo>
                <a:lnTo>
                  <a:pt x="24" y="174"/>
                </a:lnTo>
                <a:lnTo>
                  <a:pt x="24" y="186"/>
                </a:lnTo>
                <a:lnTo>
                  <a:pt x="33" y="195"/>
                </a:lnTo>
                <a:lnTo>
                  <a:pt x="33" y="204"/>
                </a:lnTo>
                <a:lnTo>
                  <a:pt x="46" y="204"/>
                </a:lnTo>
                <a:lnTo>
                  <a:pt x="46" y="226"/>
                </a:lnTo>
                <a:lnTo>
                  <a:pt x="46" y="241"/>
                </a:lnTo>
                <a:lnTo>
                  <a:pt x="12" y="241"/>
                </a:lnTo>
                <a:lnTo>
                  <a:pt x="0" y="250"/>
                </a:lnTo>
                <a:lnTo>
                  <a:pt x="24" y="271"/>
                </a:lnTo>
                <a:lnTo>
                  <a:pt x="46" y="262"/>
                </a:lnTo>
                <a:lnTo>
                  <a:pt x="46" y="271"/>
                </a:lnTo>
                <a:lnTo>
                  <a:pt x="24" y="280"/>
                </a:lnTo>
                <a:lnTo>
                  <a:pt x="55" y="317"/>
                </a:lnTo>
                <a:lnTo>
                  <a:pt x="67" y="302"/>
                </a:lnTo>
                <a:lnTo>
                  <a:pt x="79" y="302"/>
                </a:lnTo>
                <a:lnTo>
                  <a:pt x="79" y="280"/>
                </a:lnTo>
                <a:lnTo>
                  <a:pt x="88" y="280"/>
                </a:lnTo>
                <a:lnTo>
                  <a:pt x="110" y="402"/>
                </a:lnTo>
                <a:lnTo>
                  <a:pt x="131" y="433"/>
                </a:lnTo>
                <a:lnTo>
                  <a:pt x="177" y="554"/>
                </a:lnTo>
                <a:lnTo>
                  <a:pt x="198" y="576"/>
                </a:lnTo>
                <a:lnTo>
                  <a:pt x="207" y="554"/>
                </a:lnTo>
                <a:lnTo>
                  <a:pt x="222" y="542"/>
                </a:lnTo>
                <a:lnTo>
                  <a:pt x="231" y="521"/>
                </a:lnTo>
                <a:lnTo>
                  <a:pt x="231" y="500"/>
                </a:lnTo>
                <a:lnTo>
                  <a:pt x="241" y="466"/>
                </a:lnTo>
                <a:lnTo>
                  <a:pt x="231" y="424"/>
                </a:lnTo>
                <a:lnTo>
                  <a:pt x="241" y="411"/>
                </a:lnTo>
                <a:lnTo>
                  <a:pt x="253" y="411"/>
                </a:lnTo>
                <a:lnTo>
                  <a:pt x="253" y="402"/>
                </a:lnTo>
                <a:lnTo>
                  <a:pt x="262" y="402"/>
                </a:lnTo>
                <a:lnTo>
                  <a:pt x="274" y="390"/>
                </a:lnTo>
                <a:lnTo>
                  <a:pt x="308" y="357"/>
                </a:lnTo>
                <a:lnTo>
                  <a:pt x="317" y="335"/>
                </a:lnTo>
                <a:lnTo>
                  <a:pt x="338" y="326"/>
                </a:lnTo>
                <a:lnTo>
                  <a:pt x="338" y="293"/>
                </a:lnTo>
                <a:lnTo>
                  <a:pt x="362" y="293"/>
                </a:lnTo>
                <a:lnTo>
                  <a:pt x="362" y="280"/>
                </a:lnTo>
                <a:lnTo>
                  <a:pt x="375" y="293"/>
                </a:lnTo>
                <a:lnTo>
                  <a:pt x="362" y="241"/>
                </a:lnTo>
                <a:lnTo>
                  <a:pt x="353" y="226"/>
                </a:lnTo>
                <a:lnTo>
                  <a:pt x="362" y="217"/>
                </a:lnTo>
                <a:lnTo>
                  <a:pt x="353" y="204"/>
                </a:lnTo>
                <a:lnTo>
                  <a:pt x="353" y="195"/>
                </a:lnTo>
                <a:lnTo>
                  <a:pt x="362" y="195"/>
                </a:lnTo>
                <a:lnTo>
                  <a:pt x="375" y="195"/>
                </a:lnTo>
                <a:lnTo>
                  <a:pt x="384" y="217"/>
                </a:lnTo>
                <a:lnTo>
                  <a:pt x="429" y="217"/>
                </a:lnTo>
                <a:lnTo>
                  <a:pt x="405" y="241"/>
                </a:lnTo>
                <a:lnTo>
                  <a:pt x="405" y="250"/>
                </a:lnTo>
                <a:lnTo>
                  <a:pt x="429" y="262"/>
                </a:lnTo>
                <a:lnTo>
                  <a:pt x="429" y="250"/>
                </a:lnTo>
                <a:lnTo>
                  <a:pt x="439" y="280"/>
                </a:lnTo>
                <a:lnTo>
                  <a:pt x="451" y="280"/>
                </a:lnTo>
                <a:lnTo>
                  <a:pt x="451" y="250"/>
                </a:lnTo>
                <a:lnTo>
                  <a:pt x="460" y="250"/>
                </a:lnTo>
                <a:lnTo>
                  <a:pt x="472" y="195"/>
                </a:lnTo>
                <a:lnTo>
                  <a:pt x="493" y="174"/>
                </a:lnTo>
                <a:lnTo>
                  <a:pt x="506" y="174"/>
                </a:lnTo>
                <a:lnTo>
                  <a:pt x="506" y="162"/>
                </a:lnTo>
                <a:lnTo>
                  <a:pt x="472" y="131"/>
                </a:lnTo>
                <a:lnTo>
                  <a:pt x="451" y="131"/>
                </a:lnTo>
                <a:lnTo>
                  <a:pt x="429" y="150"/>
                </a:lnTo>
                <a:lnTo>
                  <a:pt x="405" y="162"/>
                </a:lnTo>
                <a:lnTo>
                  <a:pt x="414" y="174"/>
                </a:lnTo>
                <a:lnTo>
                  <a:pt x="414" y="186"/>
                </a:lnTo>
                <a:lnTo>
                  <a:pt x="375" y="186"/>
                </a:lnTo>
                <a:lnTo>
                  <a:pt x="362" y="186"/>
                </a:lnTo>
                <a:lnTo>
                  <a:pt x="362" y="174"/>
                </a:lnTo>
                <a:lnTo>
                  <a:pt x="353" y="1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7" name="Freeform 1651"/>
          <p:cNvSpPr>
            <a:spLocks/>
          </p:cNvSpPr>
          <p:nvPr/>
        </p:nvSpPr>
        <p:spPr bwMode="auto">
          <a:xfrm>
            <a:off x="5240125" y="2304345"/>
            <a:ext cx="536736" cy="236635"/>
          </a:xfrm>
          <a:custGeom>
            <a:avLst/>
            <a:gdLst>
              <a:gd name="T0" fmla="*/ 283 w 329"/>
              <a:gd name="T1" fmla="*/ 25 h 131"/>
              <a:gd name="T2" fmla="*/ 298 w 329"/>
              <a:gd name="T3" fmla="*/ 46 h 131"/>
              <a:gd name="T4" fmla="*/ 319 w 329"/>
              <a:gd name="T5" fmla="*/ 46 h 131"/>
              <a:gd name="T6" fmla="*/ 307 w 329"/>
              <a:gd name="T7" fmla="*/ 55 h 131"/>
              <a:gd name="T8" fmla="*/ 329 w 329"/>
              <a:gd name="T9" fmla="*/ 101 h 131"/>
              <a:gd name="T10" fmla="*/ 298 w 329"/>
              <a:gd name="T11" fmla="*/ 101 h 131"/>
              <a:gd name="T12" fmla="*/ 283 w 329"/>
              <a:gd name="T13" fmla="*/ 101 h 131"/>
              <a:gd name="T14" fmla="*/ 252 w 329"/>
              <a:gd name="T15" fmla="*/ 110 h 131"/>
              <a:gd name="T16" fmla="*/ 231 w 329"/>
              <a:gd name="T17" fmla="*/ 110 h 131"/>
              <a:gd name="T18" fmla="*/ 219 w 329"/>
              <a:gd name="T19" fmla="*/ 110 h 131"/>
              <a:gd name="T20" fmla="*/ 185 w 329"/>
              <a:gd name="T21" fmla="*/ 110 h 131"/>
              <a:gd name="T22" fmla="*/ 185 w 329"/>
              <a:gd name="T23" fmla="*/ 119 h 131"/>
              <a:gd name="T24" fmla="*/ 176 w 329"/>
              <a:gd name="T25" fmla="*/ 131 h 131"/>
              <a:gd name="T26" fmla="*/ 176 w 329"/>
              <a:gd name="T27" fmla="*/ 110 h 131"/>
              <a:gd name="T28" fmla="*/ 167 w 329"/>
              <a:gd name="T29" fmla="*/ 119 h 131"/>
              <a:gd name="T30" fmla="*/ 152 w 329"/>
              <a:gd name="T31" fmla="*/ 110 h 131"/>
              <a:gd name="T32" fmla="*/ 131 w 329"/>
              <a:gd name="T33" fmla="*/ 119 h 131"/>
              <a:gd name="T34" fmla="*/ 121 w 329"/>
              <a:gd name="T35" fmla="*/ 131 h 131"/>
              <a:gd name="T36" fmla="*/ 100 w 329"/>
              <a:gd name="T37" fmla="*/ 110 h 131"/>
              <a:gd name="T38" fmla="*/ 91 w 329"/>
              <a:gd name="T39" fmla="*/ 110 h 131"/>
              <a:gd name="T40" fmla="*/ 76 w 329"/>
              <a:gd name="T41" fmla="*/ 119 h 131"/>
              <a:gd name="T42" fmla="*/ 67 w 329"/>
              <a:gd name="T43" fmla="*/ 119 h 131"/>
              <a:gd name="T44" fmla="*/ 33 w 329"/>
              <a:gd name="T45" fmla="*/ 110 h 131"/>
              <a:gd name="T46" fmla="*/ 45 w 329"/>
              <a:gd name="T47" fmla="*/ 110 h 131"/>
              <a:gd name="T48" fmla="*/ 24 w 329"/>
              <a:gd name="T49" fmla="*/ 110 h 131"/>
              <a:gd name="T50" fmla="*/ 33 w 329"/>
              <a:gd name="T51" fmla="*/ 101 h 131"/>
              <a:gd name="T52" fmla="*/ 24 w 329"/>
              <a:gd name="T53" fmla="*/ 101 h 131"/>
              <a:gd name="T54" fmla="*/ 24 w 329"/>
              <a:gd name="T55" fmla="*/ 89 h 131"/>
              <a:gd name="T56" fmla="*/ 12 w 329"/>
              <a:gd name="T57" fmla="*/ 77 h 131"/>
              <a:gd name="T58" fmla="*/ 24 w 329"/>
              <a:gd name="T59" fmla="*/ 77 h 131"/>
              <a:gd name="T60" fmla="*/ 12 w 329"/>
              <a:gd name="T61" fmla="*/ 55 h 131"/>
              <a:gd name="T62" fmla="*/ 0 w 329"/>
              <a:gd name="T63" fmla="*/ 55 h 131"/>
              <a:gd name="T64" fmla="*/ 0 w 329"/>
              <a:gd name="T65" fmla="*/ 46 h 131"/>
              <a:gd name="T66" fmla="*/ 12 w 329"/>
              <a:gd name="T67" fmla="*/ 46 h 131"/>
              <a:gd name="T68" fmla="*/ 54 w 329"/>
              <a:gd name="T69" fmla="*/ 46 h 131"/>
              <a:gd name="T70" fmla="*/ 45 w 329"/>
              <a:gd name="T71" fmla="*/ 34 h 131"/>
              <a:gd name="T72" fmla="*/ 54 w 329"/>
              <a:gd name="T73" fmla="*/ 34 h 131"/>
              <a:gd name="T74" fmla="*/ 45 w 329"/>
              <a:gd name="T75" fmla="*/ 25 h 131"/>
              <a:gd name="T76" fmla="*/ 24 w 329"/>
              <a:gd name="T77" fmla="*/ 25 h 131"/>
              <a:gd name="T78" fmla="*/ 0 w 329"/>
              <a:gd name="T79" fmla="*/ 46 h 131"/>
              <a:gd name="T80" fmla="*/ 12 w 329"/>
              <a:gd name="T81" fmla="*/ 34 h 131"/>
              <a:gd name="T82" fmla="*/ 0 w 329"/>
              <a:gd name="T83" fmla="*/ 34 h 131"/>
              <a:gd name="T84" fmla="*/ 0 w 329"/>
              <a:gd name="T85" fmla="*/ 13 h 131"/>
              <a:gd name="T86" fmla="*/ 33 w 329"/>
              <a:gd name="T87" fmla="*/ 13 h 131"/>
              <a:gd name="T88" fmla="*/ 45 w 329"/>
              <a:gd name="T89" fmla="*/ 25 h 131"/>
              <a:gd name="T90" fmla="*/ 67 w 329"/>
              <a:gd name="T91" fmla="*/ 25 h 131"/>
              <a:gd name="T92" fmla="*/ 91 w 329"/>
              <a:gd name="T93" fmla="*/ 25 h 131"/>
              <a:gd name="T94" fmla="*/ 121 w 329"/>
              <a:gd name="T95" fmla="*/ 0 h 131"/>
              <a:gd name="T96" fmla="*/ 143 w 329"/>
              <a:gd name="T97" fmla="*/ 0 h 131"/>
              <a:gd name="T98" fmla="*/ 185 w 329"/>
              <a:gd name="T99" fmla="*/ 25 h 131"/>
              <a:gd name="T100" fmla="*/ 231 w 329"/>
              <a:gd name="T101" fmla="*/ 25 h 131"/>
              <a:gd name="T102" fmla="*/ 262 w 329"/>
              <a:gd name="T103" fmla="*/ 13 h 131"/>
              <a:gd name="T104" fmla="*/ 283 w 329"/>
              <a:gd name="T105" fmla="*/ 13 h 131"/>
              <a:gd name="T106" fmla="*/ 283 w 329"/>
              <a:gd name="T107" fmla="*/ 25 h 1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9"/>
              <a:gd name="T163" fmla="*/ 0 h 131"/>
              <a:gd name="T164" fmla="*/ 329 w 329"/>
              <a:gd name="T165" fmla="*/ 131 h 13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9" h="131">
                <a:moveTo>
                  <a:pt x="283" y="25"/>
                </a:moveTo>
                <a:lnTo>
                  <a:pt x="298" y="46"/>
                </a:lnTo>
                <a:lnTo>
                  <a:pt x="319" y="46"/>
                </a:lnTo>
                <a:lnTo>
                  <a:pt x="307" y="55"/>
                </a:lnTo>
                <a:lnTo>
                  <a:pt x="329" y="101"/>
                </a:lnTo>
                <a:lnTo>
                  <a:pt x="298" y="101"/>
                </a:lnTo>
                <a:lnTo>
                  <a:pt x="283" y="101"/>
                </a:lnTo>
                <a:lnTo>
                  <a:pt x="252" y="110"/>
                </a:lnTo>
                <a:lnTo>
                  <a:pt x="231" y="110"/>
                </a:lnTo>
                <a:lnTo>
                  <a:pt x="219" y="110"/>
                </a:lnTo>
                <a:lnTo>
                  <a:pt x="185" y="110"/>
                </a:lnTo>
                <a:lnTo>
                  <a:pt x="185" y="119"/>
                </a:lnTo>
                <a:lnTo>
                  <a:pt x="176" y="131"/>
                </a:lnTo>
                <a:lnTo>
                  <a:pt x="176" y="110"/>
                </a:lnTo>
                <a:lnTo>
                  <a:pt x="167" y="119"/>
                </a:lnTo>
                <a:lnTo>
                  <a:pt x="152" y="110"/>
                </a:lnTo>
                <a:lnTo>
                  <a:pt x="131" y="119"/>
                </a:lnTo>
                <a:lnTo>
                  <a:pt x="121" y="131"/>
                </a:lnTo>
                <a:lnTo>
                  <a:pt x="100" y="110"/>
                </a:lnTo>
                <a:lnTo>
                  <a:pt x="91" y="110"/>
                </a:lnTo>
                <a:lnTo>
                  <a:pt x="76" y="119"/>
                </a:lnTo>
                <a:lnTo>
                  <a:pt x="67" y="119"/>
                </a:lnTo>
                <a:lnTo>
                  <a:pt x="33" y="110"/>
                </a:lnTo>
                <a:lnTo>
                  <a:pt x="45" y="110"/>
                </a:lnTo>
                <a:lnTo>
                  <a:pt x="24" y="110"/>
                </a:lnTo>
                <a:lnTo>
                  <a:pt x="33" y="101"/>
                </a:lnTo>
                <a:lnTo>
                  <a:pt x="24" y="101"/>
                </a:lnTo>
                <a:lnTo>
                  <a:pt x="24" y="89"/>
                </a:lnTo>
                <a:lnTo>
                  <a:pt x="12" y="77"/>
                </a:lnTo>
                <a:lnTo>
                  <a:pt x="24" y="77"/>
                </a:lnTo>
                <a:lnTo>
                  <a:pt x="12" y="55"/>
                </a:lnTo>
                <a:lnTo>
                  <a:pt x="0" y="55"/>
                </a:lnTo>
                <a:lnTo>
                  <a:pt x="0" y="46"/>
                </a:lnTo>
                <a:lnTo>
                  <a:pt x="12" y="46"/>
                </a:lnTo>
                <a:lnTo>
                  <a:pt x="54" y="46"/>
                </a:lnTo>
                <a:lnTo>
                  <a:pt x="45" y="34"/>
                </a:lnTo>
                <a:lnTo>
                  <a:pt x="54" y="34"/>
                </a:lnTo>
                <a:lnTo>
                  <a:pt x="45" y="25"/>
                </a:lnTo>
                <a:lnTo>
                  <a:pt x="24" y="25"/>
                </a:lnTo>
                <a:lnTo>
                  <a:pt x="0" y="46"/>
                </a:lnTo>
                <a:lnTo>
                  <a:pt x="12" y="34"/>
                </a:lnTo>
                <a:lnTo>
                  <a:pt x="0" y="34"/>
                </a:lnTo>
                <a:lnTo>
                  <a:pt x="0" y="13"/>
                </a:lnTo>
                <a:lnTo>
                  <a:pt x="33" y="13"/>
                </a:lnTo>
                <a:lnTo>
                  <a:pt x="45" y="25"/>
                </a:lnTo>
                <a:lnTo>
                  <a:pt x="67" y="25"/>
                </a:lnTo>
                <a:lnTo>
                  <a:pt x="91" y="25"/>
                </a:lnTo>
                <a:lnTo>
                  <a:pt x="121" y="0"/>
                </a:lnTo>
                <a:lnTo>
                  <a:pt x="143" y="0"/>
                </a:lnTo>
                <a:lnTo>
                  <a:pt x="185" y="25"/>
                </a:lnTo>
                <a:lnTo>
                  <a:pt x="231" y="25"/>
                </a:lnTo>
                <a:lnTo>
                  <a:pt x="262" y="13"/>
                </a:lnTo>
                <a:lnTo>
                  <a:pt x="283" y="13"/>
                </a:lnTo>
                <a:lnTo>
                  <a:pt x="283" y="2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8" name="Freeform 1681"/>
          <p:cNvSpPr>
            <a:spLocks/>
          </p:cNvSpPr>
          <p:nvPr/>
        </p:nvSpPr>
        <p:spPr bwMode="auto">
          <a:xfrm>
            <a:off x="4420292" y="1975585"/>
            <a:ext cx="322370" cy="307084"/>
          </a:xfrm>
          <a:custGeom>
            <a:avLst/>
            <a:gdLst>
              <a:gd name="T0" fmla="*/ 198 w 198"/>
              <a:gd name="T1" fmla="*/ 76 h 170"/>
              <a:gd name="T2" fmla="*/ 189 w 198"/>
              <a:gd name="T3" fmla="*/ 76 h 170"/>
              <a:gd name="T4" fmla="*/ 165 w 198"/>
              <a:gd name="T5" fmla="*/ 97 h 170"/>
              <a:gd name="T6" fmla="*/ 174 w 198"/>
              <a:gd name="T7" fmla="*/ 106 h 170"/>
              <a:gd name="T8" fmla="*/ 174 w 198"/>
              <a:gd name="T9" fmla="*/ 97 h 170"/>
              <a:gd name="T10" fmla="*/ 189 w 198"/>
              <a:gd name="T11" fmla="*/ 106 h 170"/>
              <a:gd name="T12" fmla="*/ 174 w 198"/>
              <a:gd name="T13" fmla="*/ 131 h 170"/>
              <a:gd name="T14" fmla="*/ 198 w 198"/>
              <a:gd name="T15" fmla="*/ 152 h 170"/>
              <a:gd name="T16" fmla="*/ 174 w 198"/>
              <a:gd name="T17" fmla="*/ 161 h 170"/>
              <a:gd name="T18" fmla="*/ 131 w 198"/>
              <a:gd name="T19" fmla="*/ 161 h 170"/>
              <a:gd name="T20" fmla="*/ 122 w 198"/>
              <a:gd name="T21" fmla="*/ 170 h 170"/>
              <a:gd name="T22" fmla="*/ 67 w 198"/>
              <a:gd name="T23" fmla="*/ 170 h 170"/>
              <a:gd name="T24" fmla="*/ 43 w 198"/>
              <a:gd name="T25" fmla="*/ 161 h 170"/>
              <a:gd name="T26" fmla="*/ 43 w 198"/>
              <a:gd name="T27" fmla="*/ 152 h 170"/>
              <a:gd name="T28" fmla="*/ 55 w 198"/>
              <a:gd name="T29" fmla="*/ 106 h 170"/>
              <a:gd name="T30" fmla="*/ 55 w 198"/>
              <a:gd name="T31" fmla="*/ 97 h 170"/>
              <a:gd name="T32" fmla="*/ 34 w 198"/>
              <a:gd name="T33" fmla="*/ 76 h 170"/>
              <a:gd name="T34" fmla="*/ 0 w 198"/>
              <a:gd name="T35" fmla="*/ 64 h 170"/>
              <a:gd name="T36" fmla="*/ 0 w 198"/>
              <a:gd name="T37" fmla="*/ 55 h 170"/>
              <a:gd name="T38" fmla="*/ 21 w 198"/>
              <a:gd name="T39" fmla="*/ 55 h 170"/>
              <a:gd name="T40" fmla="*/ 34 w 198"/>
              <a:gd name="T41" fmla="*/ 55 h 170"/>
              <a:gd name="T42" fmla="*/ 55 w 198"/>
              <a:gd name="T43" fmla="*/ 55 h 170"/>
              <a:gd name="T44" fmla="*/ 43 w 198"/>
              <a:gd name="T45" fmla="*/ 30 h 170"/>
              <a:gd name="T46" fmla="*/ 55 w 198"/>
              <a:gd name="T47" fmla="*/ 30 h 170"/>
              <a:gd name="T48" fmla="*/ 55 w 198"/>
              <a:gd name="T49" fmla="*/ 39 h 170"/>
              <a:gd name="T50" fmla="*/ 76 w 198"/>
              <a:gd name="T51" fmla="*/ 39 h 170"/>
              <a:gd name="T52" fmla="*/ 76 w 198"/>
              <a:gd name="T53" fmla="*/ 30 h 170"/>
              <a:gd name="T54" fmla="*/ 98 w 198"/>
              <a:gd name="T55" fmla="*/ 21 h 170"/>
              <a:gd name="T56" fmla="*/ 110 w 198"/>
              <a:gd name="T57" fmla="*/ 9 h 170"/>
              <a:gd name="T58" fmla="*/ 122 w 198"/>
              <a:gd name="T59" fmla="*/ 0 h 170"/>
              <a:gd name="T60" fmla="*/ 122 w 198"/>
              <a:gd name="T61" fmla="*/ 9 h 170"/>
              <a:gd name="T62" fmla="*/ 143 w 198"/>
              <a:gd name="T63" fmla="*/ 30 h 170"/>
              <a:gd name="T64" fmla="*/ 152 w 198"/>
              <a:gd name="T65" fmla="*/ 21 h 170"/>
              <a:gd name="T66" fmla="*/ 152 w 198"/>
              <a:gd name="T67" fmla="*/ 30 h 170"/>
              <a:gd name="T68" fmla="*/ 165 w 198"/>
              <a:gd name="T69" fmla="*/ 30 h 170"/>
              <a:gd name="T70" fmla="*/ 174 w 198"/>
              <a:gd name="T71" fmla="*/ 30 h 170"/>
              <a:gd name="T72" fmla="*/ 198 w 198"/>
              <a:gd name="T73" fmla="*/ 55 h 170"/>
              <a:gd name="T74" fmla="*/ 198 w 198"/>
              <a:gd name="T75" fmla="*/ 76 h 1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8"/>
              <a:gd name="T115" fmla="*/ 0 h 170"/>
              <a:gd name="T116" fmla="*/ 198 w 198"/>
              <a:gd name="T117" fmla="*/ 170 h 1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8" h="170">
                <a:moveTo>
                  <a:pt x="198" y="76"/>
                </a:moveTo>
                <a:lnTo>
                  <a:pt x="189" y="76"/>
                </a:lnTo>
                <a:lnTo>
                  <a:pt x="165" y="97"/>
                </a:lnTo>
                <a:lnTo>
                  <a:pt x="174" y="106"/>
                </a:lnTo>
                <a:lnTo>
                  <a:pt x="174" y="97"/>
                </a:lnTo>
                <a:lnTo>
                  <a:pt x="189" y="106"/>
                </a:lnTo>
                <a:lnTo>
                  <a:pt x="174" y="131"/>
                </a:lnTo>
                <a:lnTo>
                  <a:pt x="198" y="152"/>
                </a:lnTo>
                <a:lnTo>
                  <a:pt x="174" y="161"/>
                </a:lnTo>
                <a:lnTo>
                  <a:pt x="131" y="161"/>
                </a:lnTo>
                <a:lnTo>
                  <a:pt x="122" y="170"/>
                </a:lnTo>
                <a:lnTo>
                  <a:pt x="67" y="170"/>
                </a:lnTo>
                <a:lnTo>
                  <a:pt x="43" y="161"/>
                </a:lnTo>
                <a:lnTo>
                  <a:pt x="43" y="152"/>
                </a:lnTo>
                <a:lnTo>
                  <a:pt x="55" y="106"/>
                </a:lnTo>
                <a:lnTo>
                  <a:pt x="55" y="97"/>
                </a:lnTo>
                <a:lnTo>
                  <a:pt x="34" y="76"/>
                </a:lnTo>
                <a:lnTo>
                  <a:pt x="0" y="64"/>
                </a:lnTo>
                <a:lnTo>
                  <a:pt x="0" y="55"/>
                </a:lnTo>
                <a:lnTo>
                  <a:pt x="21" y="55"/>
                </a:lnTo>
                <a:lnTo>
                  <a:pt x="34" y="55"/>
                </a:lnTo>
                <a:lnTo>
                  <a:pt x="55" y="55"/>
                </a:lnTo>
                <a:lnTo>
                  <a:pt x="43" y="30"/>
                </a:lnTo>
                <a:lnTo>
                  <a:pt x="55" y="30"/>
                </a:lnTo>
                <a:lnTo>
                  <a:pt x="55" y="39"/>
                </a:lnTo>
                <a:lnTo>
                  <a:pt x="76" y="39"/>
                </a:lnTo>
                <a:lnTo>
                  <a:pt x="76" y="30"/>
                </a:lnTo>
                <a:lnTo>
                  <a:pt x="98" y="21"/>
                </a:lnTo>
                <a:lnTo>
                  <a:pt x="110" y="9"/>
                </a:lnTo>
                <a:lnTo>
                  <a:pt x="122" y="0"/>
                </a:lnTo>
                <a:lnTo>
                  <a:pt x="122" y="9"/>
                </a:lnTo>
                <a:lnTo>
                  <a:pt x="143" y="30"/>
                </a:lnTo>
                <a:lnTo>
                  <a:pt x="152" y="21"/>
                </a:lnTo>
                <a:lnTo>
                  <a:pt x="152" y="30"/>
                </a:lnTo>
                <a:lnTo>
                  <a:pt x="165" y="30"/>
                </a:lnTo>
                <a:lnTo>
                  <a:pt x="174" y="30"/>
                </a:lnTo>
                <a:lnTo>
                  <a:pt x="198" y="55"/>
                </a:lnTo>
                <a:lnTo>
                  <a:pt x="198" y="7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9" name="Freeform 1682"/>
          <p:cNvSpPr>
            <a:spLocks/>
          </p:cNvSpPr>
          <p:nvPr/>
        </p:nvSpPr>
        <p:spPr bwMode="auto">
          <a:xfrm>
            <a:off x="4703389" y="2129126"/>
            <a:ext cx="322369" cy="335986"/>
          </a:xfrm>
          <a:custGeom>
            <a:avLst/>
            <a:gdLst>
              <a:gd name="T0" fmla="*/ 0 w 198"/>
              <a:gd name="T1" fmla="*/ 46 h 186"/>
              <a:gd name="T2" fmla="*/ 24 w 198"/>
              <a:gd name="T3" fmla="*/ 67 h 186"/>
              <a:gd name="T4" fmla="*/ 33 w 198"/>
              <a:gd name="T5" fmla="*/ 55 h 186"/>
              <a:gd name="T6" fmla="*/ 55 w 198"/>
              <a:gd name="T7" fmla="*/ 67 h 186"/>
              <a:gd name="T8" fmla="*/ 79 w 198"/>
              <a:gd name="T9" fmla="*/ 97 h 186"/>
              <a:gd name="T10" fmla="*/ 91 w 198"/>
              <a:gd name="T11" fmla="*/ 97 h 186"/>
              <a:gd name="T12" fmla="*/ 100 w 198"/>
              <a:gd name="T13" fmla="*/ 110 h 186"/>
              <a:gd name="T14" fmla="*/ 122 w 198"/>
              <a:gd name="T15" fmla="*/ 122 h 186"/>
              <a:gd name="T16" fmla="*/ 155 w 198"/>
              <a:gd name="T17" fmla="*/ 143 h 186"/>
              <a:gd name="T18" fmla="*/ 167 w 198"/>
              <a:gd name="T19" fmla="*/ 161 h 186"/>
              <a:gd name="T20" fmla="*/ 155 w 198"/>
              <a:gd name="T21" fmla="*/ 186 h 186"/>
              <a:gd name="T22" fmla="*/ 167 w 198"/>
              <a:gd name="T23" fmla="*/ 186 h 186"/>
              <a:gd name="T24" fmla="*/ 167 w 198"/>
              <a:gd name="T25" fmla="*/ 161 h 186"/>
              <a:gd name="T26" fmla="*/ 176 w 198"/>
              <a:gd name="T27" fmla="*/ 161 h 186"/>
              <a:gd name="T28" fmla="*/ 176 w 198"/>
              <a:gd name="T29" fmla="*/ 152 h 186"/>
              <a:gd name="T30" fmla="*/ 167 w 198"/>
              <a:gd name="T31" fmla="*/ 152 h 186"/>
              <a:gd name="T32" fmla="*/ 176 w 198"/>
              <a:gd name="T33" fmla="*/ 131 h 186"/>
              <a:gd name="T34" fmla="*/ 198 w 198"/>
              <a:gd name="T35" fmla="*/ 143 h 186"/>
              <a:gd name="T36" fmla="*/ 155 w 198"/>
              <a:gd name="T37" fmla="*/ 110 h 186"/>
              <a:gd name="T38" fmla="*/ 167 w 198"/>
              <a:gd name="T39" fmla="*/ 110 h 186"/>
              <a:gd name="T40" fmla="*/ 143 w 198"/>
              <a:gd name="T41" fmla="*/ 110 h 186"/>
              <a:gd name="T42" fmla="*/ 131 w 198"/>
              <a:gd name="T43" fmla="*/ 97 h 186"/>
              <a:gd name="T44" fmla="*/ 122 w 198"/>
              <a:gd name="T45" fmla="*/ 76 h 186"/>
              <a:gd name="T46" fmla="*/ 100 w 198"/>
              <a:gd name="T47" fmla="*/ 55 h 186"/>
              <a:gd name="T48" fmla="*/ 100 w 198"/>
              <a:gd name="T49" fmla="*/ 30 h 186"/>
              <a:gd name="T50" fmla="*/ 109 w 198"/>
              <a:gd name="T51" fmla="*/ 21 h 186"/>
              <a:gd name="T52" fmla="*/ 122 w 198"/>
              <a:gd name="T53" fmla="*/ 30 h 186"/>
              <a:gd name="T54" fmla="*/ 122 w 198"/>
              <a:gd name="T55" fmla="*/ 21 h 186"/>
              <a:gd name="T56" fmla="*/ 122 w 198"/>
              <a:gd name="T57" fmla="*/ 12 h 186"/>
              <a:gd name="T58" fmla="*/ 100 w 198"/>
              <a:gd name="T59" fmla="*/ 0 h 186"/>
              <a:gd name="T60" fmla="*/ 91 w 198"/>
              <a:gd name="T61" fmla="*/ 0 h 186"/>
              <a:gd name="T62" fmla="*/ 67 w 198"/>
              <a:gd name="T63" fmla="*/ 0 h 186"/>
              <a:gd name="T64" fmla="*/ 55 w 198"/>
              <a:gd name="T65" fmla="*/ 12 h 186"/>
              <a:gd name="T66" fmla="*/ 45 w 198"/>
              <a:gd name="T67" fmla="*/ 12 h 186"/>
              <a:gd name="T68" fmla="*/ 45 w 198"/>
              <a:gd name="T69" fmla="*/ 21 h 186"/>
              <a:gd name="T70" fmla="*/ 33 w 198"/>
              <a:gd name="T71" fmla="*/ 12 h 186"/>
              <a:gd name="T72" fmla="*/ 15 w 198"/>
              <a:gd name="T73" fmla="*/ 21 h 186"/>
              <a:gd name="T74" fmla="*/ 0 w 198"/>
              <a:gd name="T75" fmla="*/ 46 h 1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8"/>
              <a:gd name="T115" fmla="*/ 0 h 186"/>
              <a:gd name="T116" fmla="*/ 198 w 198"/>
              <a:gd name="T117" fmla="*/ 186 h 1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8" h="186">
                <a:moveTo>
                  <a:pt x="0" y="46"/>
                </a:moveTo>
                <a:lnTo>
                  <a:pt x="24" y="67"/>
                </a:lnTo>
                <a:lnTo>
                  <a:pt x="33" y="55"/>
                </a:lnTo>
                <a:lnTo>
                  <a:pt x="55" y="67"/>
                </a:lnTo>
                <a:lnTo>
                  <a:pt x="79" y="97"/>
                </a:lnTo>
                <a:lnTo>
                  <a:pt x="91" y="97"/>
                </a:lnTo>
                <a:lnTo>
                  <a:pt x="100" y="110"/>
                </a:lnTo>
                <a:lnTo>
                  <a:pt x="122" y="122"/>
                </a:lnTo>
                <a:lnTo>
                  <a:pt x="155" y="143"/>
                </a:lnTo>
                <a:lnTo>
                  <a:pt x="167" y="161"/>
                </a:lnTo>
                <a:lnTo>
                  <a:pt x="155" y="186"/>
                </a:lnTo>
                <a:lnTo>
                  <a:pt x="167" y="186"/>
                </a:lnTo>
                <a:lnTo>
                  <a:pt x="167" y="161"/>
                </a:lnTo>
                <a:lnTo>
                  <a:pt x="176" y="161"/>
                </a:lnTo>
                <a:lnTo>
                  <a:pt x="176" y="152"/>
                </a:lnTo>
                <a:lnTo>
                  <a:pt x="167" y="152"/>
                </a:lnTo>
                <a:lnTo>
                  <a:pt x="176" y="131"/>
                </a:lnTo>
                <a:lnTo>
                  <a:pt x="198" y="143"/>
                </a:lnTo>
                <a:lnTo>
                  <a:pt x="155" y="110"/>
                </a:lnTo>
                <a:lnTo>
                  <a:pt x="167" y="110"/>
                </a:lnTo>
                <a:lnTo>
                  <a:pt x="143" y="110"/>
                </a:lnTo>
                <a:lnTo>
                  <a:pt x="131" y="97"/>
                </a:lnTo>
                <a:lnTo>
                  <a:pt x="122" y="76"/>
                </a:lnTo>
                <a:lnTo>
                  <a:pt x="100" y="55"/>
                </a:lnTo>
                <a:lnTo>
                  <a:pt x="100" y="30"/>
                </a:lnTo>
                <a:lnTo>
                  <a:pt x="109" y="21"/>
                </a:lnTo>
                <a:lnTo>
                  <a:pt x="122" y="30"/>
                </a:lnTo>
                <a:lnTo>
                  <a:pt x="122" y="21"/>
                </a:lnTo>
                <a:lnTo>
                  <a:pt x="122" y="12"/>
                </a:lnTo>
                <a:lnTo>
                  <a:pt x="100" y="0"/>
                </a:lnTo>
                <a:lnTo>
                  <a:pt x="91" y="0"/>
                </a:lnTo>
                <a:lnTo>
                  <a:pt x="67" y="0"/>
                </a:lnTo>
                <a:lnTo>
                  <a:pt x="55" y="12"/>
                </a:lnTo>
                <a:lnTo>
                  <a:pt x="45" y="12"/>
                </a:lnTo>
                <a:lnTo>
                  <a:pt x="45" y="21"/>
                </a:lnTo>
                <a:lnTo>
                  <a:pt x="33" y="12"/>
                </a:lnTo>
                <a:lnTo>
                  <a:pt x="15" y="21"/>
                </a:lnTo>
                <a:lnTo>
                  <a:pt x="0" y="4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0" name="Freeform 1712"/>
          <p:cNvSpPr>
            <a:spLocks/>
          </p:cNvSpPr>
          <p:nvPr/>
        </p:nvSpPr>
        <p:spPr bwMode="auto">
          <a:xfrm>
            <a:off x="2320803" y="3671770"/>
            <a:ext cx="1135656" cy="1445100"/>
          </a:xfrm>
          <a:custGeom>
            <a:avLst/>
            <a:gdLst>
              <a:gd name="T0" fmla="*/ 401 w 697"/>
              <a:gd name="T1" fmla="*/ 36 h 803"/>
              <a:gd name="T2" fmla="*/ 419 w 697"/>
              <a:gd name="T3" fmla="*/ 76 h 803"/>
              <a:gd name="T4" fmla="*/ 401 w 697"/>
              <a:gd name="T5" fmla="*/ 112 h 803"/>
              <a:gd name="T6" fmla="*/ 410 w 697"/>
              <a:gd name="T7" fmla="*/ 143 h 803"/>
              <a:gd name="T8" fmla="*/ 441 w 697"/>
              <a:gd name="T9" fmla="*/ 112 h 803"/>
              <a:gd name="T10" fmla="*/ 441 w 697"/>
              <a:gd name="T11" fmla="*/ 143 h 803"/>
              <a:gd name="T12" fmla="*/ 465 w 697"/>
              <a:gd name="T13" fmla="*/ 121 h 803"/>
              <a:gd name="T14" fmla="*/ 508 w 697"/>
              <a:gd name="T15" fmla="*/ 143 h 803"/>
              <a:gd name="T16" fmla="*/ 520 w 697"/>
              <a:gd name="T17" fmla="*/ 152 h 803"/>
              <a:gd name="T18" fmla="*/ 541 w 697"/>
              <a:gd name="T19" fmla="*/ 152 h 803"/>
              <a:gd name="T20" fmla="*/ 608 w 697"/>
              <a:gd name="T21" fmla="*/ 164 h 803"/>
              <a:gd name="T22" fmla="*/ 684 w 697"/>
              <a:gd name="T23" fmla="*/ 219 h 803"/>
              <a:gd name="T24" fmla="*/ 693 w 697"/>
              <a:gd name="T25" fmla="*/ 274 h 803"/>
              <a:gd name="T26" fmla="*/ 629 w 697"/>
              <a:gd name="T27" fmla="*/ 380 h 803"/>
              <a:gd name="T28" fmla="*/ 629 w 697"/>
              <a:gd name="T29" fmla="*/ 478 h 803"/>
              <a:gd name="T30" fmla="*/ 608 w 697"/>
              <a:gd name="T31" fmla="*/ 545 h 803"/>
              <a:gd name="T32" fmla="*/ 587 w 697"/>
              <a:gd name="T33" fmla="*/ 566 h 803"/>
              <a:gd name="T34" fmla="*/ 541 w 697"/>
              <a:gd name="T35" fmla="*/ 575 h 803"/>
              <a:gd name="T36" fmla="*/ 532 w 697"/>
              <a:gd name="T37" fmla="*/ 587 h 803"/>
              <a:gd name="T38" fmla="*/ 520 w 697"/>
              <a:gd name="T39" fmla="*/ 596 h 803"/>
              <a:gd name="T40" fmla="*/ 477 w 697"/>
              <a:gd name="T41" fmla="*/ 642 h 803"/>
              <a:gd name="T42" fmla="*/ 465 w 697"/>
              <a:gd name="T43" fmla="*/ 715 h 803"/>
              <a:gd name="T44" fmla="*/ 431 w 697"/>
              <a:gd name="T45" fmla="*/ 773 h 803"/>
              <a:gd name="T46" fmla="*/ 419 w 697"/>
              <a:gd name="T47" fmla="*/ 782 h 803"/>
              <a:gd name="T48" fmla="*/ 364 w 697"/>
              <a:gd name="T49" fmla="*/ 736 h 803"/>
              <a:gd name="T50" fmla="*/ 347 w 697"/>
              <a:gd name="T51" fmla="*/ 727 h 803"/>
              <a:gd name="T52" fmla="*/ 380 w 697"/>
              <a:gd name="T53" fmla="*/ 675 h 803"/>
              <a:gd name="T54" fmla="*/ 380 w 697"/>
              <a:gd name="T55" fmla="*/ 630 h 803"/>
              <a:gd name="T56" fmla="*/ 364 w 697"/>
              <a:gd name="T57" fmla="*/ 596 h 803"/>
              <a:gd name="T58" fmla="*/ 347 w 697"/>
              <a:gd name="T59" fmla="*/ 566 h 803"/>
              <a:gd name="T60" fmla="*/ 304 w 697"/>
              <a:gd name="T61" fmla="*/ 554 h 803"/>
              <a:gd name="T62" fmla="*/ 304 w 697"/>
              <a:gd name="T63" fmla="*/ 478 h 803"/>
              <a:gd name="T64" fmla="*/ 283 w 697"/>
              <a:gd name="T65" fmla="*/ 444 h 803"/>
              <a:gd name="T66" fmla="*/ 253 w 697"/>
              <a:gd name="T67" fmla="*/ 426 h 803"/>
              <a:gd name="T68" fmla="*/ 237 w 697"/>
              <a:gd name="T69" fmla="*/ 392 h 803"/>
              <a:gd name="T70" fmla="*/ 152 w 697"/>
              <a:gd name="T71" fmla="*/ 338 h 803"/>
              <a:gd name="T72" fmla="*/ 119 w 697"/>
              <a:gd name="T73" fmla="*/ 304 h 803"/>
              <a:gd name="T74" fmla="*/ 76 w 697"/>
              <a:gd name="T75" fmla="*/ 328 h 803"/>
              <a:gd name="T76" fmla="*/ 55 w 697"/>
              <a:gd name="T77" fmla="*/ 304 h 803"/>
              <a:gd name="T78" fmla="*/ 9 w 697"/>
              <a:gd name="T79" fmla="*/ 295 h 803"/>
              <a:gd name="T80" fmla="*/ 9 w 697"/>
              <a:gd name="T81" fmla="*/ 228 h 803"/>
              <a:gd name="T82" fmla="*/ 64 w 697"/>
              <a:gd name="T83" fmla="*/ 197 h 803"/>
              <a:gd name="T84" fmla="*/ 55 w 697"/>
              <a:gd name="T85" fmla="*/ 97 h 803"/>
              <a:gd name="T86" fmla="*/ 64 w 697"/>
              <a:gd name="T87" fmla="*/ 88 h 803"/>
              <a:gd name="T88" fmla="*/ 110 w 697"/>
              <a:gd name="T89" fmla="*/ 67 h 803"/>
              <a:gd name="T90" fmla="*/ 119 w 697"/>
              <a:gd name="T91" fmla="*/ 88 h 803"/>
              <a:gd name="T92" fmla="*/ 174 w 697"/>
              <a:gd name="T93" fmla="*/ 67 h 803"/>
              <a:gd name="T94" fmla="*/ 161 w 697"/>
              <a:gd name="T95" fmla="*/ 36 h 803"/>
              <a:gd name="T96" fmla="*/ 186 w 697"/>
              <a:gd name="T97" fmla="*/ 36 h 803"/>
              <a:gd name="T98" fmla="*/ 228 w 697"/>
              <a:gd name="T99" fmla="*/ 0 h 803"/>
              <a:gd name="T100" fmla="*/ 253 w 697"/>
              <a:gd name="T101" fmla="*/ 21 h 803"/>
              <a:gd name="T102" fmla="*/ 253 w 697"/>
              <a:gd name="T103" fmla="*/ 76 h 803"/>
              <a:gd name="T104" fmla="*/ 292 w 697"/>
              <a:gd name="T105" fmla="*/ 67 h 803"/>
              <a:gd name="T106" fmla="*/ 317 w 697"/>
              <a:gd name="T107" fmla="*/ 67 h 803"/>
              <a:gd name="T108" fmla="*/ 347 w 697"/>
              <a:gd name="T109" fmla="*/ 67 h 803"/>
              <a:gd name="T110" fmla="*/ 389 w 697"/>
              <a:gd name="T111" fmla="*/ 21 h 80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97"/>
              <a:gd name="T169" fmla="*/ 0 h 803"/>
              <a:gd name="T170" fmla="*/ 697 w 697"/>
              <a:gd name="T171" fmla="*/ 803 h 80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97" h="803">
                <a:moveTo>
                  <a:pt x="393" y="21"/>
                </a:moveTo>
                <a:lnTo>
                  <a:pt x="405" y="36"/>
                </a:lnTo>
                <a:lnTo>
                  <a:pt x="414" y="67"/>
                </a:lnTo>
                <a:lnTo>
                  <a:pt x="423" y="76"/>
                </a:lnTo>
                <a:lnTo>
                  <a:pt x="423" y="88"/>
                </a:lnTo>
                <a:lnTo>
                  <a:pt x="405" y="112"/>
                </a:lnTo>
                <a:lnTo>
                  <a:pt x="405" y="130"/>
                </a:lnTo>
                <a:lnTo>
                  <a:pt x="414" y="143"/>
                </a:lnTo>
                <a:lnTo>
                  <a:pt x="414" y="121"/>
                </a:lnTo>
                <a:lnTo>
                  <a:pt x="445" y="112"/>
                </a:lnTo>
                <a:lnTo>
                  <a:pt x="460" y="112"/>
                </a:lnTo>
                <a:lnTo>
                  <a:pt x="445" y="143"/>
                </a:lnTo>
                <a:lnTo>
                  <a:pt x="460" y="121"/>
                </a:lnTo>
                <a:lnTo>
                  <a:pt x="469" y="121"/>
                </a:lnTo>
                <a:lnTo>
                  <a:pt x="502" y="130"/>
                </a:lnTo>
                <a:lnTo>
                  <a:pt x="512" y="143"/>
                </a:lnTo>
                <a:lnTo>
                  <a:pt x="524" y="143"/>
                </a:lnTo>
                <a:lnTo>
                  <a:pt x="524" y="152"/>
                </a:lnTo>
                <a:lnTo>
                  <a:pt x="524" y="164"/>
                </a:lnTo>
                <a:lnTo>
                  <a:pt x="545" y="152"/>
                </a:lnTo>
                <a:lnTo>
                  <a:pt x="579" y="173"/>
                </a:lnTo>
                <a:lnTo>
                  <a:pt x="612" y="164"/>
                </a:lnTo>
                <a:lnTo>
                  <a:pt x="667" y="207"/>
                </a:lnTo>
                <a:lnTo>
                  <a:pt x="688" y="219"/>
                </a:lnTo>
                <a:lnTo>
                  <a:pt x="697" y="252"/>
                </a:lnTo>
                <a:lnTo>
                  <a:pt x="697" y="274"/>
                </a:lnTo>
                <a:lnTo>
                  <a:pt x="688" y="304"/>
                </a:lnTo>
                <a:lnTo>
                  <a:pt x="633" y="380"/>
                </a:lnTo>
                <a:lnTo>
                  <a:pt x="633" y="468"/>
                </a:lnTo>
                <a:lnTo>
                  <a:pt x="633" y="478"/>
                </a:lnTo>
                <a:lnTo>
                  <a:pt x="633" y="511"/>
                </a:lnTo>
                <a:lnTo>
                  <a:pt x="612" y="545"/>
                </a:lnTo>
                <a:lnTo>
                  <a:pt x="612" y="554"/>
                </a:lnTo>
                <a:lnTo>
                  <a:pt x="591" y="566"/>
                </a:lnTo>
                <a:lnTo>
                  <a:pt x="591" y="575"/>
                </a:lnTo>
                <a:lnTo>
                  <a:pt x="545" y="575"/>
                </a:lnTo>
                <a:lnTo>
                  <a:pt x="545" y="587"/>
                </a:lnTo>
                <a:lnTo>
                  <a:pt x="536" y="587"/>
                </a:lnTo>
                <a:lnTo>
                  <a:pt x="536" y="596"/>
                </a:lnTo>
                <a:lnTo>
                  <a:pt x="524" y="596"/>
                </a:lnTo>
                <a:lnTo>
                  <a:pt x="512" y="608"/>
                </a:lnTo>
                <a:lnTo>
                  <a:pt x="481" y="642"/>
                </a:lnTo>
                <a:lnTo>
                  <a:pt x="490" y="697"/>
                </a:lnTo>
                <a:lnTo>
                  <a:pt x="469" y="715"/>
                </a:lnTo>
                <a:lnTo>
                  <a:pt x="460" y="752"/>
                </a:lnTo>
                <a:lnTo>
                  <a:pt x="435" y="773"/>
                </a:lnTo>
                <a:lnTo>
                  <a:pt x="423" y="803"/>
                </a:lnTo>
                <a:lnTo>
                  <a:pt x="423" y="782"/>
                </a:lnTo>
                <a:lnTo>
                  <a:pt x="414" y="761"/>
                </a:lnTo>
                <a:lnTo>
                  <a:pt x="368" y="736"/>
                </a:lnTo>
                <a:lnTo>
                  <a:pt x="368" y="752"/>
                </a:lnTo>
                <a:lnTo>
                  <a:pt x="347" y="727"/>
                </a:lnTo>
                <a:lnTo>
                  <a:pt x="338" y="727"/>
                </a:lnTo>
                <a:lnTo>
                  <a:pt x="384" y="675"/>
                </a:lnTo>
                <a:lnTo>
                  <a:pt x="393" y="660"/>
                </a:lnTo>
                <a:lnTo>
                  <a:pt x="384" y="630"/>
                </a:lnTo>
                <a:lnTo>
                  <a:pt x="368" y="630"/>
                </a:lnTo>
                <a:lnTo>
                  <a:pt x="368" y="596"/>
                </a:lnTo>
                <a:lnTo>
                  <a:pt x="347" y="596"/>
                </a:lnTo>
                <a:lnTo>
                  <a:pt x="347" y="566"/>
                </a:lnTo>
                <a:lnTo>
                  <a:pt x="338" y="566"/>
                </a:lnTo>
                <a:lnTo>
                  <a:pt x="304" y="554"/>
                </a:lnTo>
                <a:lnTo>
                  <a:pt x="292" y="520"/>
                </a:lnTo>
                <a:lnTo>
                  <a:pt x="304" y="478"/>
                </a:lnTo>
                <a:lnTo>
                  <a:pt x="283" y="456"/>
                </a:lnTo>
                <a:lnTo>
                  <a:pt x="283" y="444"/>
                </a:lnTo>
                <a:lnTo>
                  <a:pt x="253" y="435"/>
                </a:lnTo>
                <a:lnTo>
                  <a:pt x="253" y="426"/>
                </a:lnTo>
                <a:lnTo>
                  <a:pt x="253" y="414"/>
                </a:lnTo>
                <a:lnTo>
                  <a:pt x="237" y="392"/>
                </a:lnTo>
                <a:lnTo>
                  <a:pt x="161" y="359"/>
                </a:lnTo>
                <a:lnTo>
                  <a:pt x="152" y="338"/>
                </a:lnTo>
                <a:lnTo>
                  <a:pt x="152" y="304"/>
                </a:lnTo>
                <a:lnTo>
                  <a:pt x="119" y="304"/>
                </a:lnTo>
                <a:lnTo>
                  <a:pt x="97" y="338"/>
                </a:lnTo>
                <a:lnTo>
                  <a:pt x="76" y="328"/>
                </a:lnTo>
                <a:lnTo>
                  <a:pt x="55" y="328"/>
                </a:lnTo>
                <a:lnTo>
                  <a:pt x="55" y="304"/>
                </a:lnTo>
                <a:lnTo>
                  <a:pt x="30" y="313"/>
                </a:lnTo>
                <a:lnTo>
                  <a:pt x="9" y="295"/>
                </a:lnTo>
                <a:lnTo>
                  <a:pt x="0" y="261"/>
                </a:lnTo>
                <a:lnTo>
                  <a:pt x="9" y="228"/>
                </a:lnTo>
                <a:lnTo>
                  <a:pt x="21" y="207"/>
                </a:lnTo>
                <a:lnTo>
                  <a:pt x="64" y="197"/>
                </a:lnTo>
                <a:lnTo>
                  <a:pt x="64" y="130"/>
                </a:lnTo>
                <a:lnTo>
                  <a:pt x="55" y="97"/>
                </a:lnTo>
                <a:lnTo>
                  <a:pt x="76" y="97"/>
                </a:lnTo>
                <a:lnTo>
                  <a:pt x="64" y="88"/>
                </a:lnTo>
                <a:lnTo>
                  <a:pt x="64" y="76"/>
                </a:lnTo>
                <a:lnTo>
                  <a:pt x="110" y="67"/>
                </a:lnTo>
                <a:lnTo>
                  <a:pt x="119" y="76"/>
                </a:lnTo>
                <a:lnTo>
                  <a:pt x="119" y="88"/>
                </a:lnTo>
                <a:lnTo>
                  <a:pt x="140" y="88"/>
                </a:lnTo>
                <a:lnTo>
                  <a:pt x="174" y="67"/>
                </a:lnTo>
                <a:lnTo>
                  <a:pt x="161" y="54"/>
                </a:lnTo>
                <a:lnTo>
                  <a:pt x="161" y="36"/>
                </a:lnTo>
                <a:lnTo>
                  <a:pt x="152" y="21"/>
                </a:lnTo>
                <a:lnTo>
                  <a:pt x="186" y="36"/>
                </a:lnTo>
                <a:lnTo>
                  <a:pt x="228" y="12"/>
                </a:lnTo>
                <a:lnTo>
                  <a:pt x="228" y="0"/>
                </a:lnTo>
                <a:lnTo>
                  <a:pt x="237" y="0"/>
                </a:lnTo>
                <a:lnTo>
                  <a:pt x="253" y="21"/>
                </a:lnTo>
                <a:lnTo>
                  <a:pt x="237" y="54"/>
                </a:lnTo>
                <a:lnTo>
                  <a:pt x="253" y="76"/>
                </a:lnTo>
                <a:lnTo>
                  <a:pt x="262" y="76"/>
                </a:lnTo>
                <a:lnTo>
                  <a:pt x="292" y="67"/>
                </a:lnTo>
                <a:lnTo>
                  <a:pt x="304" y="67"/>
                </a:lnTo>
                <a:lnTo>
                  <a:pt x="317" y="67"/>
                </a:lnTo>
                <a:lnTo>
                  <a:pt x="317" y="54"/>
                </a:lnTo>
                <a:lnTo>
                  <a:pt x="347" y="67"/>
                </a:lnTo>
                <a:lnTo>
                  <a:pt x="368" y="67"/>
                </a:lnTo>
                <a:lnTo>
                  <a:pt x="393" y="2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1" name="Freeform 1792"/>
          <p:cNvSpPr>
            <a:spLocks/>
          </p:cNvSpPr>
          <p:nvPr/>
        </p:nvSpPr>
        <p:spPr bwMode="auto">
          <a:xfrm>
            <a:off x="7773258" y="4262455"/>
            <a:ext cx="1155292" cy="1053116"/>
          </a:xfrm>
          <a:custGeom>
            <a:avLst/>
            <a:gdLst>
              <a:gd name="T0" fmla="*/ 0 w 709"/>
              <a:gd name="T1" fmla="*/ 463 h 585"/>
              <a:gd name="T2" fmla="*/ 21 w 709"/>
              <a:gd name="T3" fmla="*/ 433 h 585"/>
              <a:gd name="T4" fmla="*/ 9 w 709"/>
              <a:gd name="T5" fmla="*/ 323 h 585"/>
              <a:gd name="T6" fmla="*/ 21 w 709"/>
              <a:gd name="T7" fmla="*/ 323 h 585"/>
              <a:gd name="T8" fmla="*/ 30 w 709"/>
              <a:gd name="T9" fmla="*/ 259 h 585"/>
              <a:gd name="T10" fmla="*/ 45 w 709"/>
              <a:gd name="T11" fmla="*/ 226 h 585"/>
              <a:gd name="T12" fmla="*/ 76 w 709"/>
              <a:gd name="T13" fmla="*/ 201 h 585"/>
              <a:gd name="T14" fmla="*/ 198 w 709"/>
              <a:gd name="T15" fmla="*/ 150 h 585"/>
              <a:gd name="T16" fmla="*/ 216 w 709"/>
              <a:gd name="T17" fmla="*/ 116 h 585"/>
              <a:gd name="T18" fmla="*/ 228 w 709"/>
              <a:gd name="T19" fmla="*/ 128 h 585"/>
              <a:gd name="T20" fmla="*/ 237 w 709"/>
              <a:gd name="T21" fmla="*/ 116 h 585"/>
              <a:gd name="T22" fmla="*/ 274 w 709"/>
              <a:gd name="T23" fmla="*/ 86 h 585"/>
              <a:gd name="T24" fmla="*/ 304 w 709"/>
              <a:gd name="T25" fmla="*/ 64 h 585"/>
              <a:gd name="T26" fmla="*/ 316 w 709"/>
              <a:gd name="T27" fmla="*/ 98 h 585"/>
              <a:gd name="T28" fmla="*/ 338 w 709"/>
              <a:gd name="T29" fmla="*/ 98 h 585"/>
              <a:gd name="T30" fmla="*/ 338 w 709"/>
              <a:gd name="T31" fmla="*/ 76 h 585"/>
              <a:gd name="T32" fmla="*/ 359 w 709"/>
              <a:gd name="T33" fmla="*/ 64 h 585"/>
              <a:gd name="T34" fmla="*/ 368 w 709"/>
              <a:gd name="T35" fmla="*/ 31 h 585"/>
              <a:gd name="T36" fmla="*/ 405 w 709"/>
              <a:gd name="T37" fmla="*/ 19 h 585"/>
              <a:gd name="T38" fmla="*/ 447 w 709"/>
              <a:gd name="T39" fmla="*/ 31 h 585"/>
              <a:gd name="T40" fmla="*/ 460 w 709"/>
              <a:gd name="T41" fmla="*/ 40 h 585"/>
              <a:gd name="T42" fmla="*/ 481 w 709"/>
              <a:gd name="T43" fmla="*/ 31 h 585"/>
              <a:gd name="T44" fmla="*/ 460 w 709"/>
              <a:gd name="T45" fmla="*/ 52 h 585"/>
              <a:gd name="T46" fmla="*/ 447 w 709"/>
              <a:gd name="T47" fmla="*/ 86 h 585"/>
              <a:gd name="T48" fmla="*/ 460 w 709"/>
              <a:gd name="T49" fmla="*/ 107 h 585"/>
              <a:gd name="T50" fmla="*/ 502 w 709"/>
              <a:gd name="T51" fmla="*/ 128 h 585"/>
              <a:gd name="T52" fmla="*/ 524 w 709"/>
              <a:gd name="T53" fmla="*/ 140 h 585"/>
              <a:gd name="T54" fmla="*/ 557 w 709"/>
              <a:gd name="T55" fmla="*/ 107 h 585"/>
              <a:gd name="T56" fmla="*/ 578 w 709"/>
              <a:gd name="T57" fmla="*/ 0 h 585"/>
              <a:gd name="T58" fmla="*/ 600 w 709"/>
              <a:gd name="T59" fmla="*/ 76 h 585"/>
              <a:gd name="T60" fmla="*/ 621 w 709"/>
              <a:gd name="T61" fmla="*/ 86 h 585"/>
              <a:gd name="T62" fmla="*/ 633 w 709"/>
              <a:gd name="T63" fmla="*/ 140 h 585"/>
              <a:gd name="T64" fmla="*/ 642 w 709"/>
              <a:gd name="T65" fmla="*/ 183 h 585"/>
              <a:gd name="T66" fmla="*/ 676 w 709"/>
              <a:gd name="T67" fmla="*/ 238 h 585"/>
              <a:gd name="T68" fmla="*/ 688 w 709"/>
              <a:gd name="T69" fmla="*/ 259 h 585"/>
              <a:gd name="T70" fmla="*/ 709 w 709"/>
              <a:gd name="T71" fmla="*/ 314 h 585"/>
              <a:gd name="T72" fmla="*/ 676 w 709"/>
              <a:gd name="T73" fmla="*/ 424 h 585"/>
              <a:gd name="T74" fmla="*/ 557 w 709"/>
              <a:gd name="T75" fmla="*/ 548 h 585"/>
              <a:gd name="T76" fmla="*/ 481 w 709"/>
              <a:gd name="T77" fmla="*/ 573 h 585"/>
              <a:gd name="T78" fmla="*/ 469 w 709"/>
              <a:gd name="T79" fmla="*/ 573 h 585"/>
              <a:gd name="T80" fmla="*/ 435 w 709"/>
              <a:gd name="T81" fmla="*/ 573 h 585"/>
              <a:gd name="T82" fmla="*/ 393 w 709"/>
              <a:gd name="T83" fmla="*/ 539 h 585"/>
              <a:gd name="T84" fmla="*/ 393 w 709"/>
              <a:gd name="T85" fmla="*/ 518 h 585"/>
              <a:gd name="T86" fmla="*/ 383 w 709"/>
              <a:gd name="T87" fmla="*/ 509 h 585"/>
              <a:gd name="T88" fmla="*/ 393 w 709"/>
              <a:gd name="T89" fmla="*/ 484 h 585"/>
              <a:gd name="T90" fmla="*/ 393 w 709"/>
              <a:gd name="T91" fmla="*/ 463 h 585"/>
              <a:gd name="T92" fmla="*/ 338 w 709"/>
              <a:gd name="T93" fmla="*/ 497 h 585"/>
              <a:gd name="T94" fmla="*/ 292 w 709"/>
              <a:gd name="T95" fmla="*/ 433 h 585"/>
              <a:gd name="T96" fmla="*/ 152 w 709"/>
              <a:gd name="T97" fmla="*/ 454 h 585"/>
              <a:gd name="T98" fmla="*/ 85 w 709"/>
              <a:gd name="T99" fmla="*/ 475 h 585"/>
              <a:gd name="T100" fmla="*/ 9 w 709"/>
              <a:gd name="T101" fmla="*/ 497 h 5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09"/>
              <a:gd name="T154" fmla="*/ 0 h 585"/>
              <a:gd name="T155" fmla="*/ 709 w 709"/>
              <a:gd name="T156" fmla="*/ 585 h 5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09" h="585">
                <a:moveTo>
                  <a:pt x="0" y="484"/>
                </a:moveTo>
                <a:lnTo>
                  <a:pt x="0" y="463"/>
                </a:lnTo>
                <a:lnTo>
                  <a:pt x="9" y="463"/>
                </a:lnTo>
                <a:lnTo>
                  <a:pt x="21" y="433"/>
                </a:lnTo>
                <a:lnTo>
                  <a:pt x="21" y="378"/>
                </a:lnTo>
                <a:lnTo>
                  <a:pt x="9" y="323"/>
                </a:lnTo>
                <a:lnTo>
                  <a:pt x="9" y="302"/>
                </a:lnTo>
                <a:lnTo>
                  <a:pt x="21" y="323"/>
                </a:lnTo>
                <a:lnTo>
                  <a:pt x="21" y="268"/>
                </a:lnTo>
                <a:lnTo>
                  <a:pt x="30" y="259"/>
                </a:lnTo>
                <a:lnTo>
                  <a:pt x="30" y="247"/>
                </a:lnTo>
                <a:lnTo>
                  <a:pt x="45" y="226"/>
                </a:lnTo>
                <a:lnTo>
                  <a:pt x="45" y="238"/>
                </a:lnTo>
                <a:lnTo>
                  <a:pt x="76" y="201"/>
                </a:lnTo>
                <a:lnTo>
                  <a:pt x="161" y="183"/>
                </a:lnTo>
                <a:lnTo>
                  <a:pt x="198" y="150"/>
                </a:lnTo>
                <a:lnTo>
                  <a:pt x="198" y="140"/>
                </a:lnTo>
                <a:lnTo>
                  <a:pt x="216" y="116"/>
                </a:lnTo>
                <a:lnTo>
                  <a:pt x="216" y="140"/>
                </a:lnTo>
                <a:lnTo>
                  <a:pt x="228" y="128"/>
                </a:lnTo>
                <a:lnTo>
                  <a:pt x="228" y="107"/>
                </a:lnTo>
                <a:lnTo>
                  <a:pt x="237" y="116"/>
                </a:lnTo>
                <a:lnTo>
                  <a:pt x="262" y="86"/>
                </a:lnTo>
                <a:lnTo>
                  <a:pt x="274" y="86"/>
                </a:lnTo>
                <a:lnTo>
                  <a:pt x="292" y="64"/>
                </a:lnTo>
                <a:lnTo>
                  <a:pt x="304" y="64"/>
                </a:lnTo>
                <a:lnTo>
                  <a:pt x="304" y="76"/>
                </a:lnTo>
                <a:lnTo>
                  <a:pt x="316" y="98"/>
                </a:lnTo>
                <a:lnTo>
                  <a:pt x="329" y="86"/>
                </a:lnTo>
                <a:lnTo>
                  <a:pt x="338" y="98"/>
                </a:lnTo>
                <a:lnTo>
                  <a:pt x="350" y="86"/>
                </a:lnTo>
                <a:lnTo>
                  <a:pt x="338" y="76"/>
                </a:lnTo>
                <a:lnTo>
                  <a:pt x="350" y="64"/>
                </a:lnTo>
                <a:lnTo>
                  <a:pt x="359" y="64"/>
                </a:lnTo>
                <a:lnTo>
                  <a:pt x="359" y="40"/>
                </a:lnTo>
                <a:lnTo>
                  <a:pt x="368" y="31"/>
                </a:lnTo>
                <a:lnTo>
                  <a:pt x="393" y="31"/>
                </a:lnTo>
                <a:lnTo>
                  <a:pt x="405" y="19"/>
                </a:lnTo>
                <a:lnTo>
                  <a:pt x="405" y="10"/>
                </a:lnTo>
                <a:lnTo>
                  <a:pt x="447" y="31"/>
                </a:lnTo>
                <a:lnTo>
                  <a:pt x="460" y="31"/>
                </a:lnTo>
                <a:lnTo>
                  <a:pt x="460" y="40"/>
                </a:lnTo>
                <a:lnTo>
                  <a:pt x="469" y="31"/>
                </a:lnTo>
                <a:lnTo>
                  <a:pt x="481" y="31"/>
                </a:lnTo>
                <a:lnTo>
                  <a:pt x="469" y="52"/>
                </a:lnTo>
                <a:lnTo>
                  <a:pt x="460" y="52"/>
                </a:lnTo>
                <a:lnTo>
                  <a:pt x="460" y="76"/>
                </a:lnTo>
                <a:lnTo>
                  <a:pt x="447" y="86"/>
                </a:lnTo>
                <a:lnTo>
                  <a:pt x="460" y="98"/>
                </a:lnTo>
                <a:lnTo>
                  <a:pt x="460" y="107"/>
                </a:lnTo>
                <a:lnTo>
                  <a:pt x="481" y="107"/>
                </a:lnTo>
                <a:lnTo>
                  <a:pt x="502" y="128"/>
                </a:lnTo>
                <a:lnTo>
                  <a:pt x="514" y="150"/>
                </a:lnTo>
                <a:lnTo>
                  <a:pt x="524" y="140"/>
                </a:lnTo>
                <a:lnTo>
                  <a:pt x="536" y="140"/>
                </a:lnTo>
                <a:lnTo>
                  <a:pt x="557" y="107"/>
                </a:lnTo>
                <a:lnTo>
                  <a:pt x="578" y="10"/>
                </a:lnTo>
                <a:lnTo>
                  <a:pt x="578" y="0"/>
                </a:lnTo>
                <a:lnTo>
                  <a:pt x="591" y="10"/>
                </a:lnTo>
                <a:lnTo>
                  <a:pt x="600" y="76"/>
                </a:lnTo>
                <a:lnTo>
                  <a:pt x="612" y="76"/>
                </a:lnTo>
                <a:lnTo>
                  <a:pt x="621" y="86"/>
                </a:lnTo>
                <a:lnTo>
                  <a:pt x="621" y="116"/>
                </a:lnTo>
                <a:lnTo>
                  <a:pt x="633" y="140"/>
                </a:lnTo>
                <a:lnTo>
                  <a:pt x="633" y="171"/>
                </a:lnTo>
                <a:lnTo>
                  <a:pt x="642" y="183"/>
                </a:lnTo>
                <a:lnTo>
                  <a:pt x="667" y="192"/>
                </a:lnTo>
                <a:lnTo>
                  <a:pt x="676" y="238"/>
                </a:lnTo>
                <a:lnTo>
                  <a:pt x="688" y="247"/>
                </a:lnTo>
                <a:lnTo>
                  <a:pt x="688" y="259"/>
                </a:lnTo>
                <a:lnTo>
                  <a:pt x="697" y="268"/>
                </a:lnTo>
                <a:lnTo>
                  <a:pt x="709" y="314"/>
                </a:lnTo>
                <a:lnTo>
                  <a:pt x="709" y="369"/>
                </a:lnTo>
                <a:lnTo>
                  <a:pt x="676" y="424"/>
                </a:lnTo>
                <a:lnTo>
                  <a:pt x="591" y="518"/>
                </a:lnTo>
                <a:lnTo>
                  <a:pt x="557" y="548"/>
                </a:lnTo>
                <a:lnTo>
                  <a:pt x="481" y="585"/>
                </a:lnTo>
                <a:lnTo>
                  <a:pt x="481" y="573"/>
                </a:lnTo>
                <a:lnTo>
                  <a:pt x="481" y="564"/>
                </a:lnTo>
                <a:lnTo>
                  <a:pt x="469" y="573"/>
                </a:lnTo>
                <a:lnTo>
                  <a:pt x="469" y="548"/>
                </a:lnTo>
                <a:lnTo>
                  <a:pt x="435" y="573"/>
                </a:lnTo>
                <a:lnTo>
                  <a:pt x="405" y="573"/>
                </a:lnTo>
                <a:lnTo>
                  <a:pt x="393" y="539"/>
                </a:lnTo>
                <a:lnTo>
                  <a:pt x="405" y="530"/>
                </a:lnTo>
                <a:lnTo>
                  <a:pt x="393" y="518"/>
                </a:lnTo>
                <a:lnTo>
                  <a:pt x="393" y="509"/>
                </a:lnTo>
                <a:lnTo>
                  <a:pt x="383" y="509"/>
                </a:lnTo>
                <a:lnTo>
                  <a:pt x="393" y="497"/>
                </a:lnTo>
                <a:lnTo>
                  <a:pt x="393" y="484"/>
                </a:lnTo>
                <a:lnTo>
                  <a:pt x="359" y="509"/>
                </a:lnTo>
                <a:lnTo>
                  <a:pt x="393" y="463"/>
                </a:lnTo>
                <a:lnTo>
                  <a:pt x="393" y="454"/>
                </a:lnTo>
                <a:lnTo>
                  <a:pt x="338" y="497"/>
                </a:lnTo>
                <a:lnTo>
                  <a:pt x="338" y="454"/>
                </a:lnTo>
                <a:lnTo>
                  <a:pt x="292" y="433"/>
                </a:lnTo>
                <a:lnTo>
                  <a:pt x="198" y="445"/>
                </a:lnTo>
                <a:lnTo>
                  <a:pt x="152" y="454"/>
                </a:lnTo>
                <a:lnTo>
                  <a:pt x="140" y="475"/>
                </a:lnTo>
                <a:lnTo>
                  <a:pt x="85" y="475"/>
                </a:lnTo>
                <a:lnTo>
                  <a:pt x="45" y="497"/>
                </a:lnTo>
                <a:lnTo>
                  <a:pt x="9" y="497"/>
                </a:lnTo>
                <a:lnTo>
                  <a:pt x="0" y="48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300791" y="1597686"/>
            <a:ext cx="3234137" cy="979067"/>
            <a:chOff x="3300791" y="1597686"/>
            <a:chExt cx="3234137" cy="979067"/>
          </a:xfrm>
        </p:grpSpPr>
        <p:sp>
          <p:nvSpPr>
            <p:cNvPr id="531" name="Oval 530"/>
            <p:cNvSpPr>
              <a:spLocks noChangeAspect="1"/>
            </p:cNvSpPr>
            <p:nvPr/>
          </p:nvSpPr>
          <p:spPr>
            <a:xfrm>
              <a:off x="5525511" y="1597686"/>
              <a:ext cx="979067" cy="979067"/>
            </a:xfrm>
            <a:prstGeom prst="ellipse">
              <a:avLst/>
            </a:prstGeom>
            <a:solidFill>
              <a:srgbClr val="E5E5E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5424654" y="2398433"/>
              <a:ext cx="72000" cy="72000"/>
            </a:xfrm>
            <a:prstGeom prst="ellipse">
              <a:avLst/>
            </a:prstGeom>
            <a:solidFill>
              <a:srgbClr val="57A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" name="Elbow Connector 6"/>
            <p:cNvCxnSpPr>
              <a:stCxn id="3" idx="0"/>
              <a:endCxn id="301" idx="1"/>
            </p:cNvCxnSpPr>
            <p:nvPr/>
          </p:nvCxnSpPr>
          <p:spPr>
            <a:xfrm rot="5400000" flipH="1" flipV="1">
              <a:off x="5322300" y="2225573"/>
              <a:ext cx="311214" cy="34506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5160" y="1892261"/>
              <a:ext cx="1039768" cy="389916"/>
            </a:xfrm>
            <a:prstGeom prst="rect">
              <a:avLst/>
            </a:prstGeom>
          </p:spPr>
        </p:pic>
        <p:cxnSp>
          <p:nvCxnSpPr>
            <p:cNvPr id="327" name="Elbow Connector 326"/>
            <p:cNvCxnSpPr>
              <a:stCxn id="324" idx="0"/>
              <a:endCxn id="398" idx="2"/>
            </p:cNvCxnSpPr>
            <p:nvPr/>
          </p:nvCxnSpPr>
          <p:spPr>
            <a:xfrm rot="5400000" flipH="1" flipV="1">
              <a:off x="3821886" y="1885309"/>
              <a:ext cx="26202" cy="1068391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940899" y="3755988"/>
            <a:ext cx="1039768" cy="1383298"/>
            <a:chOff x="7940899" y="3755988"/>
            <a:chExt cx="1039768" cy="1383298"/>
          </a:xfrm>
        </p:grpSpPr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8754544" y="5067286"/>
              <a:ext cx="72000" cy="72000"/>
            </a:xfrm>
            <a:prstGeom prst="ellipse">
              <a:avLst/>
            </a:prstGeom>
            <a:solidFill>
              <a:srgbClr val="57A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98" name="Elbow Connector 297"/>
            <p:cNvCxnSpPr>
              <a:stCxn id="308" idx="4"/>
              <a:endCxn id="297" idx="2"/>
            </p:cNvCxnSpPr>
            <p:nvPr/>
          </p:nvCxnSpPr>
          <p:spPr>
            <a:xfrm rot="16200000" flipH="1">
              <a:off x="8423549" y="4772290"/>
              <a:ext cx="368231" cy="293760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>
              <a:spLocks noChangeAspect="1"/>
            </p:cNvSpPr>
            <p:nvPr/>
          </p:nvSpPr>
          <p:spPr>
            <a:xfrm>
              <a:off x="7971250" y="3755988"/>
              <a:ext cx="979067" cy="979067"/>
            </a:xfrm>
            <a:prstGeom prst="ellipse">
              <a:avLst/>
            </a:prstGeom>
            <a:solidFill>
              <a:srgbClr val="E5E5E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0899" y="4037863"/>
              <a:ext cx="1039768" cy="389916"/>
            </a:xfrm>
            <a:prstGeom prst="rect">
              <a:avLst/>
            </a:prstGeom>
          </p:spPr>
        </p:pic>
      </p:grpSp>
      <p:grpSp>
        <p:nvGrpSpPr>
          <p:cNvPr id="358" name="Group 357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359" name="Picture 358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360" name="Picture 359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362" name="Picture 361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363" name="Picture 362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364" name="Picture 363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365" name="Picture 364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366" name="Picture 365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367" name="Picture 366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368" name="Picture 367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369" name="Picture 368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370" name="Picture 369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371" name="Picture 370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372" name="Picture 371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373" name="Picture 372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374" name="Picture 373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375" name="Picture 374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376" name="Picture 375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377" name="Picture 376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378" name="Picture 377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379" name="Picture 378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380" name="Picture 379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381" name="Picture 380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382" name="Picture 381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384" name="Picture 383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385" name="Picture 384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386" name="Picture 385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387" name="Picture 386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388" name="Picture 387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389" name="Rectangle 388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The CERTIFER GROUP worldwide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531399" y="2559085"/>
            <a:ext cx="1734692" cy="979067"/>
            <a:chOff x="7531399" y="2559085"/>
            <a:chExt cx="1734692" cy="979067"/>
          </a:xfrm>
        </p:grpSpPr>
        <p:sp>
          <p:nvSpPr>
            <p:cNvPr id="316" name="Oval 315"/>
            <p:cNvSpPr>
              <a:spLocks noChangeAspect="1"/>
            </p:cNvSpPr>
            <p:nvPr/>
          </p:nvSpPr>
          <p:spPr>
            <a:xfrm>
              <a:off x="8255757" y="2559085"/>
              <a:ext cx="979067" cy="979067"/>
            </a:xfrm>
            <a:prstGeom prst="ellipse">
              <a:avLst/>
            </a:prstGeom>
            <a:solidFill>
              <a:srgbClr val="E5E5E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4490" y="2853317"/>
              <a:ext cx="1041601" cy="390602"/>
            </a:xfrm>
            <a:prstGeom prst="rect">
              <a:avLst/>
            </a:prstGeom>
          </p:spPr>
        </p:pic>
        <p:sp>
          <p:nvSpPr>
            <p:cNvPr id="393" name="Oval 392"/>
            <p:cNvSpPr>
              <a:spLocks noChangeAspect="1"/>
            </p:cNvSpPr>
            <p:nvPr/>
          </p:nvSpPr>
          <p:spPr>
            <a:xfrm>
              <a:off x="7531399" y="3062050"/>
              <a:ext cx="72000" cy="72000"/>
            </a:xfrm>
            <a:prstGeom prst="ellipse">
              <a:avLst/>
            </a:prstGeom>
            <a:solidFill>
              <a:srgbClr val="57A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94" name="Elbow Connector 393"/>
            <p:cNvCxnSpPr>
              <a:stCxn id="393" idx="0"/>
              <a:endCxn id="303" idx="1"/>
            </p:cNvCxnSpPr>
            <p:nvPr/>
          </p:nvCxnSpPr>
          <p:spPr>
            <a:xfrm rot="5400000" flipH="1" flipV="1">
              <a:off x="7889228" y="2726789"/>
              <a:ext cx="13432" cy="657091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948513" y="1405149"/>
            <a:ext cx="1677315" cy="979067"/>
            <a:chOff x="2976941" y="1405149"/>
            <a:chExt cx="1677315" cy="979067"/>
          </a:xfrm>
        </p:grpSpPr>
        <p:sp>
          <p:nvSpPr>
            <p:cNvPr id="320" name="Oval 319"/>
            <p:cNvSpPr>
              <a:spLocks noChangeAspect="1"/>
            </p:cNvSpPr>
            <p:nvPr/>
          </p:nvSpPr>
          <p:spPr>
            <a:xfrm>
              <a:off x="2976941" y="1405149"/>
              <a:ext cx="979067" cy="979067"/>
            </a:xfrm>
            <a:prstGeom prst="ellipse">
              <a:avLst/>
            </a:prstGeom>
            <a:solidFill>
              <a:srgbClr val="E5E5E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4" name="Picture 30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019" y="1717137"/>
              <a:ext cx="946910" cy="355091"/>
            </a:xfrm>
            <a:prstGeom prst="rect">
              <a:avLst/>
            </a:prstGeom>
          </p:spPr>
        </p:pic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4582256" y="2116109"/>
              <a:ext cx="72000" cy="72000"/>
            </a:xfrm>
            <a:prstGeom prst="ellipse">
              <a:avLst/>
            </a:prstGeom>
            <a:solidFill>
              <a:srgbClr val="57A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21971" y="2533773"/>
            <a:ext cx="1041601" cy="1285245"/>
            <a:chOff x="3734671" y="2521073"/>
            <a:chExt cx="1041601" cy="1285245"/>
          </a:xfrm>
        </p:grpSpPr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4539238" y="2521073"/>
              <a:ext cx="72000" cy="72000"/>
            </a:xfrm>
            <a:prstGeom prst="ellipse">
              <a:avLst/>
            </a:prstGeom>
            <a:solidFill>
              <a:srgbClr val="57A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3765938" y="2827251"/>
              <a:ext cx="979067" cy="979067"/>
            </a:xfrm>
            <a:prstGeom prst="ellipse">
              <a:avLst/>
            </a:prstGeom>
            <a:solidFill>
              <a:srgbClr val="E5E5E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5" name="Picture 30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4671" y="3121484"/>
              <a:ext cx="1041601" cy="390600"/>
            </a:xfrm>
            <a:prstGeom prst="rect">
              <a:avLst/>
            </a:prstGeom>
          </p:spPr>
        </p:pic>
        <p:cxnSp>
          <p:nvCxnSpPr>
            <p:cNvPr id="406" name="Elbow Connector 405"/>
            <p:cNvCxnSpPr>
              <a:stCxn id="312" idx="0"/>
              <a:endCxn id="290" idx="2"/>
            </p:cNvCxnSpPr>
            <p:nvPr/>
          </p:nvCxnSpPr>
          <p:spPr>
            <a:xfrm rot="5400000" flipH="1" flipV="1">
              <a:off x="4262266" y="2550279"/>
              <a:ext cx="270178" cy="283766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7" name="Elbow Connector 416"/>
          <p:cNvCxnSpPr>
            <a:stCxn id="395" idx="2"/>
            <a:endCxn id="304" idx="3"/>
          </p:cNvCxnSpPr>
          <p:nvPr/>
        </p:nvCxnSpPr>
        <p:spPr>
          <a:xfrm rot="10800000">
            <a:off x="3911502" y="1894683"/>
            <a:ext cx="642327" cy="25742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713173" y="688406"/>
            <a:ext cx="1005874" cy="1409500"/>
            <a:chOff x="3754448" y="647180"/>
            <a:chExt cx="1005874" cy="1409500"/>
          </a:xfrm>
        </p:grpSpPr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4659261" y="1984680"/>
              <a:ext cx="72000" cy="72000"/>
            </a:xfrm>
            <a:prstGeom prst="ellipse">
              <a:avLst/>
            </a:prstGeom>
            <a:solidFill>
              <a:srgbClr val="2B7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2" name="Oval 321"/>
            <p:cNvSpPr>
              <a:spLocks noChangeAspect="1"/>
            </p:cNvSpPr>
            <p:nvPr/>
          </p:nvSpPr>
          <p:spPr>
            <a:xfrm>
              <a:off x="3771654" y="647180"/>
              <a:ext cx="979067" cy="979067"/>
            </a:xfrm>
            <a:prstGeom prst="ellipse">
              <a:avLst/>
            </a:prstGeom>
            <a:solidFill>
              <a:srgbClr val="2B7AB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96" name="Picture 39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4448" y="948111"/>
              <a:ext cx="1005874" cy="377204"/>
            </a:xfrm>
            <a:prstGeom prst="rect">
              <a:avLst/>
            </a:prstGeom>
          </p:spPr>
        </p:pic>
        <p:cxnSp>
          <p:nvCxnSpPr>
            <p:cNvPr id="420" name="Elbow Connector 419"/>
            <p:cNvCxnSpPr>
              <a:stCxn id="291" idx="2"/>
              <a:endCxn id="322" idx="4"/>
            </p:cNvCxnSpPr>
            <p:nvPr/>
          </p:nvCxnSpPr>
          <p:spPr>
            <a:xfrm rot="10800000">
              <a:off x="4261189" y="1626248"/>
              <a:ext cx="398073" cy="394433"/>
            </a:xfrm>
            <a:prstGeom prst="bentConnector2">
              <a:avLst/>
            </a:prstGeom>
            <a:ln>
              <a:solidFill>
                <a:srgbClr val="2B7A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11060" y="2203958"/>
            <a:ext cx="1041601" cy="1176659"/>
            <a:chOff x="3684878" y="2432557"/>
            <a:chExt cx="1041601" cy="1176659"/>
          </a:xfrm>
        </p:grpSpPr>
        <p:grpSp>
          <p:nvGrpSpPr>
            <p:cNvPr id="26" name="Group 25"/>
            <p:cNvGrpSpPr/>
            <p:nvPr/>
          </p:nvGrpSpPr>
          <p:grpSpPr>
            <a:xfrm>
              <a:off x="3684878" y="2432557"/>
              <a:ext cx="1041601" cy="1176659"/>
              <a:chOff x="3672178" y="2432557"/>
              <a:chExt cx="1041601" cy="1176659"/>
            </a:xfrm>
          </p:grpSpPr>
          <p:sp>
            <p:nvSpPr>
              <p:cNvPr id="292" name="Oval 291"/>
              <p:cNvSpPr>
                <a:spLocks noChangeAspect="1"/>
              </p:cNvSpPr>
              <p:nvPr/>
            </p:nvSpPr>
            <p:spPr>
              <a:xfrm>
                <a:off x="3864678" y="2432557"/>
                <a:ext cx="72000" cy="72000"/>
              </a:xfrm>
              <a:prstGeom prst="ellipse">
                <a:avLst/>
              </a:prstGeom>
              <a:solidFill>
                <a:srgbClr val="57AA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8" name="Oval 317"/>
              <p:cNvSpPr>
                <a:spLocks noChangeAspect="1"/>
              </p:cNvSpPr>
              <p:nvPr/>
            </p:nvSpPr>
            <p:spPr>
              <a:xfrm>
                <a:off x="3703445" y="2630149"/>
                <a:ext cx="979067" cy="979067"/>
              </a:xfrm>
              <a:prstGeom prst="ellipse">
                <a:avLst/>
              </a:prstGeom>
              <a:solidFill>
                <a:srgbClr val="E5E5E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2178" y="2924381"/>
                <a:ext cx="1041601" cy="390602"/>
              </a:xfrm>
              <a:prstGeom prst="rect">
                <a:avLst/>
              </a:prstGeom>
            </p:spPr>
          </p:pic>
        </p:grpSp>
        <p:cxnSp>
          <p:nvCxnSpPr>
            <p:cNvPr id="319" name="Elbow Connector 318"/>
            <p:cNvCxnSpPr>
              <a:stCxn id="292" idx="6"/>
              <a:endCxn id="318" idx="0"/>
            </p:cNvCxnSpPr>
            <p:nvPr/>
          </p:nvCxnSpPr>
          <p:spPr>
            <a:xfrm>
              <a:off x="3949378" y="2468557"/>
              <a:ext cx="256301" cy="161592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89516" y="3298352"/>
            <a:ext cx="1725461" cy="1457090"/>
            <a:chOff x="1489516" y="3298352"/>
            <a:chExt cx="1725461" cy="1457090"/>
          </a:xfrm>
        </p:grpSpPr>
        <p:grpSp>
          <p:nvGrpSpPr>
            <p:cNvPr id="30" name="Group 29"/>
            <p:cNvGrpSpPr/>
            <p:nvPr/>
          </p:nvGrpSpPr>
          <p:grpSpPr>
            <a:xfrm>
              <a:off x="1489516" y="3298352"/>
              <a:ext cx="1725461" cy="1457090"/>
              <a:chOff x="1489516" y="3298352"/>
              <a:chExt cx="1725461" cy="1457090"/>
            </a:xfrm>
          </p:grpSpPr>
          <p:sp>
            <p:nvSpPr>
              <p:cNvPr id="296" name="Oval 295"/>
              <p:cNvSpPr>
                <a:spLocks noChangeAspect="1"/>
              </p:cNvSpPr>
              <p:nvPr/>
            </p:nvSpPr>
            <p:spPr>
              <a:xfrm>
                <a:off x="3142977" y="4683442"/>
                <a:ext cx="72000" cy="72000"/>
              </a:xfrm>
              <a:prstGeom prst="ellipse">
                <a:avLst/>
              </a:prstGeom>
              <a:solidFill>
                <a:srgbClr val="57AA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1520783" y="3298352"/>
                <a:ext cx="979067" cy="979067"/>
              </a:xfrm>
              <a:prstGeom prst="ellipse">
                <a:avLst/>
              </a:prstGeom>
              <a:solidFill>
                <a:srgbClr val="E5E5E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9516" y="3592584"/>
                <a:ext cx="1041601" cy="390602"/>
              </a:xfrm>
              <a:prstGeom prst="rect">
                <a:avLst/>
              </a:prstGeom>
            </p:spPr>
          </p:pic>
        </p:grpSp>
        <p:cxnSp>
          <p:nvCxnSpPr>
            <p:cNvPr id="330" name="Elbow Connector 329"/>
            <p:cNvCxnSpPr>
              <a:stCxn id="296" idx="2"/>
              <a:endCxn id="302" idx="3"/>
            </p:cNvCxnSpPr>
            <p:nvPr/>
          </p:nvCxnSpPr>
          <p:spPr>
            <a:xfrm rot="10800000">
              <a:off x="2531117" y="3787886"/>
              <a:ext cx="611860" cy="93155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620253" y="2927126"/>
            <a:ext cx="1005874" cy="1176861"/>
            <a:chOff x="5579996" y="2927126"/>
            <a:chExt cx="1005874" cy="1176861"/>
          </a:xfrm>
        </p:grpSpPr>
        <p:grpSp>
          <p:nvGrpSpPr>
            <p:cNvPr id="334" name="Group 333"/>
            <p:cNvGrpSpPr/>
            <p:nvPr/>
          </p:nvGrpSpPr>
          <p:grpSpPr>
            <a:xfrm>
              <a:off x="5593400" y="2927126"/>
              <a:ext cx="979067" cy="1176861"/>
              <a:chOff x="7498398" y="2784402"/>
              <a:chExt cx="979067" cy="1176861"/>
            </a:xfrm>
          </p:grpSpPr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7498398" y="2982196"/>
                <a:ext cx="979067" cy="979067"/>
              </a:xfrm>
              <a:prstGeom prst="ellipse">
                <a:avLst/>
              </a:prstGeom>
              <a:solidFill>
                <a:srgbClr val="E5E5E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7951931" y="2784402"/>
                <a:ext cx="72000" cy="72000"/>
              </a:xfrm>
              <a:prstGeom prst="ellipse">
                <a:avLst/>
              </a:prstGeom>
              <a:solidFill>
                <a:srgbClr val="57AA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338" name="Elbow Connector 337"/>
              <p:cNvCxnSpPr>
                <a:stCxn id="337" idx="4"/>
                <a:endCxn id="335" idx="0"/>
              </p:cNvCxnSpPr>
              <p:nvPr/>
            </p:nvCxnSpPr>
            <p:spPr>
              <a:xfrm rot="16200000" flipH="1">
                <a:off x="7925034" y="2919298"/>
                <a:ext cx="125794" cy="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996" y="3452363"/>
              <a:ext cx="1005874" cy="37720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811258" y="711884"/>
            <a:ext cx="3051500" cy="2699788"/>
            <a:chOff x="2811258" y="711884"/>
            <a:chExt cx="3051500" cy="2699788"/>
          </a:xfrm>
        </p:grpSpPr>
        <p:sp>
          <p:nvSpPr>
            <p:cNvPr id="398" name="Oval 397"/>
            <p:cNvSpPr>
              <a:spLocks noChangeAspect="1"/>
            </p:cNvSpPr>
            <p:nvPr/>
          </p:nvSpPr>
          <p:spPr>
            <a:xfrm>
              <a:off x="4369183" y="237040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11258" y="711884"/>
              <a:ext cx="3051500" cy="2699788"/>
              <a:chOff x="2811258" y="711884"/>
              <a:chExt cx="3051500" cy="2699788"/>
            </a:xfrm>
          </p:grpSpPr>
          <p:sp>
            <p:nvSpPr>
              <p:cNvPr id="397" name="Oval 396"/>
              <p:cNvSpPr>
                <a:spLocks noChangeAspect="1"/>
              </p:cNvSpPr>
              <p:nvPr/>
            </p:nvSpPr>
            <p:spPr>
              <a:xfrm>
                <a:off x="4627598" y="197809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99" name="Oval 398"/>
              <p:cNvSpPr>
                <a:spLocks noChangeAspect="1"/>
              </p:cNvSpPr>
              <p:nvPr/>
            </p:nvSpPr>
            <p:spPr>
              <a:xfrm>
                <a:off x="4883691" y="711884"/>
                <a:ext cx="979067" cy="979067"/>
              </a:xfrm>
              <a:prstGeom prst="ellipse">
                <a:avLst/>
              </a:prstGeom>
              <a:solidFill>
                <a:srgbClr val="E5E5E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13" name="Elbow Connector 412"/>
              <p:cNvCxnSpPr>
                <a:stCxn id="399" idx="2"/>
                <a:endCxn id="287" idx="4"/>
              </p:cNvCxnSpPr>
              <p:nvPr/>
            </p:nvCxnSpPr>
            <p:spPr>
              <a:xfrm rot="10800000" flipV="1">
                <a:off x="4695921" y="1201418"/>
                <a:ext cx="187770" cy="75546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Oval 323"/>
              <p:cNvSpPr>
                <a:spLocks noChangeAspect="1"/>
              </p:cNvSpPr>
              <p:nvPr/>
            </p:nvSpPr>
            <p:spPr>
              <a:xfrm>
                <a:off x="2811258" y="2432605"/>
                <a:ext cx="979067" cy="979067"/>
              </a:xfrm>
              <a:prstGeom prst="ellipse">
                <a:avLst/>
              </a:prstGeom>
              <a:solidFill>
                <a:srgbClr val="E5E5E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29" name="Picture 328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5374" y="2753840"/>
              <a:ext cx="858977" cy="401997"/>
            </a:xfrm>
            <a:prstGeom prst="rect">
              <a:avLst/>
            </a:prstGeom>
          </p:spPr>
        </p:pic>
        <p:pic>
          <p:nvPicPr>
            <p:cNvPr id="331" name="Picture 330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8149" y="1031475"/>
              <a:ext cx="858977" cy="401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3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Global Services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1" name="Freeform 3"/>
          <p:cNvSpPr>
            <a:spLocks/>
          </p:cNvSpPr>
          <p:nvPr/>
        </p:nvSpPr>
        <p:spPr bwMode="auto">
          <a:xfrm>
            <a:off x="2463343" y="1856472"/>
            <a:ext cx="4709193" cy="3570864"/>
          </a:xfrm>
          <a:custGeom>
            <a:avLst/>
            <a:gdLst>
              <a:gd name="T0" fmla="*/ 2147483647 w 2119"/>
              <a:gd name="T1" fmla="*/ 0 h 1741"/>
              <a:gd name="T2" fmla="*/ 0 w 2119"/>
              <a:gd name="T3" fmla="*/ 2147483647 h 1741"/>
              <a:gd name="T4" fmla="*/ 2147483647 w 2119"/>
              <a:gd name="T5" fmla="*/ 2147483647 h 1741"/>
              <a:gd name="T6" fmla="*/ 2147483647 w 2119"/>
              <a:gd name="T7" fmla="*/ 2147483647 h 1741"/>
              <a:gd name="T8" fmla="*/ 2147483647 w 2119"/>
              <a:gd name="T9" fmla="*/ 2147483647 h 1741"/>
              <a:gd name="T10" fmla="*/ 2147483647 w 2119"/>
              <a:gd name="T11" fmla="*/ 0 h 1741"/>
              <a:gd name="T12" fmla="*/ 2147483647 w 2119"/>
              <a:gd name="T13" fmla="*/ 2147483647 h 1741"/>
              <a:gd name="T14" fmla="*/ 2147483647 w 2119"/>
              <a:gd name="T15" fmla="*/ 2147483647 h 1741"/>
              <a:gd name="T16" fmla="*/ 0 w 2119"/>
              <a:gd name="T17" fmla="*/ 2147483647 h 1741"/>
              <a:gd name="T18" fmla="*/ 2147483647 w 2119"/>
              <a:gd name="T19" fmla="*/ 2147483647 h 1741"/>
              <a:gd name="T20" fmla="*/ 2147483647 w 2119"/>
              <a:gd name="T21" fmla="*/ 0 h 17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19"/>
              <a:gd name="T34" fmla="*/ 0 h 1741"/>
              <a:gd name="T35" fmla="*/ 2119 w 2119"/>
              <a:gd name="T36" fmla="*/ 1741 h 17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19" h="1741">
                <a:moveTo>
                  <a:pt x="1059" y="0"/>
                </a:moveTo>
                <a:lnTo>
                  <a:pt x="0" y="680"/>
                </a:lnTo>
                <a:lnTo>
                  <a:pt x="453" y="1740"/>
                </a:lnTo>
                <a:lnTo>
                  <a:pt x="1664" y="1740"/>
                </a:lnTo>
                <a:lnTo>
                  <a:pt x="2118" y="680"/>
                </a:lnTo>
                <a:lnTo>
                  <a:pt x="1059" y="0"/>
                </a:lnTo>
                <a:lnTo>
                  <a:pt x="453" y="1740"/>
                </a:lnTo>
                <a:lnTo>
                  <a:pt x="2118" y="680"/>
                </a:lnTo>
                <a:lnTo>
                  <a:pt x="0" y="680"/>
                </a:lnTo>
                <a:lnTo>
                  <a:pt x="1664" y="1740"/>
                </a:lnTo>
                <a:lnTo>
                  <a:pt x="1059" y="0"/>
                </a:lnTo>
              </a:path>
            </a:pathLst>
          </a:custGeom>
          <a:noFill/>
          <a:ln w="9525" cap="rnd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696853" y="689255"/>
            <a:ext cx="2168244" cy="2102760"/>
            <a:chOff x="3696853" y="689255"/>
            <a:chExt cx="2168244" cy="210276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6853" y="689255"/>
              <a:ext cx="2168244" cy="2102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724207" y="767570"/>
              <a:ext cx="2104533" cy="194073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0" tIns="36000" rIns="0" bIns="36000" anchor="b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altLang="x-none" sz="1400" b="1" kern="0" dirty="0" err="1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Energy</a:t>
              </a:r>
              <a:endParaRPr lang="fr-FR" altLang="x-none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10986" y="2081953"/>
            <a:ext cx="2171302" cy="2102760"/>
            <a:chOff x="1210986" y="2081953"/>
            <a:chExt cx="2171302" cy="210276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0986" y="2081953"/>
              <a:ext cx="2171302" cy="2102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256128" y="2164330"/>
              <a:ext cx="2102049" cy="194073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0" tIns="36000" rIns="0" bIns="36000" anchor="b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b="1" kern="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Operation</a:t>
              </a:r>
            </a:p>
            <a:p>
              <a:pPr algn="ctr">
                <a:lnSpc>
                  <a:spcPct val="115000"/>
                </a:lnSpc>
              </a:pPr>
              <a:r>
                <a:rPr lang="en-US" sz="1400" b="1" kern="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&amp;</a:t>
              </a:r>
            </a:p>
            <a:p>
              <a:pPr algn="ctr">
                <a:lnSpc>
                  <a:spcPct val="115000"/>
                </a:lnSpc>
              </a:pPr>
              <a:r>
                <a:rPr lang="en-US" sz="1400" b="1" kern="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Maintenance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137438" y="4377794"/>
            <a:ext cx="2266595" cy="2102760"/>
            <a:chOff x="5137438" y="4377794"/>
            <a:chExt cx="2366374" cy="210276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7438" y="4377794"/>
              <a:ext cx="2366374" cy="2102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239420" y="4434881"/>
              <a:ext cx="2217441" cy="194073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0" tIns="36000" rIns="0" bIns="36000" anchor="b">
              <a:noAutofit/>
            </a:bodyPr>
            <a:lstStyle/>
            <a:p>
              <a:pPr algn="ctr">
                <a:lnSpc>
                  <a:spcPct val="115000"/>
                </a:lnSpc>
              </a:pPr>
              <a:endParaRPr lang="en-US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algn="ctr">
                <a:lnSpc>
                  <a:spcPct val="115000"/>
                </a:lnSpc>
              </a:pPr>
              <a:endParaRPr lang="en-US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400" b="1" kern="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Infrastructure</a:t>
              </a:r>
              <a:endParaRPr lang="fr-FR" altLang="x-none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69245" y="2808125"/>
            <a:ext cx="2104307" cy="1908850"/>
            <a:chOff x="3769245" y="2808125"/>
            <a:chExt cx="2104307" cy="1908850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9245" y="2808125"/>
              <a:ext cx="2104307" cy="1908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3" name="Oval 10"/>
            <p:cNvSpPr>
              <a:spLocks noChangeArrowheads="1"/>
            </p:cNvSpPr>
            <p:nvPr/>
          </p:nvSpPr>
          <p:spPr bwMode="auto">
            <a:xfrm>
              <a:off x="3834801" y="2837286"/>
              <a:ext cx="1913212" cy="176430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0" tIns="36000" rIns="0" bIns="36000" anchor="b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altLang="x-none" sz="1600" b="1" kern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Global </a:t>
              </a:r>
              <a:br>
                <a:rPr lang="fr-FR" altLang="x-none" sz="1600" b="1" kern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</a:br>
              <a:r>
                <a:rPr lang="fr-FR" altLang="x-none" sz="1600" b="1" kern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System </a:t>
              </a:r>
              <a:endParaRPr lang="fr-FR" altLang="x-none" sz="16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48040" y="2126230"/>
            <a:ext cx="2281436" cy="2185169"/>
            <a:chOff x="6048040" y="2126230"/>
            <a:chExt cx="2281436" cy="218516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8040" y="2126230"/>
              <a:ext cx="2281436" cy="21851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6079017" y="2164330"/>
              <a:ext cx="2102054" cy="194073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0" tIns="36000" rIns="0" bIns="0" anchor="b">
              <a:noAutofit/>
            </a:bodyPr>
            <a:lstStyle/>
            <a:p>
              <a:pPr algn="ctr">
                <a:lnSpc>
                  <a:spcPct val="115000"/>
                </a:lnSpc>
              </a:pPr>
              <a:endParaRPr lang="fr-FR" altLang="x-none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algn="ctr">
                <a:lnSpc>
                  <a:spcPct val="115000"/>
                </a:lnSpc>
              </a:pPr>
              <a:endParaRPr lang="fr-FR" altLang="x-none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algn="ctr">
                <a:lnSpc>
                  <a:spcPct val="115000"/>
                </a:lnSpc>
              </a:pPr>
              <a:endParaRPr lang="fr-FR" altLang="x-none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algn="ctr">
                <a:lnSpc>
                  <a:spcPct val="115000"/>
                </a:lnSpc>
              </a:pPr>
              <a:endParaRPr lang="fr-FR" altLang="x-none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algn="ctr">
                <a:lnSpc>
                  <a:spcPct val="115000"/>
                </a:lnSpc>
              </a:pPr>
              <a:endParaRPr lang="fr-FR" altLang="x-none" sz="14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fr-FR" altLang="x-none" sz="1400" b="1" kern="0" dirty="0" err="1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Signalling</a:t>
              </a:r>
              <a:r>
                <a:rPr lang="fr-FR" altLang="x-none" sz="1400" b="1" kern="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 &amp; Telecom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231846" y="4377794"/>
            <a:ext cx="2206212" cy="2102760"/>
            <a:chOff x="2231846" y="4377794"/>
            <a:chExt cx="2206212" cy="210276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846" y="4377794"/>
              <a:ext cx="2206212" cy="2102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2276817" y="4428983"/>
              <a:ext cx="2102049" cy="194073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0" tIns="36000" rIns="0" bIns="36000" anchor="b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b="1" kern="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Rolling Stock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ISA Mission 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0312" y="1064880"/>
            <a:ext cx="4728240" cy="4728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316670" y="1631874"/>
            <a:ext cx="2968393" cy="3726708"/>
            <a:chOff x="316670" y="1631874"/>
            <a:chExt cx="2968393" cy="3726708"/>
          </a:xfrm>
        </p:grpSpPr>
        <p:sp>
          <p:nvSpPr>
            <p:cNvPr id="70" name="Rectangle 69"/>
            <p:cNvSpPr/>
            <p:nvPr/>
          </p:nvSpPr>
          <p:spPr>
            <a:xfrm>
              <a:off x="316670" y="1631874"/>
              <a:ext cx="2968393" cy="3726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4565" y="1923023"/>
              <a:ext cx="1715089" cy="407609"/>
            </a:xfrm>
            <a:prstGeom prst="rect">
              <a:avLst/>
            </a:prstGeom>
            <a:solidFill>
              <a:srgbClr val="007BB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Transit System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2460" y="2738241"/>
              <a:ext cx="1385264" cy="407609"/>
            </a:xfrm>
            <a:prstGeom prst="rect">
              <a:avLst/>
            </a:prstGeom>
            <a:solidFill>
              <a:srgbClr val="007BB6">
                <a:alpha val="75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Signaling 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Sub-System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12460" y="3553458"/>
              <a:ext cx="1385264" cy="407609"/>
            </a:xfrm>
            <a:prstGeom prst="rect">
              <a:avLst/>
            </a:prstGeom>
            <a:solidFill>
              <a:srgbClr val="007BB6">
                <a:alpha val="65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Individual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Sub-System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2460" y="4368675"/>
              <a:ext cx="1385264" cy="407609"/>
            </a:xfrm>
            <a:prstGeom prst="rect">
              <a:avLst/>
            </a:prstGeom>
            <a:solidFill>
              <a:srgbClr val="007BB6">
                <a:alpha val="55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Component</a:t>
              </a:r>
            </a:p>
          </p:txBody>
        </p:sp>
        <p:cxnSp>
          <p:nvCxnSpPr>
            <p:cNvPr id="77" name="Connecteur droit 64"/>
            <p:cNvCxnSpPr/>
            <p:nvPr/>
          </p:nvCxnSpPr>
          <p:spPr>
            <a:xfrm>
              <a:off x="316670" y="2505321"/>
              <a:ext cx="2968393" cy="0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75"/>
            <p:cNvCxnSpPr/>
            <p:nvPr/>
          </p:nvCxnSpPr>
          <p:spPr>
            <a:xfrm>
              <a:off x="316670" y="5067433"/>
              <a:ext cx="2968393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77"/>
            <p:cNvCxnSpPr/>
            <p:nvPr/>
          </p:nvCxnSpPr>
          <p:spPr>
            <a:xfrm rot="5400000">
              <a:off x="1082304" y="3785644"/>
              <a:ext cx="2562112" cy="146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78"/>
            <p:cNvCxnSpPr/>
            <p:nvPr/>
          </p:nvCxnSpPr>
          <p:spPr>
            <a:xfrm rot="5400000">
              <a:off x="1478094" y="3785644"/>
              <a:ext cx="2562112" cy="146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79"/>
            <p:cNvCxnSpPr/>
            <p:nvPr/>
          </p:nvCxnSpPr>
          <p:spPr>
            <a:xfrm rot="5400000">
              <a:off x="1494936" y="3407150"/>
              <a:ext cx="3319099" cy="146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0"/>
            <p:cNvCxnSpPr/>
            <p:nvPr/>
          </p:nvCxnSpPr>
          <p:spPr>
            <a:xfrm>
              <a:off x="316670" y="1748334"/>
              <a:ext cx="2968393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92"/>
            <p:cNvSpPr txBox="1"/>
            <p:nvPr/>
          </p:nvSpPr>
          <p:spPr>
            <a:xfrm>
              <a:off x="2283158" y="2899665"/>
              <a:ext cx="161583" cy="1773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vert270" wrap="square" lIns="0" r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2B7AB5"/>
                  </a:solidFill>
                  <a:latin typeface="Verdana" charset="0"/>
                  <a:ea typeface="Verdana" charset="0"/>
                  <a:cs typeface="Verdana" charset="0"/>
                </a:rPr>
                <a:t>EN 50128 - </a:t>
              </a:r>
              <a:r>
                <a:rPr lang="en-US" sz="1050" dirty="0" err="1">
                  <a:solidFill>
                    <a:srgbClr val="2B7AB5"/>
                  </a:solidFill>
                  <a:latin typeface="Verdana" charset="0"/>
                  <a:ea typeface="Verdana" charset="0"/>
                  <a:cs typeface="Verdana" charset="0"/>
                </a:rPr>
                <a:t>SoftWare</a:t>
              </a:r>
              <a:endParaRPr lang="en-US" sz="1050" dirty="0">
                <a:solidFill>
                  <a:srgbClr val="2B7AB5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0" name="ZoneTexte 93"/>
            <p:cNvSpPr txBox="1"/>
            <p:nvPr/>
          </p:nvSpPr>
          <p:spPr>
            <a:xfrm>
              <a:off x="2678948" y="2899665"/>
              <a:ext cx="161583" cy="1773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vert270" wrap="square" lIns="0" r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2B7AB5"/>
                  </a:solidFill>
                  <a:latin typeface="Verdana" charset="0"/>
                  <a:ea typeface="Verdana" charset="0"/>
                  <a:cs typeface="Verdana" charset="0"/>
                </a:rPr>
                <a:t>EN 50129 -</a:t>
              </a:r>
              <a:r>
                <a:rPr lang="en-US" sz="1050" dirty="0">
                  <a:solidFill>
                    <a:srgbClr val="2B7AB5"/>
                  </a:solidFill>
                  <a:latin typeface="Verdana" charset="0"/>
                  <a:ea typeface="Verdana" charset="0"/>
                  <a:cs typeface="Verdana" charset="0"/>
                </a:rPr>
                <a:t>Hardware</a:t>
              </a:r>
            </a:p>
          </p:txBody>
        </p:sp>
        <p:sp>
          <p:nvSpPr>
            <p:cNvPr id="91" name="ZoneTexte 94"/>
            <p:cNvSpPr txBox="1"/>
            <p:nvPr/>
          </p:nvSpPr>
          <p:spPr>
            <a:xfrm>
              <a:off x="3073694" y="2521171"/>
              <a:ext cx="161583" cy="1773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vert270" wrap="square" lIns="0" r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2B7AB5"/>
                  </a:solidFill>
                  <a:latin typeface="Verdana" charset="0"/>
                  <a:ea typeface="Verdana" charset="0"/>
                  <a:cs typeface="Verdana" charset="0"/>
                </a:rPr>
                <a:t>EN 50126 -</a:t>
              </a:r>
              <a:r>
                <a:rPr lang="en-US" sz="1050" dirty="0">
                  <a:solidFill>
                    <a:srgbClr val="2B7AB5"/>
                  </a:solidFill>
                  <a:latin typeface="Verdana" charset="0"/>
                  <a:ea typeface="Verdana" charset="0"/>
                  <a:cs typeface="Verdana" charset="0"/>
                </a:rPr>
                <a:t>RAMS</a:t>
              </a:r>
            </a:p>
          </p:txBody>
        </p:sp>
        <p:cxnSp>
          <p:nvCxnSpPr>
            <p:cNvPr id="92" name="Connecteur droit avec flèche 84"/>
            <p:cNvCxnSpPr/>
            <p:nvPr/>
          </p:nvCxnSpPr>
          <p:spPr>
            <a:xfrm rot="5400000">
              <a:off x="-772748" y="3786334"/>
              <a:ext cx="2562759" cy="73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ZoneTexte 87"/>
            <p:cNvSpPr txBox="1"/>
            <p:nvPr/>
          </p:nvSpPr>
          <p:spPr>
            <a:xfrm>
              <a:off x="431687" y="2654500"/>
              <a:ext cx="153888" cy="226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vert270" wrap="square" lIns="0" rIns="0" rtlCol="0">
              <a:spAutoFit/>
            </a:bodyPr>
            <a:lstStyle/>
            <a:p>
              <a:r>
                <a:rPr lang="fr-FR" sz="1000" b="1" dirty="0">
                  <a:solidFill>
                    <a:srgbClr val="2B7AB5"/>
                  </a:solidFill>
                  <a:latin typeface="Verdana" charset="0"/>
                  <a:ea typeface="Verdana" charset="0"/>
                  <a:cs typeface="Verdana" charset="0"/>
                </a:rPr>
                <a:t>EN 50159 1&amp;2 - </a:t>
              </a:r>
              <a:r>
                <a:rPr lang="fr-FR" sz="1000" dirty="0">
                  <a:solidFill>
                    <a:srgbClr val="2B7AB5"/>
                  </a:solidFill>
                  <a:latin typeface="Verdana" charset="0"/>
                  <a:ea typeface="Verdana" charset="0"/>
                  <a:cs typeface="Verdana" charset="0"/>
                </a:rPr>
                <a:t>Communication</a:t>
              </a:r>
              <a:endParaRPr lang="en-GB" sz="1000" dirty="0">
                <a:solidFill>
                  <a:srgbClr val="2B7AB5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3774" y="2076443"/>
            <a:ext cx="6478761" cy="667696"/>
            <a:chOff x="3333774" y="2076443"/>
            <a:chExt cx="6478761" cy="667696"/>
          </a:xfrm>
        </p:grpSpPr>
        <p:sp>
          <p:nvSpPr>
            <p:cNvPr id="96" name="Rectangle 95"/>
            <p:cNvSpPr/>
            <p:nvPr/>
          </p:nvSpPr>
          <p:spPr>
            <a:xfrm>
              <a:off x="3643739" y="2086419"/>
              <a:ext cx="6168796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We use an assessment methodology based on the EN 50126, 50128 and 50129 standards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3333774" y="2076443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6631" y="2250292"/>
              <a:ext cx="606006" cy="31999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791228" y="3188615"/>
            <a:ext cx="6050977" cy="667696"/>
            <a:chOff x="3761557" y="3188615"/>
            <a:chExt cx="6050977" cy="667696"/>
          </a:xfrm>
        </p:grpSpPr>
        <p:sp>
          <p:nvSpPr>
            <p:cNvPr id="100" name="Rectangle 99"/>
            <p:cNvSpPr/>
            <p:nvPr/>
          </p:nvSpPr>
          <p:spPr>
            <a:xfrm>
              <a:off x="4102737" y="3198591"/>
              <a:ext cx="5709797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We realize audits &amp; analyses, organizes meetings, reviews and witness tests to gather necessary evidences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3761557" y="3188615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9828" y="3336142"/>
              <a:ext cx="372643" cy="37264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437858" y="4215642"/>
            <a:ext cx="6374676" cy="667696"/>
            <a:chOff x="3437858" y="4215642"/>
            <a:chExt cx="6374676" cy="667696"/>
          </a:xfrm>
        </p:grpSpPr>
        <p:sp>
          <p:nvSpPr>
            <p:cNvPr id="101" name="Rectangle 100"/>
            <p:cNvSpPr/>
            <p:nvPr/>
          </p:nvSpPr>
          <p:spPr>
            <a:xfrm>
              <a:off x="3779038" y="4225618"/>
              <a:ext cx="6033496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We perform independent safety assessment according to the Safety Integrity Level concept (from SIL 0 to SIL 4)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3437858" y="4215642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2808" y="4358373"/>
              <a:ext cx="436840" cy="3822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655363" y="1114743"/>
            <a:ext cx="7157172" cy="667696"/>
            <a:chOff x="2655363" y="1114743"/>
            <a:chExt cx="7157172" cy="667696"/>
          </a:xfrm>
        </p:grpSpPr>
        <p:sp>
          <p:nvSpPr>
            <p:cNvPr id="97" name="Rectangle 96"/>
            <p:cNvSpPr/>
            <p:nvPr/>
          </p:nvSpPr>
          <p:spPr>
            <a:xfrm>
              <a:off x="2996543" y="1124719"/>
              <a:ext cx="6815992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The CERTIFER GROUP performs safety assessment on global transit system or any sub-system and products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2655363" y="1114743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8417" y="1210813"/>
              <a:ext cx="475556" cy="47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29787CBC-086E-4AF3-87D9-513D6FAA1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0312" y="1064880"/>
            <a:ext cx="4728240" cy="4728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Trainings 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61292" y="2136291"/>
            <a:ext cx="6551241" cy="667696"/>
            <a:chOff x="3261292" y="2136291"/>
            <a:chExt cx="6551241" cy="667696"/>
          </a:xfrm>
        </p:grpSpPr>
        <p:sp>
          <p:nvSpPr>
            <p:cNvPr id="54" name="Rectangle 53"/>
            <p:cNvSpPr/>
            <p:nvPr/>
          </p:nvSpPr>
          <p:spPr>
            <a:xfrm>
              <a:off x="3571256" y="2146267"/>
              <a:ext cx="6241277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CENELEC EN 50126/EN 50129/EN 50128 </a:t>
              </a:r>
              <a:r>
                <a:rPr lang="de-DE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trainings</a:t>
              </a: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 </a:t>
              </a:r>
            </a:p>
            <a:p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Regulation 402/2013 on </a:t>
              </a:r>
              <a:r>
                <a:rPr lang="de-DE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the</a:t>
              </a: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 CSM </a:t>
              </a:r>
              <a:r>
                <a:rPr lang="de-DE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for</a:t>
              </a: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 </a:t>
              </a:r>
              <a:r>
                <a:rPr lang="de-DE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risk</a:t>
              </a: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 </a:t>
              </a:r>
              <a:r>
                <a:rPr lang="de-DE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assessment</a:t>
              </a:r>
              <a:endPara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261292" y="2136291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3849" y="2294140"/>
              <a:ext cx="666607" cy="35199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831006" y="3187764"/>
            <a:ext cx="5993921" cy="667696"/>
            <a:chOff x="3831006" y="3187764"/>
            <a:chExt cx="5993921" cy="667696"/>
          </a:xfrm>
        </p:grpSpPr>
        <p:sp>
          <p:nvSpPr>
            <p:cNvPr id="60" name="Rectangle 59"/>
            <p:cNvSpPr/>
            <p:nvPr/>
          </p:nvSpPr>
          <p:spPr>
            <a:xfrm>
              <a:off x="4172186" y="3197740"/>
              <a:ext cx="5652741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Training courses regarding the understanding of TSI</a:t>
              </a:r>
            </a:p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(Technical specifications of interoperability)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3831006" y="3187764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6878" y="3258541"/>
              <a:ext cx="531833" cy="52614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655363" y="5229810"/>
            <a:ext cx="7169564" cy="667696"/>
            <a:chOff x="2655363" y="5229810"/>
            <a:chExt cx="7169564" cy="667696"/>
          </a:xfrm>
        </p:grpSpPr>
        <p:sp>
          <p:nvSpPr>
            <p:cNvPr id="62" name="Rectangle 61"/>
            <p:cNvSpPr/>
            <p:nvPr/>
          </p:nvSpPr>
          <p:spPr>
            <a:xfrm>
              <a:off x="2996543" y="5239786"/>
              <a:ext cx="6828384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Customized and tailored training related to railway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2655363" y="5229810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9504" y="5330611"/>
              <a:ext cx="467545" cy="46609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302559" y="4219286"/>
            <a:ext cx="6522368" cy="667696"/>
            <a:chOff x="3302559" y="4219286"/>
            <a:chExt cx="6522368" cy="667696"/>
          </a:xfrm>
        </p:grpSpPr>
        <p:sp>
          <p:nvSpPr>
            <p:cNvPr id="61" name="Rectangle 60"/>
            <p:cNvSpPr/>
            <p:nvPr/>
          </p:nvSpPr>
          <p:spPr>
            <a:xfrm>
              <a:off x="3643739" y="4229262"/>
              <a:ext cx="6181188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Training related to NF EN 15085 (welding) in partnership with </a:t>
              </a: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Apave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302559" y="4219286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983" y="4310297"/>
              <a:ext cx="514848" cy="48567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655363" y="1114743"/>
            <a:ext cx="7157172" cy="667696"/>
            <a:chOff x="2655363" y="1114743"/>
            <a:chExt cx="7157172" cy="667696"/>
          </a:xfrm>
        </p:grpSpPr>
        <p:sp>
          <p:nvSpPr>
            <p:cNvPr id="55" name="Rectangle 54"/>
            <p:cNvSpPr/>
            <p:nvPr/>
          </p:nvSpPr>
          <p:spPr>
            <a:xfrm>
              <a:off x="2996543" y="1124719"/>
              <a:ext cx="6815992" cy="64774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The CERTIFER Group, Training body registered under n°31 59 08965 59 offers several trainings regarding the safety of railway systems and the interoperability of transport systems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655363" y="1114743"/>
              <a:ext cx="667696" cy="6676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8581" y="1267439"/>
              <a:ext cx="372959" cy="362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Our References 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128" y="727396"/>
            <a:ext cx="2431690" cy="302400"/>
          </a:xfrm>
          <a:prstGeom prst="rect">
            <a:avLst/>
          </a:prstGeom>
          <a:solidFill>
            <a:srgbClr val="2B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CBTC </a:t>
            </a:r>
            <a:r>
              <a:rPr lang="en-GB" sz="12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Signaling</a:t>
            </a:r>
            <a:endParaRPr lang="fr-FR" sz="5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69017" y="727396"/>
            <a:ext cx="71277" cy="302400"/>
          </a:xfrm>
          <a:prstGeom prst="rect">
            <a:avLst/>
          </a:prstGeom>
          <a:solidFill>
            <a:srgbClr val="2B7AB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88493" y="727396"/>
            <a:ext cx="71277" cy="302400"/>
          </a:xfrm>
          <a:prstGeom prst="rect">
            <a:avLst/>
          </a:prstGeom>
          <a:solidFill>
            <a:srgbClr val="2B7AB5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07969" y="727396"/>
            <a:ext cx="2431690" cy="30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ISA</a:t>
            </a:r>
          </a:p>
        </p:txBody>
      </p:sp>
      <p:graphicFrame>
        <p:nvGraphicFramePr>
          <p:cNvPr id="46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00324"/>
              </p:ext>
            </p:extLst>
          </p:nvPr>
        </p:nvGraphicFramePr>
        <p:xfrm>
          <a:off x="289128" y="1813610"/>
          <a:ext cx="9329333" cy="4499817"/>
        </p:xfrm>
        <a:graphic>
          <a:graphicData uri="http://schemas.openxmlformats.org/drawingml/2006/table">
            <a:tbl>
              <a:tblPr/>
              <a:tblGrid>
                <a:gridCol w="939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03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2016-2017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ANSALDO</a:t>
                      </a:r>
                      <a:endParaRPr lang="fr-FR" dirty="0"/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Generic CBTC</a:t>
                      </a:r>
                    </a:p>
                  </a:txBody>
                  <a:tcPr marL="36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28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180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specific application of </a:t>
                      </a:r>
                      <a:r>
                        <a:rPr kumimoji="0" lang="en-US" sz="10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Ansaldo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CBTC on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Stockholm Red Line</a:t>
                      </a:r>
                    </a:p>
                  </a:txBody>
                  <a:tcPr marL="180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28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180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specific application of </a:t>
                      </a:r>
                      <a:r>
                        <a:rPr kumimoji="0" lang="en-US" sz="10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Ansaldo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CBTC on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Glasgow Line</a:t>
                      </a:r>
                    </a:p>
                  </a:txBody>
                  <a:tcPr marL="180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03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88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Ankara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288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03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88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Chengdu L1 &amp; L2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288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03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88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Hangzhou L1, L2 &amp; L4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288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03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88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Xian L1 &amp; L2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288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03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88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</a:t>
                      </a:r>
                      <a:r>
                        <a:rPr kumimoji="0" lang="en-US" sz="10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ZhengZhou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L1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288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03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2008-2013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SIEMENS</a:t>
                      </a:r>
                      <a:endParaRPr lang="fr-FR" dirty="0"/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Generic ATC </a:t>
                      </a:r>
                      <a:r>
                        <a:rPr kumimoji="0" lang="en-US" sz="10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Trainguard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MT CBTC</a:t>
                      </a:r>
                    </a:p>
                  </a:txBody>
                  <a:tcPr marL="36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28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2008-2013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specific application 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of Siemens CBTC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on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Line 2 of the Metro of Budapest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 </a:t>
                      </a:r>
                      <a:endParaRPr kumimoji="0" lang="en-US" sz="10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28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2011-2014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ALSTOM</a:t>
                      </a:r>
                      <a:endParaRPr lang="fr-FR" dirty="0"/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specific application </a:t>
                      </a: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of Alstom CBTC on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Panama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28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2016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specific application </a:t>
                      </a: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of Alstom CBTC on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Singapore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28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2012-2017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THALÈS</a:t>
                      </a:r>
                      <a:endParaRPr kumimoji="0" lang="fr-F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specific application </a:t>
                      </a: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of </a:t>
                      </a:r>
                      <a:r>
                        <a:rPr kumimoji="0" lang="en-US" sz="1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Thalès</a:t>
                      </a: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CBTC on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Santiago (Chile)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28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2015-2017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NIPPON SIGNAL</a:t>
                      </a:r>
                    </a:p>
                  </a:txBody>
                  <a:tcPr marL="36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91C7F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Assessment of the 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specific application </a:t>
                      </a: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of NS CBTC on </a:t>
                      </a: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Metro of Delhi Line 8 (India)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AA44"/>
                          </a:solidFill>
                          <a:effectLst/>
                          <a:uLnTx/>
                          <a:uFillTx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AA44"/>
                        </a:solidFill>
                        <a:effectLst/>
                        <a:uLnTx/>
                        <a:uFillTx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7391721" y="903762"/>
            <a:ext cx="1233143" cy="854370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Specific </a:t>
            </a:r>
            <a:r>
              <a:rPr lang="fr-FR" altLang="x-none" sz="1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Application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6321761" y="903762"/>
            <a:ext cx="1231691" cy="854370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altLang="x-none" sz="10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Generic</a:t>
            </a:r>
            <a:r>
              <a:rPr lang="fr-FR" altLang="x-none" sz="1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Application</a:t>
            </a:r>
          </a:p>
        </p:txBody>
      </p:sp>
      <p:sp>
        <p:nvSpPr>
          <p:cNvPr id="51" name="Oval 10"/>
          <p:cNvSpPr>
            <a:spLocks noChangeArrowheads="1"/>
          </p:cNvSpPr>
          <p:nvPr/>
        </p:nvSpPr>
        <p:spPr bwMode="auto">
          <a:xfrm>
            <a:off x="8361118" y="981431"/>
            <a:ext cx="1356457" cy="776701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altLang="x-none" sz="10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Parame-trization</a:t>
            </a:r>
            <a:endParaRPr lang="fr-FR" altLang="x-none" sz="1000" b="1" kern="0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648" y="879384"/>
            <a:ext cx="1041749" cy="925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446" y="915961"/>
            <a:ext cx="926713" cy="852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95054" y="217674"/>
            <a:ext cx="9717480" cy="97086"/>
            <a:chOff x="95054" y="217674"/>
            <a:chExt cx="9717480" cy="97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504160" y="104220"/>
              <a:ext cx="97086" cy="3239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828073" y="104220"/>
              <a:ext cx="97086" cy="3239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51986" y="104220"/>
              <a:ext cx="97086" cy="3239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75899" y="104220"/>
              <a:ext cx="97086" cy="3239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799812" y="104220"/>
              <a:ext cx="97086" cy="3239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123725" y="104220"/>
              <a:ext cx="97086" cy="3239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47638" y="104220"/>
              <a:ext cx="97086" cy="3239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71551" y="104220"/>
              <a:ext cx="97086" cy="3239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95464" y="104220"/>
              <a:ext cx="97086" cy="3239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08" y="104220"/>
              <a:ext cx="97086" cy="3239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2421" y="104220"/>
              <a:ext cx="97086" cy="3239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56334" y="104220"/>
              <a:ext cx="97086" cy="3239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80247" y="104220"/>
              <a:ext cx="97086" cy="3239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029" y="104220"/>
              <a:ext cx="97086" cy="3239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8942" y="104220"/>
              <a:ext cx="97086" cy="3239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362855" y="104220"/>
              <a:ext cx="97086" cy="3239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686768" y="104220"/>
              <a:ext cx="97086" cy="3239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010681" y="104220"/>
              <a:ext cx="97086" cy="3239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34594" y="104220"/>
              <a:ext cx="97086" cy="3239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658507" y="104220"/>
              <a:ext cx="97086" cy="3239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82420" y="104220"/>
              <a:ext cx="97086" cy="3239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06333" y="104220"/>
              <a:ext cx="97086" cy="3239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19377" y="104220"/>
              <a:ext cx="97086" cy="32399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743290" y="104220"/>
              <a:ext cx="97086" cy="3239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7203" y="104220"/>
              <a:ext cx="97086" cy="3239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391116" y="104220"/>
              <a:ext cx="97086" cy="3239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30246" y="104220"/>
              <a:ext cx="97086" cy="3239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4159" y="104220"/>
              <a:ext cx="97086" cy="3239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78072" y="104220"/>
              <a:ext cx="97086" cy="3239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01994" y="104220"/>
              <a:ext cx="97086" cy="323994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3249941" y="0"/>
            <a:ext cx="3383955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Our References 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9128" y="727395"/>
            <a:ext cx="2431690" cy="302400"/>
          </a:xfrm>
          <a:prstGeom prst="rect">
            <a:avLst/>
          </a:prstGeom>
          <a:solidFill>
            <a:srgbClr val="2B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Metro</a:t>
            </a:r>
            <a:endParaRPr lang="fr-FR" sz="5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69017" y="727396"/>
            <a:ext cx="71277" cy="300091"/>
          </a:xfrm>
          <a:prstGeom prst="rect">
            <a:avLst/>
          </a:prstGeom>
          <a:solidFill>
            <a:srgbClr val="2B7AB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88493" y="727396"/>
            <a:ext cx="71277" cy="300091"/>
          </a:xfrm>
          <a:prstGeom prst="rect">
            <a:avLst/>
          </a:prstGeom>
          <a:solidFill>
            <a:srgbClr val="2B7AB5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2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53581"/>
              </p:ext>
            </p:extLst>
          </p:nvPr>
        </p:nvGraphicFramePr>
        <p:xfrm>
          <a:off x="289128" y="1813610"/>
          <a:ext cx="9329332" cy="4145280"/>
        </p:xfrm>
        <a:graphic>
          <a:graphicData uri="http://schemas.openxmlformats.org/drawingml/2006/table">
            <a:tbl>
              <a:tblPr/>
              <a:tblGrid>
                <a:gridCol w="70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ISA: Hanoi L2 &amp;</a:t>
                      </a:r>
                      <a:r>
                        <a:rPr lang="en-US" sz="1000" b="0" u="none" strike="noStrike" baseline="0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L3 (Vietnam) 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ISA: Dubai (UAE) 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OQA: Paris L12 extension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ISA: Metro Rio</a:t>
                      </a:r>
                      <a:r>
                        <a:rPr lang="en-US" sz="1000" b="0" u="none" strike="noStrike" baseline="0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</a:t>
                      </a:r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(Brazil) 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IC: Sydney (Australia)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ISA: Santiago L3 &amp; L6 (Chili) 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ICE: Riyadh</a:t>
                      </a:r>
                      <a:r>
                        <a:rPr lang="en-US" sz="1000" b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</a:t>
                      </a:r>
                      <a:r>
                        <a:rPr lang="en-US" sz="10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Blue and Green Line (Saudi</a:t>
                      </a:r>
                      <a:r>
                        <a:rPr lang="en-US" sz="1000" b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Arabia)</a:t>
                      </a:r>
                      <a:endParaRPr lang="en-US" sz="10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ISA/OQA</a:t>
                      </a:r>
                      <a:r>
                        <a:rPr lang="en-US" sz="1000" b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: Paris L15Sud &amp; L16 (France)</a:t>
                      </a:r>
                      <a:endParaRPr lang="en-US" sz="10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OQA</a:t>
                      </a:r>
                      <a:r>
                        <a:rPr lang="en-US" sz="1000" b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: Paris L6 modernization (France)</a:t>
                      </a:r>
                      <a:endParaRPr lang="en-US" sz="10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ISA: Lima L2 (Peru)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latin typeface="Verdana" charset="0"/>
                          <a:ea typeface="Verdana" charset="0"/>
                          <a:cs typeface="Verdana" charset="0"/>
                        </a:rPr>
                        <a:t>On-going</a:t>
                      </a:r>
                      <a:endParaRPr lang="en-US" sz="10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CTC: L14</a:t>
                      </a:r>
                      <a:r>
                        <a:rPr lang="en-US" sz="1000" b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South extension Paris (France)</a:t>
                      </a:r>
                      <a:endParaRPr lang="en-US" sz="10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2014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ISA: Budapest (Hungary)</a:t>
                      </a:r>
                      <a:r>
                        <a:rPr lang="en-US" sz="1000" b="0" u="none" strike="noStrike" baseline="0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 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2014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ISA: Panama 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2011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ISA: Alger (Algeria)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2011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ISA/CTC: Marseille EXT L2 (France)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2007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ISA/CTC: Lyon B Line (France)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2006</a:t>
                      </a: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noProof="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ISA/CTC: Paris L1 (France)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6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solidFill>
                            <a:srgbClr val="57AA44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600" b="1" i="0" u="none" strike="noStrike" noProof="0" dirty="0">
                        <a:solidFill>
                          <a:srgbClr val="57AA44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54000" marR="54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424" y="879384"/>
            <a:ext cx="954526" cy="925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171" y="879384"/>
            <a:ext cx="971240" cy="925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9685" y="922067"/>
            <a:ext cx="926379" cy="840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Rectangle 40"/>
          <p:cNvSpPr/>
          <p:nvPr/>
        </p:nvSpPr>
        <p:spPr>
          <a:xfrm>
            <a:off x="3007969" y="727396"/>
            <a:ext cx="2431690" cy="3000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ISA/OQA/ICE</a:t>
            </a: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7192544" y="949443"/>
            <a:ext cx="925387" cy="854370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endParaRPr lang="en-US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endParaRPr lang="en-US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r>
              <a:rPr lang="en-US" sz="7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Infra</a:t>
            </a: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7996466" y="949443"/>
            <a:ext cx="926478" cy="854370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altLang="x-none" sz="700" b="1" kern="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Energy</a:t>
            </a: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4814969" y="949443"/>
            <a:ext cx="925385" cy="854370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7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Rolling </a:t>
            </a:r>
            <a:br>
              <a:rPr lang="en-US" sz="7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7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Stock</a:t>
            </a:r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8818545" y="1027112"/>
            <a:ext cx="842253" cy="776701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altLang="x-none" sz="700" b="1" kern="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Syst</a:t>
            </a: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0" name="Oval 9"/>
          <p:cNvSpPr>
            <a:spLocks noChangeArrowheads="1"/>
          </p:cNvSpPr>
          <p:nvPr/>
        </p:nvSpPr>
        <p:spPr bwMode="auto">
          <a:xfrm>
            <a:off x="6434008" y="949443"/>
            <a:ext cx="925387" cy="854370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endParaRPr lang="en-US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endParaRPr lang="en-US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r>
              <a:rPr lang="en-US" sz="7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PSD</a:t>
            </a: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1" name="Picture 79">
            <a:extLst>
              <a:ext uri="{FF2B5EF4-FFF2-40B4-BE49-F238E27FC236}">
                <a16:creationId xmlns:a16="http://schemas.microsoft.com/office/drawing/2014/main" id="{BE7D437C-2AAA-4593-9963-EE8E108ACE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302" y="889723"/>
            <a:ext cx="967552" cy="926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Oval 7">
            <a:extLst>
              <a:ext uri="{FF2B5EF4-FFF2-40B4-BE49-F238E27FC236}">
                <a16:creationId xmlns:a16="http://schemas.microsoft.com/office/drawing/2014/main" id="{EF49F995-FCAD-4689-B50F-A12EA0D7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754" y="925900"/>
            <a:ext cx="925387" cy="854370"/>
          </a:xfrm>
          <a:prstGeom prst="ellipse">
            <a:avLst/>
          </a:prstGeom>
          <a:noFill/>
          <a:ln w="57150">
            <a:noFill/>
          </a:ln>
        </p:spPr>
        <p:txBody>
          <a:bodyPr wrap="square" lIns="0" tIns="36000" rIns="0" bIns="36000" anchor="b">
            <a:noAutofit/>
          </a:bodyPr>
          <a:lstStyle/>
          <a:p>
            <a:pPr algn="ctr">
              <a:lnSpc>
                <a:spcPct val="115000"/>
              </a:lnSpc>
            </a:pP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endParaRPr lang="fr-FR" altLang="x-none" sz="7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15000"/>
              </a:lnSpc>
            </a:pPr>
            <a:r>
              <a:rPr lang="fr-FR" altLang="x-none" sz="7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CCS</a:t>
            </a:r>
          </a:p>
        </p:txBody>
      </p:sp>
    </p:spTree>
    <p:extLst>
      <p:ext uri="{BB962C8B-B14F-4D97-AF65-F5344CB8AC3E}">
        <p14:creationId xmlns:p14="http://schemas.microsoft.com/office/powerpoint/2010/main" val="1639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12394</TotalTime>
  <Words>2120</Words>
  <Application>Microsoft Office PowerPoint</Application>
  <PresentationFormat>Custom</PresentationFormat>
  <Paragraphs>645</Paragraphs>
  <Slides>33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Mangal</vt:lpstr>
      <vt:lpstr>Times New Roman</vt:lpstr>
      <vt:lpstr>Verdana</vt:lpstr>
      <vt:lpstr>Wingdings</vt:lpstr>
      <vt:lpstr>Wingdings 2</vt:lpstr>
      <vt:lpstr>Office Theme</vt:lpstr>
      <vt:lpstr>PowerPoint Presentation</vt:lpstr>
      <vt:lpstr>RSSR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Presentation Outline</vt:lpstr>
      <vt:lpstr>All independent services</vt:lpstr>
      <vt:lpstr>Types of missions: Life cycle</vt:lpstr>
      <vt:lpstr>Types of missions: Subsystems</vt:lpstr>
      <vt:lpstr>Presentation Outline</vt:lpstr>
      <vt:lpstr>ISA Mission</vt:lpstr>
      <vt:lpstr>Presentation Outline</vt:lpstr>
      <vt:lpstr>PowerPoint Presentation</vt:lpstr>
      <vt:lpstr>Presentation Outline</vt:lpstr>
      <vt:lpstr>Independence w.r.t. the CENELEC/NoBo</vt:lpstr>
      <vt:lpstr>Accreditation and Independence</vt:lpstr>
      <vt:lpstr>Presentation Outline</vt:lpstr>
      <vt:lpstr>PowerPoint Presentation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Wayne</cp:lastModifiedBy>
  <cp:revision>458</cp:revision>
  <cp:lastPrinted>2017-10-04T06:29:12Z</cp:lastPrinted>
  <dcterms:created xsi:type="dcterms:W3CDTF">2017-07-24T16:43:13Z</dcterms:created>
  <dcterms:modified xsi:type="dcterms:W3CDTF">2017-11-22T10:02:38Z</dcterms:modified>
</cp:coreProperties>
</file>